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19"/>
  </p:notesMasterIdLst>
  <p:sldIdLst>
    <p:sldId id="387" r:id="rId2"/>
    <p:sldId id="368" r:id="rId3"/>
    <p:sldId id="646" r:id="rId4"/>
    <p:sldId id="648" r:id="rId5"/>
    <p:sldId id="647" r:id="rId6"/>
    <p:sldId id="649" r:id="rId7"/>
    <p:sldId id="650" r:id="rId8"/>
    <p:sldId id="651" r:id="rId9"/>
    <p:sldId id="652" r:id="rId10"/>
    <p:sldId id="256" r:id="rId11"/>
    <p:sldId id="372" r:id="rId12"/>
    <p:sldId id="388" r:id="rId13"/>
    <p:sldId id="653" r:id="rId14"/>
    <p:sldId id="654" r:id="rId15"/>
    <p:sldId id="358" r:id="rId16"/>
    <p:sldId id="376" r:id="rId17"/>
    <p:sldId id="377" r:id="rId18"/>
  </p:sldIdLst>
  <p:sldSz cx="12161838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#9Slide03 AmpleSoft Bold" panose="02000000000000000000" pitchFamily="2" charset="0"/>
      <p:regular r:id="rId22"/>
    </p:embeddedFont>
    <p:embeddedFont>
      <p:font typeface="#9Slide04 Yeseva One" panose="00000500000000000000" pitchFamily="2" charset="0"/>
      <p:regular r:id="rId23"/>
    </p:embeddedFont>
    <p:embeddedFont>
      <p:font typeface="#9Slide05 Thunder" panose="02000000000000000000" pitchFamily="2" charset="0"/>
      <p:regular r:id="rId24"/>
    </p:embeddedFont>
    <p:embeddedFont>
      <p:font typeface="#9Slide06 DeathRattle BB" panose="02000506000000020004" pitchFamily="2" charset="0"/>
      <p:regular r:id="rId25"/>
    </p:embeddedFont>
    <p:embeddedFont>
      <p:font typeface="#9Slide06 SVNStella" panose="02000000000000000000" pitchFamily="2" charset="0"/>
      <p:regular r:id="rId26"/>
    </p:embeddedFont>
    <p:embeddedFont>
      <p:font typeface="Annie Use Your Telescope" panose="020B0604020202020204" charset="0"/>
      <p:regular r:id="rId27"/>
    </p:embeddedFont>
    <p:embeddedFont>
      <p:font typeface="Arial-Rounded" panose="020B0500000000000000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HP001 4 hàng" panose="020B060305030202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CBD"/>
    <a:srgbClr val="212121"/>
    <a:srgbClr val="F67F26"/>
    <a:srgbClr val="0000FF"/>
    <a:srgbClr val="F6A4DF"/>
    <a:srgbClr val="FACEED"/>
    <a:srgbClr val="FABC0A"/>
    <a:srgbClr val="6DE5AC"/>
    <a:srgbClr val="A7E8FF"/>
    <a:srgbClr val="27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96" autoAdjust="0"/>
  </p:normalViewPr>
  <p:slideViewPr>
    <p:cSldViewPr snapToGrid="0">
      <p:cViewPr>
        <p:scale>
          <a:sx n="40" d="100"/>
          <a:sy n="40" d="100"/>
        </p:scale>
        <p:origin x="624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C687-442E-4D31-B88B-1D0A39B498F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63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Di chuyển choột vào hình, mũi tên chuyển sang bàn tay, sau đó vào các hình để mở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8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91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6C16-6C2C-76E8-96D0-208A64D0D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30ABD-2CD5-0084-AD54-A6CE61EEB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2753-0940-DB58-1FDB-2DBB548C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56EF-6325-C5FD-A882-59C9CD7F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49292-93DF-B215-5513-7FE00311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09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9D83-8FE8-7627-A855-645FC7B4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B96B7-1F66-51B1-0A5C-D11AA536E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2D70E-AB68-37E6-A995-35B06EBF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E8FFB-07D0-DBCA-F7CE-3E7E40A9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7B92-ECF5-8ACD-0D40-BBD6F132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20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255EC-EFF9-6BA0-3F51-2576CAFE4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35A5E-45FA-2697-DC49-516535198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1A649-6C89-BBD5-DDB3-41944001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0201E-8CD0-B877-AE44-29F8A107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22C18-B9B6-C364-40CC-1973B4FC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097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33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FE5D9-D0D1-5F36-A04B-AA8CDBBF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6F6E6-FAAD-0B31-B276-CC3F0FD1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51548-69DA-E0FC-F7E3-F1C46281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9AA34-8E5F-B2C9-03AE-9FA7BE6D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3E758-4677-F8E9-252F-8E85A68D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7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AB9E-E60A-9E3F-BD25-C67B0582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A4AF0-3925-073F-443F-9B4A5ACFE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93BA1-E8D2-0A91-35F3-2BCF11AE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28047-FD49-DD46-ECC7-3CA1CD60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8E1C-8BE1-D2B5-D3CA-967AFABE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58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1C2E-D0E0-5ECF-3D78-4DE8717C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D681-5C23-13B6-D1EE-4AA1DB30E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5C829-3ABB-ABC1-5BCA-FC9CE081E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8F752-D752-7EA2-BCBF-DE5250A0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EF0DB-D04B-BA9B-A6FC-1E5E80CA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26CFD-698E-CE62-16B0-996405D5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244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07EE-B5F5-043F-F724-B6D32846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55D34-6FF7-65A1-D53F-3225CCBF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A03F1-28CF-2372-9497-0FF955BA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122C9-389A-C18F-5C0D-845D9601C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55CD7-0BA8-1A7C-9368-EE0436C8F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96B77-3ECE-92A3-9C04-0D402AB8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21199-88DF-63B1-2183-58E9BFAE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EA4035-3169-0EE6-FFBD-83F8250F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232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2CE2-E563-DD34-E075-D98F3CCC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D64F0-DDAA-1CF9-1E2F-64845660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9238E-BC95-5A2B-5E1A-66742989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24071-1684-DC02-FB1C-0D18D0A2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240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18A79-0D14-9A65-B4B3-34D94915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D3132-0FFE-1390-E154-4E9E0D26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1845D-A546-D585-B467-3083662E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69430-05DA-283D-AC29-D8F04704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640B-C0BD-2D7C-9E2A-259AC9F0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573C5-2C4F-798F-E70A-B986C98A2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CAC88-D633-60F3-8B50-979D9726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648AF-3C5E-E21E-93FA-18715A0D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D04CB-8290-9EE4-BFB2-76106AF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87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F031-3FA7-8B31-1BDC-B81E5DA5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C80967-90C6-DC44-4513-8C61DEE81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D5576-0312-C2CE-F40C-7C8905096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4203A-B6EA-821A-7AA7-D4E76386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F51EA-5945-7C37-9922-DE04AB10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2C974-1F9B-30A8-F0D2-DBDC7CC5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748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BC5CB-6BA3-64B8-805F-444051CE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3DE77-67E1-DC58-9352-CF3B464C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CA784-D2C2-D3DD-1539-C369ACB21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5392-71E5-4EE8-A89B-74E26B74903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FE6F-931C-6100-61F3-B6E7BB583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81597-FBDC-6900-2E53-69EE544A6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FB0D5-B31C-4512-91F0-D82EE569BC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B2EEF-56C1-D2D1-7017-76456AC5CA4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425700" y="-1"/>
            <a:ext cx="1793409" cy="17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C8D3DAC-17E1-4D70-A8E6-E2119F54D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8"/>
            <a:ext cx="12161838" cy="68315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53A51C-F214-41F1-9D77-11C65840FFA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7" y="4569866"/>
            <a:ext cx="4000993" cy="2126500"/>
          </a:xfrm>
          <a:prstGeom prst="rect">
            <a:avLst/>
          </a:prstGeom>
        </p:spPr>
      </p:pic>
      <p:sp>
        <p:nvSpPr>
          <p:cNvPr id="30" name="圆角矩形 21">
            <a:extLst>
              <a:ext uri="{FF2B5EF4-FFF2-40B4-BE49-F238E27FC236}">
                <a16:creationId xmlns:a16="http://schemas.microsoft.com/office/drawing/2014/main" id="{52599B3A-D957-4760-AD55-FBB49A824CC1}"/>
              </a:ext>
            </a:extLst>
          </p:cNvPr>
          <p:cNvSpPr/>
          <p:nvPr/>
        </p:nvSpPr>
        <p:spPr>
          <a:xfrm>
            <a:off x="6864804" y="4758034"/>
            <a:ext cx="4000992" cy="386938"/>
          </a:xfrm>
          <a:prstGeom prst="roundRect">
            <a:avLst>
              <a:gd name="adj" fmla="val 42270"/>
            </a:avLst>
          </a:prstGeom>
          <a:solidFill>
            <a:schemeClr val="bg1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Noto Serif CJK SC" panose="02020400000000000000" pitchFamily="18" charset="-122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DADDC987-98DA-4451-B91C-48E97F84269F}"/>
              </a:ext>
            </a:extLst>
          </p:cNvPr>
          <p:cNvSpPr txBox="1"/>
          <p:nvPr/>
        </p:nvSpPr>
        <p:spPr>
          <a:xfrm>
            <a:off x="7258141" y="4825136"/>
            <a:ext cx="3423656" cy="39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95" b="1" i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Noto Serif CJK SC" panose="02020400000000000000" pitchFamily="18" charset="-122"/>
              </a:rPr>
              <a:t>GV</a:t>
            </a:r>
            <a:r>
              <a:rPr lang="en-US" altLang="zh-CN" sz="1995" b="1" i="1">
                <a:solidFill>
                  <a:srgbClr val="00B050"/>
                </a:solidFill>
                <a:latin typeface="HP001 4 hàng" panose="020B0603050302020204" pitchFamily="34" charset="0"/>
                <a:sym typeface="Noto Serif CJK SC" panose="02020400000000000000" pitchFamily="18" charset="-122"/>
              </a:rPr>
              <a:t>: Cao Thị Thanh Hằng</a:t>
            </a:r>
            <a:endParaRPr lang="zh-CN" altLang="en-US" sz="1995" b="1" i="1" dirty="0">
              <a:solidFill>
                <a:srgbClr val="00B050"/>
              </a:solidFill>
              <a:latin typeface="HP001 4 hàng" panose="020B0603050302020204" pitchFamily="34" charset="0"/>
              <a:sym typeface="Noto Serif CJK SC" panose="02020400000000000000" pitchFamily="18" charset="-122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22C770F-8945-4A1F-B036-092147C5E213}"/>
              </a:ext>
            </a:extLst>
          </p:cNvPr>
          <p:cNvGrpSpPr/>
          <p:nvPr/>
        </p:nvGrpSpPr>
        <p:grpSpPr>
          <a:xfrm>
            <a:off x="6841035" y="4729599"/>
            <a:ext cx="558192" cy="415374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圆角矩形 24">
              <a:extLst>
                <a:ext uri="{FF2B5EF4-FFF2-40B4-BE49-F238E27FC236}">
                  <a16:creationId xmlns:a16="http://schemas.microsoft.com/office/drawing/2014/main" id="{0CBB06DA-C625-42DC-BBE7-0E75354CD9F5}"/>
                </a:ext>
              </a:extLst>
            </p:cNvPr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Noto Serif CJK SC" panose="02020400000000000000" pitchFamily="18" charset="-122"/>
              </a:endParaRPr>
            </a:p>
          </p:txBody>
        </p:sp>
        <p:sp>
          <p:nvSpPr>
            <p:cNvPr id="34" name="圆角矩形 25">
              <a:extLst>
                <a:ext uri="{FF2B5EF4-FFF2-40B4-BE49-F238E27FC236}">
                  <a16:creationId xmlns:a16="http://schemas.microsoft.com/office/drawing/2014/main" id="{197950B3-1B3E-48B6-95C2-1908D1027C7F}"/>
                </a:ext>
              </a:extLst>
            </p:cNvPr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Noto Serif CJK SC" panose="02020400000000000000" pitchFamily="18" charset="-122"/>
              </a:endParaRP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55EFA271-0AD6-4610-BB2D-FB5139FE8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54" y="291906"/>
            <a:ext cx="2287684" cy="1834998"/>
          </a:xfrm>
          <a:prstGeom prst="rect">
            <a:avLst/>
          </a:prstGeom>
        </p:spPr>
      </p:pic>
      <p:pic>
        <p:nvPicPr>
          <p:cNvPr id="2" name="Hickory_Dickory_D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47" y="100330"/>
            <a:ext cx="608092" cy="608092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B7FF3E8E-ECED-CE0D-5925-554C413DDD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791786" y="458391"/>
            <a:ext cx="9221737" cy="3732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2604DD-C5A3-1E36-F0BE-17940D5CF134}"/>
              </a:ext>
            </a:extLst>
          </p:cNvPr>
          <p:cNvSpPr txBox="1"/>
          <p:nvPr/>
        </p:nvSpPr>
        <p:spPr>
          <a:xfrm flipH="1">
            <a:off x="2731950" y="1514223"/>
            <a:ext cx="56674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bạn đến với tiết Toán</a:t>
            </a:r>
            <a:endParaRPr lang="en-US" sz="4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048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113E-6 2.59259E-6 L 0.31471 0.00231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46675F-14C0-F750-61EB-FAEDCF85D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r="3610"/>
          <a:stretch/>
        </p:blipFill>
        <p:spPr bwMode="auto">
          <a:xfrm>
            <a:off x="0" y="-30494"/>
            <a:ext cx="12161838" cy="68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53F22-561A-1A09-DC0C-B7469C60087D}"/>
              </a:ext>
            </a:extLst>
          </p:cNvPr>
          <p:cNvSpPr txBox="1"/>
          <p:nvPr/>
        </p:nvSpPr>
        <p:spPr>
          <a:xfrm>
            <a:off x="2163661" y="878616"/>
            <a:ext cx="838660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>
                <a:solidFill>
                  <a:schemeClr val="bg1"/>
                </a:solidFill>
                <a:latin typeface="HP001 4 hàng" panose="020B0603050302020204" pitchFamily="34" charset="0"/>
              </a:rPr>
              <a:t>Thứ …. ngày …… tháng ….. năm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0508C-188F-8732-976F-840D67154B79}"/>
              </a:ext>
            </a:extLst>
          </p:cNvPr>
          <p:cNvSpPr txBox="1"/>
          <p:nvPr/>
        </p:nvSpPr>
        <p:spPr>
          <a:xfrm>
            <a:off x="5235792" y="1572656"/>
            <a:ext cx="1786270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 u="sng">
                <a:solidFill>
                  <a:schemeClr val="bg1"/>
                </a:solidFill>
                <a:latin typeface="HP001 4 hàng" panose="020B0603050302020204" pitchFamily="34" charset="0"/>
              </a:rPr>
              <a:t>Toán: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A0A63-6C36-9CDF-EDB8-91DF44E6337F}"/>
              </a:ext>
            </a:extLst>
          </p:cNvPr>
          <p:cNvSpPr txBox="1"/>
          <p:nvPr/>
        </p:nvSpPr>
        <p:spPr>
          <a:xfrm>
            <a:off x="1271454" y="2299964"/>
            <a:ext cx="9278807" cy="126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>
                <a:solidFill>
                  <a:srgbClr val="212121"/>
                </a:solidFill>
                <a:latin typeface="HP001 4 hàng" panose="020B0603050302020204" pitchFamily="34" charset="0"/>
              </a:rPr>
              <a:t>Ô</a:t>
            </a:r>
            <a:r>
              <a:rPr lang="en-US" sz="3591" b="1" u="sng">
                <a:solidFill>
                  <a:srgbClr val="FFFF00"/>
                </a:solidFill>
                <a:latin typeface="HP001 4 hàng" panose="020B0603050302020204" pitchFamily="34" charset="0"/>
              </a:rPr>
              <a:t>Bài 2</a:t>
            </a:r>
            <a:r>
              <a:rPr lang="en-US" sz="3591" b="1">
                <a:solidFill>
                  <a:srgbClr val="FFFF00"/>
                </a:solidFill>
                <a:latin typeface="HP001 4 hàng" panose="020B0603050302020204" pitchFamily="34" charset="0"/>
              </a:rPr>
              <a:t>: Ôn tập phép cộng, phép trừ trong phạm vi 1000 (Tiết 2)</a:t>
            </a:r>
            <a:endParaRPr lang="en-US" sz="3591" b="1">
              <a:solidFill>
                <a:srgbClr val="21212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23111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S/10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AE8E62B-0101-9B73-6812-A0FBFC0F98BF}"/>
              </a:ext>
            </a:extLst>
          </p:cNvPr>
          <p:cNvSpPr/>
          <p:nvPr/>
        </p:nvSpPr>
        <p:spPr>
          <a:xfrm flipV="1">
            <a:off x="9849006" y="-17904"/>
            <a:ext cx="3235296" cy="74203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795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00F28AD-6B92-BAFD-01BE-461D0B7E9864}"/>
              </a:ext>
            </a:extLst>
          </p:cNvPr>
          <p:cNvSpPr/>
          <p:nvPr/>
        </p:nvSpPr>
        <p:spPr>
          <a:xfrm>
            <a:off x="9910072" y="92779"/>
            <a:ext cx="194750" cy="276813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endParaRPr lang="en-US" sz="1795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0316E5-6184-6F55-C1AC-9762726194FA}"/>
              </a:ext>
            </a:extLst>
          </p:cNvPr>
          <p:cNvGrpSpPr/>
          <p:nvPr/>
        </p:nvGrpSpPr>
        <p:grpSpPr>
          <a:xfrm rot="1033802">
            <a:off x="10286066" y="-5245"/>
            <a:ext cx="1646791" cy="1060939"/>
            <a:chOff x="5337376" y="3832625"/>
            <a:chExt cx="1864191" cy="140321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F608BA1-C3EC-012F-69DF-F0BB146FF0DF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ADE835D-BE7E-543E-5531-3B6B9E95CC16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C2C4FA8-9495-D88D-B573-E67F4C8BEF6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493C764-B141-7687-DE0F-D307D0BA33E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9DFD31-5926-ED71-9B41-4CDD1DB6F9A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2F03590-86C8-8358-3C4E-8C6BEBE85DA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AEB79F-B78B-5317-612F-BE4B7863AB9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32E9307-B28D-EAF6-56F6-5D5DC88F77E2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A0A563-79F2-96AC-6847-2FB0013F8855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B7F14A8-B452-3762-7468-B92FBBDBC4F1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73DC15-D6BB-BC24-5BCC-7594E23EA88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2A02CD-3FE9-D740-4DC4-6A4C97397439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BA6C14-0199-9FBE-900D-EC4667C5ADDB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AA85DA-20DE-B2B5-67C2-3D44C28229C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33A47-0732-B954-1768-372DD58C3AEB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2C1704-FC70-07C3-18FB-BFC87E789CAE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9E33E6-DACC-A9AA-2FEB-0B549C6C258F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2088942-F4DA-8CC1-5067-9F2DE7866B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23378E-0EA7-DA73-925A-395E1A33F876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BE90AA-7970-BB4B-4D07-3BED6871DBE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4723796-AA3D-D4B6-C9E9-5FBF3B7BA66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CBC1C0F-5A25-4167-7423-659FAE3771B2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A6A3D5-5917-5AA9-4106-B6EE5BAE7E1A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C3E104-309E-4CC8-CAF1-34757F6936D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E937704-1F5C-969A-8788-126AE5BDD746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CB4B481-081C-C321-5159-55A4950E46E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14B8218-AC5C-59E7-E29C-06964BCF13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4119A52-8469-FA24-CE48-CA6F9CF2C9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CFD0F9-5D66-F987-FD5B-81D400B1C16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8902E9-F724-E9BA-8D12-52F8AB97316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82E5604-F9AD-ADD6-C34D-B1393A51824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6CC0D1C-25F5-78D8-AB23-6F2E36C9A4F0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BEE6F93-6CF0-1B7D-2088-4A3CBA6E86B5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97265FF-992E-8CA9-85C9-60600303FA1B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F719592-2FF7-BC84-4E31-FB8BE174CB7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2E17462-E17E-56F0-EA02-FFE323EC92FD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44C397-0FBC-4459-A6E2-715523CA6535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592F10-697C-2E59-93D1-E77DA69C825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3624B4D-0A33-4C78-33A7-5B442D4A79E0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A212830-3098-5B5A-2102-33CFBA534D23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F027F6-F018-9077-DF25-B3749956D759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63A47D9-6072-FE13-E8B9-47A8CBD9C297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DAD5B2-52D5-F1E1-651C-0AFE89719277}"/>
              </a:ext>
            </a:extLst>
          </p:cNvPr>
          <p:cNvGrpSpPr/>
          <p:nvPr/>
        </p:nvGrpSpPr>
        <p:grpSpPr>
          <a:xfrm>
            <a:off x="551218" y="657354"/>
            <a:ext cx="10266945" cy="729711"/>
            <a:chOff x="567548" y="313702"/>
            <a:chExt cx="10266945" cy="72971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CE9E65-A815-5F76-44D7-9CE9B7930EBA}"/>
                </a:ext>
              </a:extLst>
            </p:cNvPr>
            <p:cNvSpPr txBox="1"/>
            <p:nvPr/>
          </p:nvSpPr>
          <p:spPr>
            <a:xfrm>
              <a:off x="1297258" y="337278"/>
              <a:ext cx="9537235" cy="70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9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lang="vi-VN" sz="399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E2C782-08B7-1AF4-1A30-BC2DD5D4D237}"/>
                </a:ext>
              </a:extLst>
            </p:cNvPr>
            <p:cNvSpPr/>
            <p:nvPr/>
          </p:nvSpPr>
          <p:spPr>
            <a:xfrm>
              <a:off x="567548" y="313702"/>
              <a:ext cx="729710" cy="72971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aphicFrame>
        <p:nvGraphicFramePr>
          <p:cNvPr id="70" name="Table 17">
            <a:extLst>
              <a:ext uri="{FF2B5EF4-FFF2-40B4-BE49-F238E27FC236}">
                <a16:creationId xmlns:a16="http://schemas.microsoft.com/office/drawing/2014/main" id="{C174666A-86A0-9FED-C186-CF7F0E8F5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0639"/>
              </p:ext>
            </p:extLst>
          </p:nvPr>
        </p:nvGraphicFramePr>
        <p:xfrm>
          <a:off x="1778182" y="1939269"/>
          <a:ext cx="9211743" cy="23261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4796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30941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324131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404386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44451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444510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759783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bị trừ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1000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563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210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100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216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759783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trừ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200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137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60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132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806623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Hiệu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800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426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150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74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84</a:t>
                      </a:r>
                      <a:endPara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pic>
        <p:nvPicPr>
          <p:cNvPr id="739" name="Picture 6" descr="Cute Cartoon Characters Vector Art &amp;amp; Graphics | freevector.com">
            <a:extLst>
              <a:ext uri="{FF2B5EF4-FFF2-40B4-BE49-F238E27FC236}">
                <a16:creationId xmlns:a16="http://schemas.microsoft.com/office/drawing/2014/main" id="{5B853F48-2F73-7878-7E61-CB19FC6C1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5" t="38037" r="29665" b="35696"/>
          <a:stretch/>
        </p:blipFill>
        <p:spPr bwMode="auto">
          <a:xfrm>
            <a:off x="5424517" y="3360337"/>
            <a:ext cx="1281113" cy="1457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0" name="Picture 6" descr="Cute Cartoon Characters Vector Art &amp;amp; Graphics | freevector.com">
            <a:extLst>
              <a:ext uri="{FF2B5EF4-FFF2-40B4-BE49-F238E27FC236}">
                <a16:creationId xmlns:a16="http://schemas.microsoft.com/office/drawing/2014/main" id="{8D244E84-D12C-B57D-0CC1-D1DDD54F9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4" t="36790" r="51776" b="34379"/>
          <a:stretch/>
        </p:blipFill>
        <p:spPr bwMode="auto">
          <a:xfrm>
            <a:off x="6904436" y="3360337"/>
            <a:ext cx="1287462" cy="1457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" name="Picture 740" descr="Cute Cartoon Characters Vector Art &amp;amp; Graphics | freevector.com">
            <a:extLst>
              <a:ext uri="{FF2B5EF4-FFF2-40B4-BE49-F238E27FC236}">
                <a16:creationId xmlns:a16="http://schemas.microsoft.com/office/drawing/2014/main" id="{81219BEB-99DD-86E6-659C-73D96F90D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66365" r="74825" b="4804"/>
          <a:stretch/>
        </p:blipFill>
        <p:spPr bwMode="auto">
          <a:xfrm>
            <a:off x="8303450" y="3429000"/>
            <a:ext cx="1281113" cy="1457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" name="Picture 6" descr="Cute Cartoon Characters Vector Art &amp;amp; Graphics | freevector.com">
            <a:extLst>
              <a:ext uri="{FF2B5EF4-FFF2-40B4-BE49-F238E27FC236}">
                <a16:creationId xmlns:a16="http://schemas.microsoft.com/office/drawing/2014/main" id="{C7FFEEEF-5A42-EFB3-2C45-0E569A9CF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6485" r="74813" b="67341"/>
          <a:stretch/>
        </p:blipFill>
        <p:spPr bwMode="auto">
          <a:xfrm>
            <a:off x="9764010" y="3360337"/>
            <a:ext cx="1287463" cy="1457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5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1931411" cy="123662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2C7CBBD-06E0-20B9-8715-E42B5C1E687E}"/>
              </a:ext>
            </a:extLst>
          </p:cNvPr>
          <p:cNvGrpSpPr/>
          <p:nvPr/>
        </p:nvGrpSpPr>
        <p:grpSpPr>
          <a:xfrm>
            <a:off x="830342" y="786232"/>
            <a:ext cx="10266945" cy="729711"/>
            <a:chOff x="567548" y="313702"/>
            <a:chExt cx="10266945" cy="729711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CCB912F0-1124-614B-F16F-37A0D79FE6FC}"/>
                </a:ext>
              </a:extLst>
            </p:cNvPr>
            <p:cNvSpPr txBox="1"/>
            <p:nvPr/>
          </p:nvSpPr>
          <p:spPr>
            <a:xfrm>
              <a:off x="1297258" y="337278"/>
              <a:ext cx="9537235" cy="70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9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lang="vi-VN" sz="399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AB3ED0D-451B-29F3-C3AD-DF14F38373C9}"/>
                </a:ext>
              </a:extLst>
            </p:cNvPr>
            <p:cNvSpPr/>
            <p:nvPr/>
          </p:nvSpPr>
          <p:spPr>
            <a:xfrm>
              <a:off x="567548" y="313702"/>
              <a:ext cx="729710" cy="72971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D9F0CB-0C19-CBE9-8E02-1F9019C2D44E}"/>
              </a:ext>
            </a:extLst>
          </p:cNvPr>
          <p:cNvGrpSpPr/>
          <p:nvPr/>
        </p:nvGrpSpPr>
        <p:grpSpPr>
          <a:xfrm>
            <a:off x="1870092" y="1976873"/>
            <a:ext cx="7689686" cy="1395842"/>
            <a:chOff x="1543421" y="2174680"/>
            <a:chExt cx="7689686" cy="13958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931442-2A0D-1977-E56B-E9627791DC65}"/>
                </a:ext>
              </a:extLst>
            </p:cNvPr>
            <p:cNvSpPr/>
            <p:nvPr/>
          </p:nvSpPr>
          <p:spPr>
            <a:xfrm>
              <a:off x="1543421" y="2389772"/>
              <a:ext cx="1270380" cy="11704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21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305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8B9C0F4-20B5-7583-F8B4-6695F2F42C4B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2794861" y="2975003"/>
              <a:ext cx="1869904" cy="1028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0529D6D-D1B2-AA02-A0A1-DA7CD7AC53C3}"/>
                </a:ext>
              </a:extLst>
            </p:cNvPr>
            <p:cNvSpPr/>
            <p:nvPr/>
          </p:nvSpPr>
          <p:spPr>
            <a:xfrm>
              <a:off x="4664765" y="2379484"/>
              <a:ext cx="1270380" cy="11910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1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BE2E57C6-635B-4D15-9BA5-8139F5223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5145" y="2917135"/>
              <a:ext cx="2027582" cy="2484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B1344FC-D3CB-6BDD-C537-7FCCB57603B7}"/>
                </a:ext>
              </a:extLst>
            </p:cNvPr>
            <p:cNvSpPr/>
            <p:nvPr/>
          </p:nvSpPr>
          <p:spPr>
            <a:xfrm>
              <a:off x="7623379" y="2174680"/>
              <a:ext cx="1609728" cy="134369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21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689473-2600-D5DE-7589-F338D2A344B8}"/>
                </a:ext>
              </a:extLst>
            </p:cNvPr>
            <p:cNvSpPr txBox="1"/>
            <p:nvPr/>
          </p:nvSpPr>
          <p:spPr>
            <a:xfrm>
              <a:off x="3092096" y="2344784"/>
              <a:ext cx="1131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+ 105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B36ACC8-757B-F6C1-387A-59A7F08FDA13}"/>
                </a:ext>
              </a:extLst>
            </p:cNvPr>
            <p:cNvSpPr txBox="1"/>
            <p:nvPr/>
          </p:nvSpPr>
          <p:spPr>
            <a:xfrm>
              <a:off x="6328669" y="2261753"/>
              <a:ext cx="1131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- 205</a:t>
              </a:r>
            </a:p>
          </p:txBody>
        </p:sp>
      </p:grpSp>
      <p:sp>
        <p:nvSpPr>
          <p:cNvPr id="130" name="Oval 129">
            <a:extLst>
              <a:ext uri="{FF2B5EF4-FFF2-40B4-BE49-F238E27FC236}">
                <a16:creationId xmlns:a16="http://schemas.microsoft.com/office/drawing/2014/main" id="{1AE973A6-9CAC-3988-F6EF-70F2B10600B5}"/>
              </a:ext>
            </a:extLst>
          </p:cNvPr>
          <p:cNvSpPr/>
          <p:nvPr/>
        </p:nvSpPr>
        <p:spPr>
          <a:xfrm>
            <a:off x="5006924" y="2191965"/>
            <a:ext cx="1270380" cy="11910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08F95D-1816-A97D-01BC-616D781AB46A}"/>
              </a:ext>
            </a:extLst>
          </p:cNvPr>
          <p:cNvGrpSpPr/>
          <p:nvPr/>
        </p:nvGrpSpPr>
        <p:grpSpPr>
          <a:xfrm>
            <a:off x="7950050" y="1995098"/>
            <a:ext cx="1609728" cy="1343697"/>
            <a:chOff x="7950050" y="1995098"/>
            <a:chExt cx="1609728" cy="1343697"/>
          </a:xfrm>
        </p:grpSpPr>
        <p:sp>
          <p:nvSpPr>
            <p:cNvPr id="131" name="Isosceles Triangle 130">
              <a:extLst>
                <a:ext uri="{FF2B5EF4-FFF2-40B4-BE49-F238E27FC236}">
                  <a16:creationId xmlns:a16="http://schemas.microsoft.com/office/drawing/2014/main" id="{8A1D5B35-71DF-1ECF-3A40-109E2DC58DCA}"/>
                </a:ext>
              </a:extLst>
            </p:cNvPr>
            <p:cNvSpPr/>
            <p:nvPr/>
          </p:nvSpPr>
          <p:spPr>
            <a:xfrm>
              <a:off x="7950050" y="1995098"/>
              <a:ext cx="1609728" cy="1343697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22CE53C-5600-B8BD-298A-B60B572B13FE}"/>
                </a:ext>
              </a:extLst>
            </p:cNvPr>
            <p:cNvSpPr txBox="1"/>
            <p:nvPr/>
          </p:nvSpPr>
          <p:spPr>
            <a:xfrm>
              <a:off x="8329187" y="2552595"/>
              <a:ext cx="8514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6ABE5E0B-C533-0D22-4074-01E30FD71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952" y="1364842"/>
            <a:ext cx="10449267" cy="359563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AE8E62B-0101-9B73-6812-A0FBFC0F98BF}"/>
              </a:ext>
            </a:extLst>
          </p:cNvPr>
          <p:cNvSpPr/>
          <p:nvPr/>
        </p:nvSpPr>
        <p:spPr>
          <a:xfrm flipV="1">
            <a:off x="10611318" y="-17905"/>
            <a:ext cx="2472984" cy="74203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795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00F28AD-6B92-BAFD-01BE-461D0B7E9864}"/>
              </a:ext>
            </a:extLst>
          </p:cNvPr>
          <p:cNvSpPr/>
          <p:nvPr/>
        </p:nvSpPr>
        <p:spPr>
          <a:xfrm>
            <a:off x="9910072" y="-13237"/>
            <a:ext cx="194750" cy="276813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endParaRPr lang="en-US" sz="1795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0316E5-6184-6F55-C1AC-9762726194FA}"/>
              </a:ext>
            </a:extLst>
          </p:cNvPr>
          <p:cNvGrpSpPr/>
          <p:nvPr/>
        </p:nvGrpSpPr>
        <p:grpSpPr>
          <a:xfrm rot="1033802">
            <a:off x="10899586" y="-20660"/>
            <a:ext cx="1235772" cy="945578"/>
            <a:chOff x="5337376" y="3832625"/>
            <a:chExt cx="1864191" cy="140321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F608BA1-C3EC-012F-69DF-F0BB146FF0DF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ADE835D-BE7E-543E-5531-3B6B9E95CC16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C2C4FA8-9495-D88D-B573-E67F4C8BEF6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493C764-B141-7687-DE0F-D307D0BA33E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9DFD31-5926-ED71-9B41-4CDD1DB6F9A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2F03590-86C8-8358-3C4E-8C6BEBE85DA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AEB79F-B78B-5317-612F-BE4B7863AB9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32E9307-B28D-EAF6-56F6-5D5DC88F77E2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A0A563-79F2-96AC-6847-2FB0013F8855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B7F14A8-B452-3762-7468-B92FBBDBC4F1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73DC15-D6BB-BC24-5BCC-7594E23EA88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2A02CD-3FE9-D740-4DC4-6A4C97397439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BA6C14-0199-9FBE-900D-EC4667C5ADDB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AA85DA-20DE-B2B5-67C2-3D44C28229C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33A47-0732-B954-1768-372DD58C3AEB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2C1704-FC70-07C3-18FB-BFC87E789CAE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9E33E6-DACC-A9AA-2FEB-0B549C6C258F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2088942-F4DA-8CC1-5067-9F2DE7866B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23378E-0EA7-DA73-925A-395E1A33F876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BE90AA-7970-BB4B-4D07-3BED6871DBE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4723796-AA3D-D4B6-C9E9-5FBF3B7BA66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CBC1C0F-5A25-4167-7423-659FAE3771B2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A6A3D5-5917-5AA9-4106-B6EE5BAE7E1A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C3E104-309E-4CC8-CAF1-34757F6936D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E937704-1F5C-969A-8788-126AE5BDD746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CB4B481-081C-C321-5159-55A4950E46E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14B8218-AC5C-59E7-E29C-06964BCF13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4119A52-8469-FA24-CE48-CA6F9CF2C9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CFD0F9-5D66-F987-FD5B-81D400B1C16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8902E9-F724-E9BA-8D12-52F8AB97316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82E5604-F9AD-ADD6-C34D-B1393A51824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6CC0D1C-25F5-78D8-AB23-6F2E36C9A4F0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BEE6F93-6CF0-1B7D-2088-4A3CBA6E86B5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97265FF-992E-8CA9-85C9-60600303FA1B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F719592-2FF7-BC84-4E31-FB8BE174CB7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2E17462-E17E-56F0-EA02-FFE323EC92FD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44C397-0FBC-4459-A6E2-715523CA6535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592F10-697C-2E59-93D1-E77DA69C825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3624B4D-0A33-4C78-33A7-5B442D4A79E0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A212830-3098-5B5A-2102-33CFBA534D23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F027F6-F018-9077-DF25-B3749956D759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63A47D9-6072-FE13-E8B9-47A8CBD9C297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795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DAD5B2-52D5-F1E1-651C-0AFE89719277}"/>
              </a:ext>
            </a:extLst>
          </p:cNvPr>
          <p:cNvGrpSpPr/>
          <p:nvPr/>
        </p:nvGrpSpPr>
        <p:grpSpPr>
          <a:xfrm>
            <a:off x="481525" y="407096"/>
            <a:ext cx="10849186" cy="1154162"/>
            <a:chOff x="567548" y="337278"/>
            <a:chExt cx="10849186" cy="115416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CE9E65-A815-5F76-44D7-9CE9B7930EBA}"/>
                </a:ext>
              </a:extLst>
            </p:cNvPr>
            <p:cNvSpPr txBox="1"/>
            <p:nvPr/>
          </p:nvSpPr>
          <p:spPr>
            <a:xfrm>
              <a:off x="1297258" y="337278"/>
              <a:ext cx="10119476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a) Những chum nào ghi phép tính có kết quả lớn hơn 150?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b) Những chum nào ghi phép tính có kết quả bằng nhau?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E2C782-08B7-1AF4-1A30-BC2DD5D4D237}"/>
                </a:ext>
              </a:extLst>
            </p:cNvPr>
            <p:cNvSpPr/>
            <p:nvPr/>
          </p:nvSpPr>
          <p:spPr>
            <a:xfrm>
              <a:off x="567548" y="400376"/>
              <a:ext cx="729710" cy="68103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933F5E6-3253-D97E-ED46-86D146BA59DD}"/>
              </a:ext>
            </a:extLst>
          </p:cNvPr>
          <p:cNvSpPr/>
          <p:nvPr/>
        </p:nvSpPr>
        <p:spPr>
          <a:xfrm>
            <a:off x="1739523" y="3767031"/>
            <a:ext cx="887896" cy="56984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183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729B878-BEEE-8AE2-23D3-277A21948E64}"/>
              </a:ext>
            </a:extLst>
          </p:cNvPr>
          <p:cNvSpPr/>
          <p:nvPr/>
        </p:nvSpPr>
        <p:spPr>
          <a:xfrm>
            <a:off x="3999019" y="3601378"/>
            <a:ext cx="887896" cy="56984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F448DA6-423A-E255-BF0E-1FA102050A4E}"/>
              </a:ext>
            </a:extLst>
          </p:cNvPr>
          <p:cNvSpPr/>
          <p:nvPr/>
        </p:nvSpPr>
        <p:spPr>
          <a:xfrm>
            <a:off x="6258515" y="3316456"/>
            <a:ext cx="887896" cy="56984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06A9457-F5EA-04B4-66DF-01E6644F0C55}"/>
              </a:ext>
            </a:extLst>
          </p:cNvPr>
          <p:cNvSpPr/>
          <p:nvPr/>
        </p:nvSpPr>
        <p:spPr>
          <a:xfrm>
            <a:off x="7683123" y="3886300"/>
            <a:ext cx="887896" cy="56984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0FCC08D-E4C0-E8D3-6E5F-DF2678BC25CE}"/>
              </a:ext>
            </a:extLst>
          </p:cNvPr>
          <p:cNvSpPr/>
          <p:nvPr/>
        </p:nvSpPr>
        <p:spPr>
          <a:xfrm>
            <a:off x="10005223" y="3726499"/>
            <a:ext cx="887896" cy="56984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5B4D3B-CEAF-B61E-AB88-423D2DD48FC6}"/>
              </a:ext>
            </a:extLst>
          </p:cNvPr>
          <p:cNvSpPr txBox="1"/>
          <p:nvPr/>
        </p:nvSpPr>
        <p:spPr>
          <a:xfrm>
            <a:off x="329695" y="5172358"/>
            <a:ext cx="913514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Những chum ghi phép tính có kết quả lớn hơn 150: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11AEBCA-551B-B5B2-1AB3-702F4C3E0EC8}"/>
              </a:ext>
            </a:extLst>
          </p:cNvPr>
          <p:cNvSpPr/>
          <p:nvPr/>
        </p:nvSpPr>
        <p:spPr>
          <a:xfrm>
            <a:off x="9417141" y="5314812"/>
            <a:ext cx="793127" cy="58774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D3A144F-EEE4-B8CA-ED5A-BA8FEB9B9481}"/>
              </a:ext>
            </a:extLst>
          </p:cNvPr>
          <p:cNvSpPr/>
          <p:nvPr/>
        </p:nvSpPr>
        <p:spPr>
          <a:xfrm>
            <a:off x="10324607" y="5314430"/>
            <a:ext cx="793127" cy="58774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AA8EAA0-C6E2-046A-C3C7-54298B2C4B34}"/>
              </a:ext>
            </a:extLst>
          </p:cNvPr>
          <p:cNvSpPr txBox="1"/>
          <p:nvPr/>
        </p:nvSpPr>
        <p:spPr>
          <a:xfrm>
            <a:off x="338126" y="5934547"/>
            <a:ext cx="925505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Những chum ghi phép tính có kết quả bằng nhau: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3C36454-1E01-BC20-9EB4-7AD02E3A7D66}"/>
              </a:ext>
            </a:extLst>
          </p:cNvPr>
          <p:cNvSpPr/>
          <p:nvPr/>
        </p:nvSpPr>
        <p:spPr>
          <a:xfrm>
            <a:off x="9425572" y="6077001"/>
            <a:ext cx="793127" cy="587746"/>
          </a:xfrm>
          <a:prstGeom prst="roundRect">
            <a:avLst/>
          </a:prstGeom>
          <a:noFill/>
          <a:ln>
            <a:solidFill>
              <a:srgbClr val="EA6C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A8827A1-8C0A-C709-E35F-8A9C5CFF5087}"/>
              </a:ext>
            </a:extLst>
          </p:cNvPr>
          <p:cNvSpPr/>
          <p:nvPr/>
        </p:nvSpPr>
        <p:spPr>
          <a:xfrm>
            <a:off x="10333038" y="6076619"/>
            <a:ext cx="793127" cy="587746"/>
          </a:xfrm>
          <a:prstGeom prst="roundRect">
            <a:avLst/>
          </a:prstGeom>
          <a:noFill/>
          <a:ln>
            <a:solidFill>
              <a:srgbClr val="EA6C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835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 animBg="1"/>
      <p:bldP spid="64" grpId="0" animBg="1"/>
      <p:bldP spid="65" grpId="0"/>
      <p:bldP spid="66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49390CA-B4ED-C366-5EE7-23825B859648}"/>
              </a:ext>
            </a:extLst>
          </p:cNvPr>
          <p:cNvGrpSpPr/>
          <p:nvPr/>
        </p:nvGrpSpPr>
        <p:grpSpPr>
          <a:xfrm>
            <a:off x="565489" y="2429315"/>
            <a:ext cx="10443167" cy="4301685"/>
            <a:chOff x="594084" y="3308784"/>
            <a:chExt cx="10997608" cy="4809685"/>
          </a:xfrm>
        </p:grpSpPr>
        <p:pic>
          <p:nvPicPr>
            <p:cNvPr id="34" name="Picture 33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ED675AD9-A55A-D2D8-6433-E5E8BB029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61" b="40577"/>
            <a:stretch/>
          </p:blipFill>
          <p:spPr bwMode="auto">
            <a:xfrm>
              <a:off x="631064" y="3350706"/>
              <a:ext cx="10960628" cy="47677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DA32770-A174-8D1E-97ED-8C9FB6B75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084" y="3308784"/>
              <a:ext cx="51578" cy="48096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896B52-DD16-5ADB-BE78-D80FEA1EB7E7}"/>
              </a:ext>
            </a:extLst>
          </p:cNvPr>
          <p:cNvSpPr txBox="1"/>
          <p:nvPr/>
        </p:nvSpPr>
        <p:spPr>
          <a:xfrm>
            <a:off x="887462" y="301226"/>
            <a:ext cx="10408051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Ở một trường học, khối lớp Ba có 142 học sinh, khối lớp Bốn có ít hơn khối lớp Ba 18 học sinh. Hỏi: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Khối lớp Bốn có bao nhiêu học sinh?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Cả hai khối lớp có bao nhiêu học sinh?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BDC3B4-62ED-3702-1D73-CB8D1A394847}"/>
              </a:ext>
            </a:extLst>
          </p:cNvPr>
          <p:cNvSpPr/>
          <p:nvPr/>
        </p:nvSpPr>
        <p:spPr>
          <a:xfrm>
            <a:off x="531607" y="206971"/>
            <a:ext cx="711710" cy="614127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DE3E50AF-FF5A-8060-59AE-8F8A9767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9" y="3370312"/>
            <a:ext cx="10408051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a)  Khối lớp Bốn có số học sinh là: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3483F294-A4C0-F73F-A515-A28D8CEF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462" y="385914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142 </a:t>
            </a:r>
            <a:r>
              <a:rPr lang="en-US" altLang="en-US" sz="5400" b="1">
                <a:solidFill>
                  <a:srgbClr val="7030A0"/>
                </a:solidFill>
                <a:latin typeface="HP001 4 hàng" pitchFamily="34" charset="0"/>
              </a:rPr>
              <a:t>-</a:t>
            </a: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 18 = 124 (học sinh)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226A814C-811E-68E1-6022-DACA712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095" y="5975833"/>
            <a:ext cx="6906866" cy="5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u="sng">
                <a:solidFill>
                  <a:srgbClr val="7030A0"/>
                </a:solidFill>
                <a:latin typeface="HP001 4 hàng" pitchFamily="34" charset="0"/>
              </a:rPr>
              <a:t>Đáp số</a:t>
            </a: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: a) 124 </a:t>
            </a:r>
            <a:r>
              <a:rPr lang="en-US" altLang="en-US" sz="36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HS</a:t>
            </a: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;  b) 266 </a:t>
            </a:r>
            <a:r>
              <a:rPr lang="en-US" altLang="en-US" sz="36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HS</a:t>
            </a:r>
            <a:endParaRPr lang="en-US" altLang="en-US" sz="3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F2504DE4-6111-E778-0DCE-131ED9C1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662" y="2737479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u="sng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6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078E331-B768-D069-C6FF-F698F153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89" y="2746118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u="sng">
                <a:solidFill>
                  <a:srgbClr val="7030A0"/>
                </a:solidFill>
                <a:latin typeface="HP001 4 hàng" pitchFamily="34" charset="0"/>
              </a:rPr>
              <a:t>Bài 4: </a:t>
            </a:r>
            <a:endParaRPr lang="en-US" altLang="en-US" sz="36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F3673C-F82E-FEF1-BC22-360E5D85FA8C}"/>
              </a:ext>
            </a:extLst>
          </p:cNvPr>
          <p:cNvCxnSpPr>
            <a:cxnSpLocks/>
          </p:cNvCxnSpPr>
          <p:nvPr/>
        </p:nvCxnSpPr>
        <p:spPr>
          <a:xfrm>
            <a:off x="4874235" y="770284"/>
            <a:ext cx="364691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FCF83C-7C5D-F55F-2447-E7DD953C51B7}"/>
              </a:ext>
            </a:extLst>
          </p:cNvPr>
          <p:cNvCxnSpPr>
            <a:cxnSpLocks/>
          </p:cNvCxnSpPr>
          <p:nvPr/>
        </p:nvCxnSpPr>
        <p:spPr>
          <a:xfrm>
            <a:off x="8746436" y="770284"/>
            <a:ext cx="25490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6F61CE-CAE2-221F-C334-46E98BE3BB82}"/>
              </a:ext>
            </a:extLst>
          </p:cNvPr>
          <p:cNvCxnSpPr>
            <a:cxnSpLocks/>
          </p:cNvCxnSpPr>
          <p:nvPr/>
        </p:nvCxnSpPr>
        <p:spPr>
          <a:xfrm>
            <a:off x="1404895" y="1734173"/>
            <a:ext cx="575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B556E8-652B-D087-CB85-DBF326979A56}"/>
              </a:ext>
            </a:extLst>
          </p:cNvPr>
          <p:cNvCxnSpPr>
            <a:cxnSpLocks/>
          </p:cNvCxnSpPr>
          <p:nvPr/>
        </p:nvCxnSpPr>
        <p:spPr>
          <a:xfrm>
            <a:off x="1404895" y="2234193"/>
            <a:ext cx="60295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">
            <a:extLst>
              <a:ext uri="{FF2B5EF4-FFF2-40B4-BE49-F238E27FC236}">
                <a16:creationId xmlns:a16="http://schemas.microsoft.com/office/drawing/2014/main" id="{A4363B1B-6548-2A4E-6FF4-B4782EC7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65" y="4691197"/>
            <a:ext cx="10408051" cy="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b)  Cả hai khối lớp có số học sinh là: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7000250C-16C9-E37D-13CC-A1864D51C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462" y="5306522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142 + 124 = 266 (học sinh)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074067-9E28-1184-6577-4DDE6A413549}"/>
              </a:ext>
            </a:extLst>
          </p:cNvPr>
          <p:cNvCxnSpPr>
            <a:cxnSpLocks/>
          </p:cNvCxnSpPr>
          <p:nvPr/>
        </p:nvCxnSpPr>
        <p:spPr>
          <a:xfrm>
            <a:off x="887462" y="1214232"/>
            <a:ext cx="458568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806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8D1B111-B494-8E9B-F54B-426349F3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21283"/>
          <a:stretch/>
        </p:blipFill>
        <p:spPr>
          <a:xfrm>
            <a:off x="7228380" y="-9832"/>
            <a:ext cx="5013554" cy="68678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621F34-6691-DB11-8707-DD6F54A8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96686">
            <a:off x="7498172" y="-106700"/>
            <a:ext cx="2941705" cy="6959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57C30-F25A-01C7-7B80-EDB6DFB455F0}"/>
              </a:ext>
            </a:extLst>
          </p:cNvPr>
          <p:cNvGrpSpPr/>
          <p:nvPr/>
        </p:nvGrpSpPr>
        <p:grpSpPr>
          <a:xfrm>
            <a:off x="1089411" y="3702822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4F4CDD-2C48-48BC-811C-21EF088B99CE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B7918C-6C16-1683-4FEA-26B400A369C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AF8C71A-C881-BE72-11CF-34DC9EB0D6A8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82024B-18AF-859D-C158-5F7386BB2E9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908A34-3093-BDCA-E493-46060F8FA848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7D36AD-7FA7-6214-939F-C87CBA48AD4E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872BC5-0AB1-B615-8B0E-8F1CEC42609C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DDA69A-32D6-A16E-9866-91AC1BEACEAF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9D8E42-CB6D-D477-DB73-FE6623D73E3A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DFB8-B656-5BD0-3BA9-C9EE400DD244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8ABD7B-57B7-B689-DF2D-1AE2880684DC}"/>
              </a:ext>
            </a:extLst>
          </p:cNvPr>
          <p:cNvSpPr/>
          <p:nvPr/>
        </p:nvSpPr>
        <p:spPr>
          <a:xfrm rot="245481">
            <a:off x="9943001" y="1445507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347D26-259E-6C54-CF60-83AE862F1D27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5D6524-91AF-92B5-54FE-483F24D43E2A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58C42-F8D5-0B4B-76EA-5829D29780EF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FDFBF62-BE8F-7915-2A41-1EBE20D9311B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F1C89-AD09-F5C9-9730-AD83C430A754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B2366C9-0449-6D25-8FDA-9CF009DD12A2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443C96-4FD3-D7BC-1E7C-EAD2A542AE26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E6D2DD-2CCE-BA8F-9E05-A73C98647F4E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01EE1D-CF30-4A7D-B0E8-07FA552A4602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  <a:solidFill>
            <a:schemeClr val="accent3">
              <a:lumMod val="7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085578-D66E-C642-86FC-4D2E59854B5C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7AF628-F16E-1FB2-41DA-C6A7C6DE59C8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grpFill/>
            <a:ln w="31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79C36-40DA-6EDB-4EAA-DFFCA92CEA75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7D9613A-F637-4AEC-AD15-4FA744E80C9D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C09AA0-E66D-A097-43D9-35B5B2BF6B2B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F4ECEE-5BF2-7B1B-CB99-25E4A91BDA0B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A4AD51-B24B-A11D-2721-2110077CE0C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80FBE0-09AC-52E6-A484-5DE4ABDCC87A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7B1D57-0B37-1877-2CCE-E35A5BBE8E45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C7FBCF-01EE-55E4-7F44-59D25E420511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2C129-1A73-777B-A2DF-85DD3AA9BB51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93A776-9325-E5E0-E851-3DA804A48991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1CB53-A9F1-6963-45A1-5662D72FB8D7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EB2FCC-47D2-D817-881D-6CD5CFE1B078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B8114C-DED9-9E95-72A2-D293C1D0DFC4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425D7D-2E97-98B4-2864-D5279D0E94D4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E37C-9BD8-9F72-3CC5-701B858641CC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E5EAA5-0E5C-E573-2C50-B0A98F61C97A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AFA2D5-D10A-406D-4286-B0222962CDE6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grpFill/>
            <a:ln w="3175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BFFB8-7701-32E1-7D87-0E73C1CB7526}"/>
              </a:ext>
            </a:extLst>
          </p:cNvPr>
          <p:cNvGrpSpPr/>
          <p:nvPr/>
        </p:nvGrpSpPr>
        <p:grpSpPr>
          <a:xfrm rot="245481">
            <a:off x="8454666" y="26113"/>
            <a:ext cx="1127415" cy="880576"/>
            <a:chOff x="937505" y="123244"/>
            <a:chExt cx="1127415" cy="880576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817B62-36EE-2550-6B6F-08A4CAB18EF4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928D1F8-118D-D0F0-3A35-44FF2092A7A3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39C5C8B-5E7C-83EA-54BA-AD48AEE56584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27BBBEA-45B8-5931-B453-6E6288C40594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CDEF56-91A5-096F-89DB-0086FC04D7F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EB6875C-D9EF-C43B-1A58-17A0C63920A7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C36E53-7687-1A11-F834-CAA9F15A0367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AA1AD1F-A14D-6FB9-59A2-1B2400E26754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6092B2-4CB1-F929-B9A4-704A3C40858A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3DE8CD6-161C-71B5-548B-653B4C76E18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BAB63B-9961-23EF-621D-9F8A971BB7A1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A596EEC-E594-AD9A-B326-370348D6C88E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03B9CE-A002-245F-3738-B02B2E2A0A35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A17CA73-EA8D-1EA8-13B5-07507E4AA132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45137B-A0C2-5161-A6F5-99B3AC2AB1A8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6751832-D1C8-7EBC-413B-87C33B082FFC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C5A3041-A4EF-E6C2-5348-02A63441F2C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E8B6AD-2876-50D0-76F2-4AF57E736ED6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7DD521C-A79F-A417-A503-60275728EB8C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7F1152-3BF9-FA88-EBAC-195BC6E356B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E09885-0B39-42DD-09DA-DBAB6A520399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2419AE-1E5C-B993-17A4-983D3680C7E3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AF856E-B353-B96F-3A57-279DFA7BF1F6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FDA723-FADE-FE92-F122-E4C5459478DE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905D884-4BD9-221D-53D6-77C5342904A8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A16CAF-A095-7FE8-422F-EBBB7CF11F3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0C3A7E-689B-8E8F-8899-2AD8F16A3B73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B3E192-AE50-21D4-64A9-8359139447A0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9943663-CAA9-9CDE-597B-0289E6004F6F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1A77C69-0B25-D985-723D-5FCD7CD8876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2839489-1568-37BD-4168-F693F8C4CF6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8F9D09C-5005-AEA5-1B86-4C10B6B4BB97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940F6B-91DD-02C9-C148-217014E9DB1B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E5A9F1E-DE99-90CD-A471-7B39F75C745C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6B3DA92-FEC4-D388-A2CA-1C5EBC8D00DC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CC438F9-6AC6-9555-088A-6ADC01F1F421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0DC37C4-F91C-0A2F-5137-1DADC47AF89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A7AAB0-950B-368B-14AE-2460E291DE02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E537018-C01E-D41D-15B2-5E7A56DE291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BD32F1-5BBC-9D9B-A366-766519D1348B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62F7A4F-512C-EBC3-2CF7-481B6275737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629D06-3E8A-FDB3-8E00-0DB513314E0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E16499A-7C18-13AD-BB2D-2018E3FF8994}"/>
              </a:ext>
            </a:extLst>
          </p:cNvPr>
          <p:cNvSpPr/>
          <p:nvPr/>
        </p:nvSpPr>
        <p:spPr>
          <a:xfrm rot="245481">
            <a:off x="11858278" y="1100769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C1EB0FF-C010-19E0-DB51-FB9B7D1F90A8}"/>
              </a:ext>
            </a:extLst>
          </p:cNvPr>
          <p:cNvSpPr/>
          <p:nvPr/>
        </p:nvSpPr>
        <p:spPr>
          <a:xfrm rot="245481">
            <a:off x="11817961" y="1060287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41CE1A51-F6CE-9D93-FCBD-33A9E01B8B52}"/>
              </a:ext>
            </a:extLst>
          </p:cNvPr>
          <p:cNvSpPr/>
          <p:nvPr/>
        </p:nvSpPr>
        <p:spPr>
          <a:xfrm rot="245481">
            <a:off x="11909885" y="1179225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99B1CD5-FD22-05E0-3895-66B90B1E5909}"/>
              </a:ext>
            </a:extLst>
          </p:cNvPr>
          <p:cNvSpPr/>
          <p:nvPr/>
        </p:nvSpPr>
        <p:spPr>
          <a:xfrm rot="245481">
            <a:off x="11807598" y="1165058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992AB0E-4852-581A-4C8E-105F6BA6A5C3}"/>
              </a:ext>
            </a:extLst>
          </p:cNvPr>
          <p:cNvSpPr/>
          <p:nvPr/>
        </p:nvSpPr>
        <p:spPr>
          <a:xfrm rot="245481">
            <a:off x="11796826" y="1149676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18AEF99-C208-68AD-6EA3-06AF76AD2B60}"/>
              </a:ext>
            </a:extLst>
          </p:cNvPr>
          <p:cNvSpPr/>
          <p:nvPr/>
        </p:nvSpPr>
        <p:spPr>
          <a:xfrm rot="245481">
            <a:off x="11864145" y="1125591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35A842-2CF7-8DDF-4DC1-AB0FBE5F5FC7}"/>
              </a:ext>
            </a:extLst>
          </p:cNvPr>
          <p:cNvGrpSpPr/>
          <p:nvPr/>
        </p:nvGrpSpPr>
        <p:grpSpPr>
          <a:xfrm rot="19532089">
            <a:off x="10568781" y="1497717"/>
            <a:ext cx="1277548" cy="1438063"/>
            <a:chOff x="-223896" y="1190389"/>
            <a:chExt cx="1277548" cy="143806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F18CA3-4391-DCFD-4775-CAA718FEF1FE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FD4334-8D75-F0CB-A389-356712F7542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34F8AF-8B99-1458-8A49-A0E55997E6B4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420A5C-673E-334A-B582-110057192110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0F4BAC-8044-CFFB-176C-902566D6C87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C3C5511-DEB0-A9EC-D9E6-56BE8288ABA8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3D3A9EE-0689-8F2C-F2F3-A72019E0A74C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A9A6757-B168-FAB5-BEEF-CE9925DE8E31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2D997F8-DEE1-A533-B5CF-E9B1E455A268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733C00A-DA28-265D-83D4-C2833028C7BB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CE8A7E-9325-75C6-97D5-8A957FAD77C8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807D40-CF6A-B980-B2FF-2903EEAC8A0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7ADF7EB-0D31-7D55-07A8-090D6FB65B01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637BA93-3982-5557-4D90-8CA15320DC96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4F4F178-D1A4-7D97-E114-E9CACAF723D3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E6020BE-93DE-4087-8B50-E7ECE763A677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1564C8B-8B6B-AB2F-7D6C-FA38E704B2A9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68E05B1-87A9-BA08-9C52-41B7D774BBBE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937784-75AC-B2C2-0C0B-6301F22DF8DD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2915801-3F9C-7BBB-1912-FC9C123A28BD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D51930-B978-668D-0C6B-2CBCD4C8CFB1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D552B87-7A30-CB78-DD75-851BC2BEC4FE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4597C95-877E-5DDA-0A68-F9214AB5E960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71B206-C0DA-92B9-20FB-FC9D28A457AB}"/>
              </a:ext>
            </a:extLst>
          </p:cNvPr>
          <p:cNvGrpSpPr/>
          <p:nvPr/>
        </p:nvGrpSpPr>
        <p:grpSpPr>
          <a:xfrm rot="245481">
            <a:off x="10150904" y="-138514"/>
            <a:ext cx="1423136" cy="1356162"/>
            <a:chOff x="3028553" y="-226049"/>
            <a:chExt cx="1423136" cy="1356162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658DD6C-86A2-2105-9BB4-06C62FE76E6D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55C03E-2377-A0CA-A625-B872864444CD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999EE85-2DBE-E595-C366-EF6B3C953DE0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68AF06-E7DB-DCAE-C66B-929A046F662D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6E543DC-8731-8EDA-C363-B3CD43BBD96A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618DE93-6CF5-9BEB-86D1-EBD7C2930C0B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59F0-DEF1-C026-175A-67475F8E8338}"/>
              </a:ext>
            </a:extLst>
          </p:cNvPr>
          <p:cNvGrpSpPr/>
          <p:nvPr/>
        </p:nvGrpSpPr>
        <p:grpSpPr>
          <a:xfrm>
            <a:off x="4021377" y="6019002"/>
            <a:ext cx="1222642" cy="676808"/>
            <a:chOff x="3736781" y="5995118"/>
            <a:chExt cx="1222642" cy="67680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A5DF340-344E-2767-3BF9-224C22BDF28E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7DD23-E9BC-B256-EC2B-52C732EEE3AB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63C9C0-2937-7A39-8BA1-06E862636CE7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7F7385E-190E-8B2D-B692-E62ACE1AEFD6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81539B2-17D9-4E14-4151-7AA8280F0173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A69B374-3C70-DBBE-6A8F-131505BC76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424905E-1B75-0082-0DA7-36D5ED3DBF7D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483E12-AABB-B966-0EBC-A2669832C64A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761059-FFE4-8EBB-347D-A550A86CAA22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89CF6B-E1E1-4927-D638-1FDFD3EC3A2B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FC2640-B06D-2A00-5186-51570241253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3C723-6FE8-0461-120C-0C854C08FCE5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EA09B04-0BB3-EF48-AC08-0E7E748C54E7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99D2B6-4A4C-989D-223A-E4A658757D28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F3582C-BFF4-AAF3-6CD2-0680D66083DB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8B46FDE-4ACF-E9D5-71C5-9CDE1E50C9DA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91A8B5B-03C8-FBCE-D3D2-FB387D1DA7FA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CF819A0-FEC5-4C0B-57C4-8CA2F505C204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4DD61E2-E47A-765C-A63A-031B87DC8424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E7D8091-8104-77A2-49E3-9C0A5FCEDDFF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D13C7F-B6D7-CAF5-DF94-F3E1DB24699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71">
              <a:extLst>
                <a:ext uri="{FF2B5EF4-FFF2-40B4-BE49-F238E27FC236}">
                  <a16:creationId xmlns:a16="http://schemas.microsoft.com/office/drawing/2014/main" id="{FF5FFA19-FD83-AD9A-6BE5-F4F454C43149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73512C-AAB0-AD54-84AF-FCA3EA307035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08C421F-145E-FB76-0B31-604A803C6C35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E283CF3-7E40-8239-8C19-8E98BF2DED08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C0E2496-D33A-7A48-0144-100BE4F10BF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CF66F201-E21F-1E60-122D-757800CAF169}"/>
              </a:ext>
            </a:extLst>
          </p:cNvPr>
          <p:cNvSpPr/>
          <p:nvPr/>
        </p:nvSpPr>
        <p:spPr>
          <a:xfrm rot="245481">
            <a:off x="8916779" y="1459087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C70AE2A-C3C3-6A97-7031-40D2BCA31A97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3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434E56D-E203-288A-61BA-EF86A53F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81" y="3830182"/>
            <a:ext cx="3402863" cy="3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4344;p1">
            <a:extLst>
              <a:ext uri="{FF2B5EF4-FFF2-40B4-BE49-F238E27FC236}">
                <a16:creationId xmlns:a16="http://schemas.microsoft.com/office/drawing/2014/main" id="{4DBC2ECC-DA28-EE10-3717-B3C5ABB2A677}"/>
              </a:ext>
            </a:extLst>
          </p:cNvPr>
          <p:cNvSpPr txBox="1"/>
          <p:nvPr/>
        </p:nvSpPr>
        <p:spPr>
          <a:xfrm>
            <a:off x="601106" y="1563047"/>
            <a:ext cx="7862081" cy="212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45474" rIns="90973" bIns="45474" anchor="t" anchorCtr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#9Slide04 Yeseva One" panose="00000500000000000000" pitchFamily="2" charset="-93"/>
                <a:ea typeface="Cookie"/>
                <a:cs typeface="Cookie"/>
                <a:sym typeface="Cookie"/>
              </a:rPr>
              <a:t>Chúc các em học tập tốt!</a:t>
            </a:r>
            <a:endParaRPr sz="12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#9Slide04 Yeseva One" panose="00000500000000000000" pitchFamily="2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A5876-C265-EAB1-5CD2-D91271C6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E3FD4-C498-35B5-0F6B-FFD9D9491CFD}"/>
              </a:ext>
            </a:extLst>
          </p:cNvPr>
          <p:cNvSpPr txBox="1"/>
          <p:nvPr/>
        </p:nvSpPr>
        <p:spPr>
          <a:xfrm>
            <a:off x="2874169" y="1351961"/>
            <a:ext cx="64135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>
                <a:solidFill>
                  <a:srgbClr val="F67F26"/>
                </a:solidFill>
                <a:latin typeface="#9Slide05 Thunder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327642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C:\Users\HP\Desktop\379964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400" r="90000">
                        <a14:foregroundMark x1="51100" y1="8056" x2="55200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44" y="6519627"/>
            <a:ext cx="5232124" cy="565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101534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-1097781" y="-1682772"/>
            <a:ext cx="16286374" cy="113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ô 6"/>
          <p:cNvSpPr/>
          <p:nvPr/>
        </p:nvSpPr>
        <p:spPr>
          <a:xfrm>
            <a:off x="526614" y="1718742"/>
            <a:ext cx="2228802" cy="2072045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76" dirty="0" err="1">
                <a:latin typeface="#9Slide06 SVNStella" pitchFamily="2" charset="0"/>
              </a:rPr>
              <a:t>Giải</a:t>
            </a:r>
            <a:endParaRPr lang="en-US" sz="9576" dirty="0">
              <a:latin typeface="#9Slide06 SVNStella" pitchFamily="2" charset="0"/>
            </a:endParaRPr>
          </a:p>
        </p:txBody>
      </p:sp>
      <p:sp>
        <p:nvSpPr>
          <p:cNvPr id="10" name="ô 10"/>
          <p:cNvSpPr/>
          <p:nvPr/>
        </p:nvSpPr>
        <p:spPr>
          <a:xfrm>
            <a:off x="3586884" y="1718743"/>
            <a:ext cx="2037967" cy="2072044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76" dirty="0" err="1">
                <a:latin typeface="#9Slide06 SVNStella" pitchFamily="2" charset="0"/>
              </a:rPr>
              <a:t>Cứu</a:t>
            </a:r>
            <a:endParaRPr lang="en-US" sz="9576" dirty="0">
              <a:latin typeface="#9Slide06 SVNStella" pitchFamily="2" charset="0"/>
            </a:endParaRPr>
          </a:p>
        </p:txBody>
      </p:sp>
      <p:sp>
        <p:nvSpPr>
          <p:cNvPr id="11" name="ô 9"/>
          <p:cNvSpPr/>
          <p:nvPr/>
        </p:nvSpPr>
        <p:spPr>
          <a:xfrm>
            <a:off x="9387419" y="1718744"/>
            <a:ext cx="2343687" cy="2072045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76" dirty="0" err="1">
                <a:latin typeface="#9Slide06 SVNStella" pitchFamily="2" charset="0"/>
              </a:rPr>
              <a:t>Xanh</a:t>
            </a:r>
            <a:endParaRPr lang="en-US" sz="9576" dirty="0">
              <a:latin typeface="#9Slide06 SVNStella" pitchFamily="2" charset="0"/>
            </a:endParaRPr>
          </a:p>
        </p:txBody>
      </p:sp>
      <p:sp>
        <p:nvSpPr>
          <p:cNvPr id="12" name="ô 11"/>
          <p:cNvSpPr/>
          <p:nvPr/>
        </p:nvSpPr>
        <p:spPr>
          <a:xfrm>
            <a:off x="6329632" y="1718743"/>
            <a:ext cx="2487701" cy="207204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76" dirty="0" err="1">
                <a:latin typeface="#9Slide06 SVNStella" pitchFamily="2" charset="0"/>
              </a:rPr>
              <a:t>Rừng</a:t>
            </a:r>
            <a:endParaRPr lang="en-US" sz="9576" dirty="0">
              <a:latin typeface="#9Slide06 SVNStella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66411" y="4588176"/>
            <a:ext cx="2707071" cy="96914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US" sz="6583" dirty="0" err="1">
                <a:latin typeface="#9Slide03 AmpleSoft Bold" pitchFamily="2" charset="0"/>
              </a:rPr>
              <a:t>Chơi</a:t>
            </a:r>
            <a:endParaRPr lang="en-US" sz="6583" dirty="0">
              <a:latin typeface="#9Slide03 AmpleSoft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4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HP\Desktop\300090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-1584288"/>
            <a:ext cx="12370869" cy="85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1522" y="3029940"/>
            <a:ext cx="7736487" cy="3952599"/>
          </a:xfrm>
          <a:prstGeom prst="rect">
            <a:avLst/>
          </a:prstGeom>
        </p:spPr>
      </p:pic>
      <p:pic>
        <p:nvPicPr>
          <p:cNvPr id="2052" name="Picture 4" descr="C:\Users\HP\Desktop\383767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34" y="2699124"/>
            <a:ext cx="4275646" cy="461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92196" y="1414695"/>
            <a:ext cx="6156930" cy="2899673"/>
          </a:xfrm>
          <a:prstGeom prst="wedgeRoundRectCallout">
            <a:avLst>
              <a:gd name="adj1" fmla="val 58283"/>
              <a:gd name="adj2" fmla="val 32813"/>
              <a:gd name="adj3" fmla="val 16667"/>
            </a:avLst>
          </a:prstGeom>
          <a:solidFill>
            <a:srgbClr val="DC6A2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Hiện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nay ở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rừng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đang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có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một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đám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cháy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rất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lớn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,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hãy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cùng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anh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đi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giải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cứu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các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con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vật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bị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mắc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kẹt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591" dirty="0" err="1">
                <a:solidFill>
                  <a:sysClr val="windowText" lastClr="000000"/>
                </a:solidFill>
                <a:latin typeface="#9Slide03 AmpleSoft Bold" pitchFamily="2" charset="0"/>
              </a:rPr>
              <a:t>nhé</a:t>
            </a:r>
            <a:r>
              <a:rPr lang="en-US" sz="3591" dirty="0">
                <a:solidFill>
                  <a:sysClr val="windowText" lastClr="000000"/>
                </a:solidFill>
                <a:latin typeface="#9Slide03 AmpleSoft Bold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9791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187" y="258235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78729" y="6481099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78728" y="442444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9068" y="258235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619" y="4773317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68" y="4249925"/>
            <a:ext cx="3980687" cy="2801762"/>
          </a:xfrm>
          <a:prstGeom prst="rect">
            <a:avLst/>
          </a:prstGeom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17092" y="2587963"/>
            <a:ext cx="3306500" cy="10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310104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194542" y="2323553"/>
            <a:ext cx="1029050" cy="136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286247" y="2915139"/>
            <a:ext cx="4385278" cy="9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784517" y="3132337"/>
            <a:ext cx="3940751" cy="84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47484" y="2648402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70304" y="-2195849"/>
            <a:ext cx="3477525" cy="75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3786" y="2614454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78330" y="3007656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8531" y="264840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42758" y="626654"/>
            <a:ext cx="3477525" cy="33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39567" y="2057216"/>
            <a:ext cx="3477525" cy="16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592892" y="3300448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50968" y="-395488"/>
            <a:ext cx="3477525" cy="49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17092" y="223920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232355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27372" y="395026"/>
            <a:ext cx="5955174" cy="1506219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latin typeface="#9Slide03 AmpleSoft Bold" pitchFamily="2" charset="0"/>
              </a:rPr>
              <a:t>Tổng của 54 và 27 là:</a:t>
            </a:r>
            <a:endParaRPr lang="en-US" sz="3990" dirty="0">
              <a:latin typeface="#9Slide03 AmpleSoft Bold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7374" y="2347041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27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54883" y="3371468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81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08949" y="2347412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37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17456" y="3390842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71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3081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3" y="3696752"/>
            <a:ext cx="2407757" cy="26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187" y="258235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78729" y="6481099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78728" y="442444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9068" y="258235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619" y="4773317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17092" y="2587963"/>
            <a:ext cx="3306500" cy="10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310104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194542" y="2323553"/>
            <a:ext cx="1029050" cy="136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286247" y="2915139"/>
            <a:ext cx="4385278" cy="9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784517" y="3132337"/>
            <a:ext cx="3940751" cy="84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47484" y="2648402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70304" y="-2195849"/>
            <a:ext cx="3477525" cy="75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3786" y="2614454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78330" y="3007656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8531" y="264840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42758" y="626654"/>
            <a:ext cx="3477525" cy="33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39567" y="2057216"/>
            <a:ext cx="3477525" cy="16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592892" y="3300448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50968" y="-395488"/>
            <a:ext cx="3477525" cy="49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17092" y="223920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232355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17193" y="442443"/>
            <a:ext cx="10019980" cy="1677339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rgbClr val="C00000"/>
                </a:solidFill>
                <a:latin typeface="#9Slide03 AmpleSoft Bold" pitchFamily="2" charset="0"/>
              </a:rPr>
              <a:t>Lớp 2A có 25 học sinh. Lớp 2B có 31 học sinh. Hỏi lớp 2A kém lớp 2B là</a:t>
            </a:r>
            <a:endParaRPr lang="en-US" sz="3990" dirty="0">
              <a:solidFill>
                <a:srgbClr val="C00000"/>
              </a:solidFill>
              <a:latin typeface="#9Slide03 AmpleSoft Bold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54822" y="3541061"/>
            <a:ext cx="3660578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5 học sinh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46457" y="3539819"/>
            <a:ext cx="3487388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6 học sinh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08949" y="2347412"/>
            <a:ext cx="352057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56 học sinh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954821" y="2385248"/>
            <a:ext cx="3592663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16 học sinh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68" y="4249925"/>
            <a:ext cx="3980687" cy="2801762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3252" y="4773317"/>
            <a:ext cx="841046" cy="13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6" y="2527376"/>
            <a:ext cx="2407757" cy="26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187" y="258235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78729" y="6481099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78728" y="442444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9068" y="258235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619" y="4773317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17092" y="2587963"/>
            <a:ext cx="3306500" cy="10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310104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194542" y="2323553"/>
            <a:ext cx="1029050" cy="136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286247" y="2915139"/>
            <a:ext cx="4385278" cy="9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784517" y="3132337"/>
            <a:ext cx="3940751" cy="84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47484" y="2648402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70304" y="-2195849"/>
            <a:ext cx="3477525" cy="75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3786" y="2614454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78330" y="3007656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8531" y="264840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42758" y="626654"/>
            <a:ext cx="3477525" cy="33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39567" y="2057216"/>
            <a:ext cx="3477525" cy="16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592892" y="3300448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50968" y="-395488"/>
            <a:ext cx="3477525" cy="49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17092" y="223920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232355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27372" y="424484"/>
            <a:ext cx="5955174" cy="1588615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latin typeface="#9Slide03 AmpleSoft Bold" pitchFamily="2" charset="0"/>
              </a:rPr>
              <a:t>Phép tính phù hợp là:</a:t>
            </a:r>
          </a:p>
          <a:p>
            <a:pPr algn="ctr"/>
            <a:r>
              <a:rPr lang="en-US" sz="3990">
                <a:latin typeface="#9Slide03 AmpleSoft Bold" pitchFamily="2" charset="0"/>
              </a:rPr>
              <a:t>45 &lt;…………&lt; 52</a:t>
            </a:r>
            <a:endParaRPr lang="en-US" sz="3990" dirty="0">
              <a:latin typeface="#9Slide03 AmpleSoft Bold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7374" y="3422288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62 - 19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27373" y="2359703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66 - 17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08949" y="2347412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26 + 26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17456" y="3390842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55 + 4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68" y="4249925"/>
            <a:ext cx="3980687" cy="2801762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3251" y="4762999"/>
            <a:ext cx="1032017" cy="111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6" y="2527376"/>
            <a:ext cx="2407757" cy="26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00" y="3691760"/>
            <a:ext cx="870613" cy="13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187" y="258235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78729" y="6481099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78728" y="442444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9068" y="258235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619" y="4773317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17092" y="2587963"/>
            <a:ext cx="3306500" cy="10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310104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194542" y="2323553"/>
            <a:ext cx="1029050" cy="136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286247" y="2915139"/>
            <a:ext cx="4385278" cy="9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784517" y="3132337"/>
            <a:ext cx="3940751" cy="84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47484" y="2648402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70304" y="-2195849"/>
            <a:ext cx="3477525" cy="75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3786" y="2614454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78330" y="3007656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8531" y="264840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42758" y="626654"/>
            <a:ext cx="3477525" cy="33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39567" y="2057216"/>
            <a:ext cx="3477525" cy="16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592892" y="3300448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50968" y="-395488"/>
            <a:ext cx="3477525" cy="49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17092" y="223920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232355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27372" y="373562"/>
            <a:ext cx="5955174" cy="1639537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latin typeface="#9Slide03 AmpleSoft Bold" pitchFamily="2" charset="0"/>
              </a:rPr>
              <a:t>Số bị trừ là 72, hiệu là 28. Số trừ là:</a:t>
            </a:r>
            <a:endParaRPr lang="en-US" sz="3990" dirty="0">
              <a:latin typeface="#9Slide03 AmpleSoft Bold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7374" y="2347041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34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17456" y="2323553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44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54883" y="3417401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54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17456" y="3390842"/>
            <a:ext cx="2792601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64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68" y="4249925"/>
            <a:ext cx="3980687" cy="2801762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6" y="2337347"/>
            <a:ext cx="2407757" cy="26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00" y="3501732"/>
            <a:ext cx="870613" cy="1345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9" y="3277107"/>
            <a:ext cx="1385380" cy="1496210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8495" y="4162935"/>
            <a:ext cx="880572" cy="21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7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187" y="258235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78729" y="6481099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78728" y="442444"/>
            <a:ext cx="608594" cy="367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9068" y="258235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619" y="4773317"/>
            <a:ext cx="505616" cy="36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5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17092" y="2587963"/>
            <a:ext cx="3306500" cy="10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310104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194542" y="2323553"/>
            <a:ext cx="1029050" cy="136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286247" y="2915139"/>
            <a:ext cx="4385278" cy="9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784517" y="3132337"/>
            <a:ext cx="3940751" cy="84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47484" y="2648402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70304" y="-2195849"/>
            <a:ext cx="3477525" cy="75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3786" y="2614454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78330" y="3007656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68531" y="264840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42758" y="626654"/>
            <a:ext cx="3477525" cy="33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39567" y="2057216"/>
            <a:ext cx="3477525" cy="16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592892" y="3300448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50968" y="-395488"/>
            <a:ext cx="3477525" cy="49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17092" y="2239201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54892" y="2323553"/>
            <a:ext cx="3477525" cy="9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13183" y="424484"/>
            <a:ext cx="7379554" cy="1588615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latin typeface="#9Slide03 AmpleSoft Bold" pitchFamily="2" charset="0"/>
              </a:rPr>
              <a:t>22 giờ 10 phút là khoảng thời gian:</a:t>
            </a:r>
            <a:endParaRPr lang="en-US" sz="3990" dirty="0">
              <a:latin typeface="#9Slide03 AmpleSoft Bold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04216" y="2347041"/>
            <a:ext cx="3015760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Buổi sáng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04215" y="3371468"/>
            <a:ext cx="3043269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Buổi tối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08949" y="2347412"/>
            <a:ext cx="3061355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Buổi chiều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17456" y="3390842"/>
            <a:ext cx="3036219" cy="858298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>
                <a:solidFill>
                  <a:schemeClr val="tx1"/>
                </a:solidFill>
                <a:latin typeface="#9Slide03 AmpleSoft Bold" pitchFamily="2" charset="0"/>
              </a:rPr>
              <a:t>Buổi trưa</a:t>
            </a:r>
            <a:endParaRPr lang="en-US" sz="399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68" y="4249925"/>
            <a:ext cx="3980687" cy="2801762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6" y="2109313"/>
            <a:ext cx="2407757" cy="26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00" y="3273697"/>
            <a:ext cx="870613" cy="134589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9" y="3049073"/>
            <a:ext cx="1385380" cy="1496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42" y="2774697"/>
            <a:ext cx="821082" cy="2044959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9724" y="3696752"/>
            <a:ext cx="1749636" cy="26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ô 9"/>
          <p:cNvSpPr/>
          <p:nvPr/>
        </p:nvSpPr>
        <p:spPr>
          <a:xfrm>
            <a:off x="3694453" y="1051246"/>
            <a:ext cx="6651299" cy="3040249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Giờ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tụi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mình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đã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được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an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toàn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,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cảm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ơn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các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bạn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nhiều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</a:t>
            </a:r>
            <a:r>
              <a:rPr lang="en-US" sz="4788" dirty="0" err="1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nhé</a:t>
            </a:r>
            <a:r>
              <a:rPr lang="en-US" sz="4788" dirty="0">
                <a:ln>
                  <a:solidFill>
                    <a:schemeClr val="tx1"/>
                  </a:solidFill>
                </a:ln>
                <a:latin typeface="#9Slide03 AmpleSoft Bold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0856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2483</TotalTime>
  <Words>474</Words>
  <Application>Microsoft Office PowerPoint</Application>
  <PresentationFormat>Custom</PresentationFormat>
  <Paragraphs>126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Calibri</vt:lpstr>
      <vt:lpstr>#9Slide03 AmpleSoft Bold</vt:lpstr>
      <vt:lpstr>#9Slide04 Yeseva One</vt:lpstr>
      <vt:lpstr>#9Slide06 SVNStella</vt:lpstr>
      <vt:lpstr>#9Slide06 DeathRattle BB</vt:lpstr>
      <vt:lpstr>Annie Use Your Telescope</vt:lpstr>
      <vt:lpstr>等线</vt:lpstr>
      <vt:lpstr>Arial-Rounded</vt:lpstr>
      <vt:lpstr>HP001 4 hàng</vt:lpstr>
      <vt:lpstr>Calibri Light</vt:lpstr>
      <vt:lpstr>Arial</vt:lpstr>
      <vt:lpstr>#9Slide05 Thunder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Cao Thị Thanh Hằng</dc:creator>
  <cp:lastModifiedBy>Cao Hang</cp:lastModifiedBy>
  <cp:revision>185</cp:revision>
  <dcterms:modified xsi:type="dcterms:W3CDTF">2022-07-07T14:03:53Z</dcterms:modified>
</cp:coreProperties>
</file>