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79" r:id="rId4"/>
    <p:sldMasterId id="2147483691" r:id="rId5"/>
    <p:sldMasterId id="2147483703" r:id="rId6"/>
  </p:sldMasterIdLst>
  <p:notesMasterIdLst>
    <p:notesMasterId r:id="rId23"/>
  </p:notesMasterIdLst>
  <p:sldIdLst>
    <p:sldId id="257" r:id="rId7"/>
    <p:sldId id="280" r:id="rId8"/>
    <p:sldId id="281" r:id="rId9"/>
    <p:sldId id="282" r:id="rId10"/>
    <p:sldId id="284" r:id="rId11"/>
    <p:sldId id="285" r:id="rId12"/>
    <p:sldId id="302" r:id="rId13"/>
    <p:sldId id="300" r:id="rId14"/>
    <p:sldId id="264" r:id="rId15"/>
    <p:sldId id="304" r:id="rId16"/>
    <p:sldId id="269" r:id="rId17"/>
    <p:sldId id="305" r:id="rId18"/>
    <p:sldId id="306" r:id="rId19"/>
    <p:sldId id="291" r:id="rId20"/>
    <p:sldId id="303"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0" d="100"/>
          <a:sy n="70" d="100"/>
        </p:scale>
        <p:origin x="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99961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7164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8</a:t>
            </a:fld>
            <a:endParaRPr lang="en-US"/>
          </a:p>
        </p:txBody>
      </p:sp>
    </p:spTree>
    <p:extLst>
      <p:ext uri="{BB962C8B-B14F-4D97-AF65-F5344CB8AC3E}">
        <p14:creationId xmlns:p14="http://schemas.microsoft.com/office/powerpoint/2010/main" val="29541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6/25/2022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6/25/2022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6/25/2022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6/25/2022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6/25/2022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6/25/2022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6/25/2022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6/25/2022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6/25/2022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6/25/2022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25/06/2022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2022/6/25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4.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4.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4.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9.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6.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94385" y="930593"/>
            <a:ext cx="10602913"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457200" rtl="0" eaLnBrk="1" fontAlgn="base" latinLnBrk="0" hangingPunct="1">
              <a:lnSpc>
                <a:spcPct val="100000"/>
              </a:lnSpc>
              <a:spcBef>
                <a:spcPct val="0"/>
              </a:spcBef>
              <a:spcAft>
                <a:spcPct val="0"/>
              </a:spcAft>
              <a:buClrTx/>
              <a:buSzTx/>
              <a:buFontTx/>
              <a:buNone/>
              <a:defRPr/>
            </a:pP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Chào</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mừng</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các</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em</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đến</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với</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tiết</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Toán</a:t>
            </a:r>
            <a:endPar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62760" cy="8581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0481"/>
            <a:ext cx="11830929" cy="1688989"/>
          </a:xfrm>
          <a:prstGeom prst="rect">
            <a:avLst/>
          </a:prstGeom>
        </p:spPr>
      </p:pic>
      <p:pic>
        <p:nvPicPr>
          <p:cNvPr id="2050" name="Picture 2" descr="Toán lớp 3 trang 67, 68, 69 Bài 23: Nhân số có hai chữ số với số có một chữ số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73" y="3700438"/>
            <a:ext cx="10184179" cy="195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Grp="1" noChangeAspect="1"/>
          </p:cNvPicPr>
          <p:nvPr>
            <p:ph sz="half" idx="1"/>
          </p:nvPr>
        </p:nvPicPr>
        <p:blipFill>
          <a:blip r:embed="rId2"/>
          <a:stretch>
            <a:fillRect/>
          </a:stretch>
        </p:blipFill>
        <p:spPr>
          <a:xfrm>
            <a:off x="0" y="94615"/>
            <a:ext cx="2423160" cy="873573"/>
          </a:xfrm>
          <a:prstGeom prst="rect">
            <a:avLst/>
          </a:prstGeom>
        </p:spPr>
      </p:pic>
      <p:sp>
        <p:nvSpPr>
          <p:cNvPr id="16" name="Rectangle 15"/>
          <p:cNvSpPr/>
          <p:nvPr/>
        </p:nvSpPr>
        <p:spPr>
          <a:xfrm>
            <a:off x="-56400" y="968188"/>
            <a:ext cx="12302188" cy="461665"/>
          </a:xfrm>
          <a:prstGeom prst="rect">
            <a:avLst/>
          </a:prstGeom>
        </p:spPr>
        <p:txBody>
          <a:bodyPr wrap="square">
            <a:spAutoFit/>
          </a:bodyPr>
          <a:lstStyle/>
          <a:p>
            <a:r>
              <a:rPr lang="vi-VN" sz="2400" b="1" dirty="0">
                <a:latin typeface="Times New Roman" panose="02020603050405020304" pitchFamily="18" charset="0"/>
                <a:ea typeface="Times New Roman" panose="02020603050405020304" pitchFamily="18" charset="0"/>
              </a:rPr>
              <a:t>Bài 1</a:t>
            </a:r>
            <a:r>
              <a:rPr lang="en-US" sz="2400" b="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a:t>
            </a:r>
            <a:endParaRPr lang="en-US" sz="2400" dirty="0"/>
          </a:p>
        </p:txBody>
      </p:sp>
      <p:pic>
        <p:nvPicPr>
          <p:cNvPr id="17" name="Picture 16"/>
          <p:cNvPicPr/>
          <p:nvPr/>
        </p:nvPicPr>
        <p:blipFill>
          <a:blip r:embed="rId3"/>
          <a:stretch>
            <a:fillRect/>
          </a:stretch>
        </p:blipFill>
        <p:spPr>
          <a:xfrm>
            <a:off x="0" y="1375036"/>
            <a:ext cx="12192000" cy="1166458"/>
          </a:xfrm>
          <a:prstGeom prst="rect">
            <a:avLst/>
          </a:prstGeom>
        </p:spPr>
      </p:pic>
      <p:pic>
        <p:nvPicPr>
          <p:cNvPr id="20" name="Picture 19"/>
          <p:cNvPicPr/>
          <p:nvPr/>
        </p:nvPicPr>
        <p:blipFill>
          <a:blip r:embed="rId4"/>
          <a:stretch>
            <a:fillRect/>
          </a:stretch>
        </p:blipFill>
        <p:spPr>
          <a:xfrm>
            <a:off x="0" y="2743554"/>
            <a:ext cx="12245788" cy="1196434"/>
          </a:xfrm>
          <a:prstGeom prst="rect">
            <a:avLst/>
          </a:prstGeom>
        </p:spPr>
      </p:pic>
      <p:sp>
        <p:nvSpPr>
          <p:cNvPr id="22" name="Rectangle 21"/>
          <p:cNvSpPr/>
          <p:nvPr/>
        </p:nvSpPr>
        <p:spPr>
          <a:xfrm>
            <a:off x="4682897" y="5307477"/>
            <a:ext cx="4245950" cy="707886"/>
          </a:xfrm>
          <a:prstGeom prst="rect">
            <a:avLst/>
          </a:prstGeom>
          <a:ln w="57150">
            <a:solidFill>
              <a:srgbClr val="FFC000"/>
            </a:solidFill>
          </a:ln>
        </p:spPr>
        <p:txBody>
          <a:bodyPr wrap="square">
            <a:spAutoFit/>
          </a:bodyPr>
          <a:lstStyle/>
          <a:p>
            <a:r>
              <a:rPr lang="en-US" sz="4000" dirty="0">
                <a:latin typeface="Times New Roman" panose="02020603050405020304" pitchFamily="18" charset="0"/>
                <a:ea typeface="Times New Roman" panose="02020603050405020304" pitchFamily="18" charset="0"/>
              </a:rPr>
              <a:t>CHÙA MỘT CỘT</a:t>
            </a:r>
            <a:endParaRPr lang="en-US" sz="4000" dirty="0"/>
          </a:p>
        </p:txBody>
      </p:sp>
      <p:sp>
        <p:nvSpPr>
          <p:cNvPr id="23" name="Right Arrow 22"/>
          <p:cNvSpPr/>
          <p:nvPr/>
        </p:nvSpPr>
        <p:spPr>
          <a:xfrm>
            <a:off x="551329" y="5443862"/>
            <a:ext cx="1871831" cy="551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9944" y="3347570"/>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C</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79798" y="3350878"/>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H</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999577" y="3369573"/>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Ù</a:t>
            </a:r>
          </a:p>
        </p:txBody>
      </p:sp>
      <p:sp>
        <p:nvSpPr>
          <p:cNvPr id="27" name="Rectangle 26"/>
          <p:cNvSpPr/>
          <p:nvPr/>
        </p:nvSpPr>
        <p:spPr>
          <a:xfrm>
            <a:off x="5247529" y="3341771"/>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M</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169997" y="3346681"/>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Ộ</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7092465" y="3342125"/>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T</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245543" y="3369573"/>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C</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0155195" y="3369572"/>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Ộ</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1064847" y="3368911"/>
            <a:ext cx="847165" cy="39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latin typeface="Times New Roman" panose="02020603050405020304" pitchFamily="18" charset="0"/>
                <a:cs typeface="Times New Roman" panose="02020603050405020304" pitchFamily="18" charset="0"/>
              </a:rPr>
              <a:t>T</a:t>
            </a:r>
            <a:endParaRPr lang="en-US" sz="2400" b="1" dirty="0">
              <a:solidFill>
                <a:sysClr val="windowText" lastClr="000000"/>
              </a:solidFill>
              <a:latin typeface="Times New Roman" panose="02020603050405020304" pitchFamily="18" charset="0"/>
              <a:cs typeface="Times New Roman" panose="02020603050405020304" pitchFamily="18"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2274807175"/>
              </p:ext>
            </p:extLst>
          </p:nvPr>
        </p:nvGraphicFramePr>
        <p:xfrm>
          <a:off x="265297" y="3939988"/>
          <a:ext cx="11926703" cy="914400"/>
        </p:xfrm>
        <a:graphic>
          <a:graphicData uri="http://schemas.openxmlformats.org/drawingml/2006/table">
            <a:tbl>
              <a:tblPr/>
              <a:tblGrid>
                <a:gridCol w="3005274"/>
                <a:gridCol w="3007825"/>
                <a:gridCol w="3007825"/>
                <a:gridCol w="2905779"/>
              </a:tblGrid>
              <a:tr h="0">
                <a:tc>
                  <a:txBody>
                    <a:bodyPr/>
                    <a:lstStyle/>
                    <a:p>
                      <a:pPr algn="just" fontAlgn="t"/>
                      <a:r>
                        <a:rPr lang="pt-BR" dirty="0">
                          <a:solidFill>
                            <a:srgbClr val="000000"/>
                          </a:solidFill>
                          <a:effectLst/>
                        </a:rPr>
                        <a:t>A: 15 x 6 = 90</a:t>
                      </a:r>
                    </a:p>
                  </a:txBody>
                  <a:tcPr>
                    <a:lnL>
                      <a:noFill/>
                    </a:lnL>
                    <a:lnR>
                      <a:noFill/>
                    </a:lnR>
                    <a:lnT>
                      <a:noFill/>
                    </a:lnT>
                    <a:lnB>
                      <a:noFill/>
                    </a:lnB>
                  </a:tcPr>
                </a:tc>
                <a:tc>
                  <a:txBody>
                    <a:bodyPr/>
                    <a:lstStyle/>
                    <a:p>
                      <a:pPr algn="just" fontAlgn="t"/>
                      <a:r>
                        <a:rPr lang="en-US" dirty="0">
                          <a:solidFill>
                            <a:srgbClr val="000000"/>
                          </a:solidFill>
                          <a:effectLst/>
                        </a:rPr>
                        <a:t>C: 11 x 8 = 88</a:t>
                      </a:r>
                    </a:p>
                  </a:txBody>
                  <a:tcPr>
                    <a:lnL>
                      <a:noFill/>
                    </a:lnL>
                    <a:lnR>
                      <a:noFill/>
                    </a:lnR>
                    <a:lnT>
                      <a:noFill/>
                    </a:lnT>
                    <a:lnB>
                      <a:noFill/>
                    </a:lnB>
                  </a:tcPr>
                </a:tc>
                <a:tc>
                  <a:txBody>
                    <a:bodyPr/>
                    <a:lstStyle/>
                    <a:p>
                      <a:pPr algn="just" fontAlgn="t"/>
                      <a:r>
                        <a:rPr lang="pt-BR">
                          <a:solidFill>
                            <a:srgbClr val="000000"/>
                          </a:solidFill>
                          <a:effectLst/>
                        </a:rPr>
                        <a:t>H: 21 x 4 = 84</a:t>
                      </a:r>
                    </a:p>
                  </a:txBody>
                  <a:tcPr>
                    <a:lnL>
                      <a:noFill/>
                    </a:lnL>
                    <a:lnR>
                      <a:noFill/>
                    </a:lnR>
                    <a:lnT>
                      <a:noFill/>
                    </a:lnT>
                    <a:lnB>
                      <a:noFill/>
                    </a:lnB>
                  </a:tcPr>
                </a:tc>
                <a:tc>
                  <a:txBody>
                    <a:bodyPr/>
                    <a:lstStyle/>
                    <a:p>
                      <a:pPr algn="just" fontAlgn="t"/>
                      <a:r>
                        <a:rPr lang="en-US">
                          <a:solidFill>
                            <a:srgbClr val="000000"/>
                          </a:solidFill>
                          <a:effectLst/>
                        </a:rPr>
                        <a:t>M: 17 x 3 = 51</a:t>
                      </a:r>
                    </a:p>
                  </a:txBody>
                  <a:tcPr>
                    <a:lnL>
                      <a:noFill/>
                    </a:lnL>
                    <a:lnR>
                      <a:noFill/>
                    </a:lnR>
                    <a:lnT>
                      <a:noFill/>
                    </a:lnT>
                    <a:lnB>
                      <a:noFill/>
                    </a:lnB>
                  </a:tcPr>
                </a:tc>
              </a:tr>
              <a:tr h="0">
                <a:tc>
                  <a:txBody>
                    <a:bodyPr/>
                    <a:lstStyle/>
                    <a:p>
                      <a:pPr algn="just" fontAlgn="t"/>
                      <a:r>
                        <a:rPr lang="pt-BR">
                          <a:solidFill>
                            <a:srgbClr val="000000"/>
                          </a:solidFill>
                          <a:effectLst/>
                        </a:rPr>
                        <a:t>N: 16 x 2 = 32</a:t>
                      </a:r>
                    </a:p>
                  </a:txBody>
                  <a:tcPr>
                    <a:lnL>
                      <a:noFill/>
                    </a:lnL>
                    <a:lnR>
                      <a:noFill/>
                    </a:lnR>
                    <a:lnT>
                      <a:noFill/>
                    </a:lnT>
                    <a:lnB>
                      <a:noFill/>
                    </a:lnB>
                  </a:tcPr>
                </a:tc>
                <a:tc>
                  <a:txBody>
                    <a:bodyPr/>
                    <a:lstStyle/>
                    <a:p>
                      <a:pPr algn="just" fontAlgn="t"/>
                      <a:r>
                        <a:rPr lang="en-US">
                          <a:solidFill>
                            <a:srgbClr val="000000"/>
                          </a:solidFill>
                          <a:effectLst/>
                        </a:rPr>
                        <a:t>Ộ: 33 x 1 = 33</a:t>
                      </a:r>
                    </a:p>
                  </a:txBody>
                  <a:tcPr>
                    <a:lnL>
                      <a:noFill/>
                    </a:lnL>
                    <a:lnR>
                      <a:noFill/>
                    </a:lnR>
                    <a:lnT>
                      <a:noFill/>
                    </a:lnT>
                    <a:lnB>
                      <a:noFill/>
                    </a:lnB>
                  </a:tcPr>
                </a:tc>
                <a:tc>
                  <a:txBody>
                    <a:bodyPr/>
                    <a:lstStyle/>
                    <a:p>
                      <a:pPr algn="just" fontAlgn="t"/>
                      <a:r>
                        <a:rPr lang="en-US">
                          <a:solidFill>
                            <a:srgbClr val="000000"/>
                          </a:solidFill>
                          <a:effectLst/>
                        </a:rPr>
                        <a:t>T: 13 x 4 = 52</a:t>
                      </a:r>
                    </a:p>
                  </a:txBody>
                  <a:tcPr>
                    <a:lnL>
                      <a:noFill/>
                    </a:lnL>
                    <a:lnR>
                      <a:noFill/>
                    </a:lnR>
                    <a:lnT>
                      <a:noFill/>
                    </a:lnT>
                    <a:lnB>
                      <a:noFill/>
                    </a:lnB>
                  </a:tcPr>
                </a:tc>
                <a:tc>
                  <a:txBody>
                    <a:bodyPr/>
                    <a:lstStyle/>
                    <a:p>
                      <a:pPr algn="just" fontAlgn="t"/>
                      <a:r>
                        <a:rPr lang="it-IT" dirty="0">
                          <a:solidFill>
                            <a:srgbClr val="000000"/>
                          </a:solidFill>
                          <a:effectLst/>
                        </a:rPr>
                        <a:t>Ù: 19 x 5 = 95</a:t>
                      </a:r>
                    </a:p>
                  </a:txBody>
                  <a:tcPr>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49108" cy="5725551"/>
          </a:xfrm>
          <a:prstGeom prst="rect">
            <a:avLst/>
          </a:prstGeom>
        </p:spPr>
      </p:pic>
      <p:sp>
        <p:nvSpPr>
          <p:cNvPr id="8" name="Rectangle 7"/>
          <p:cNvSpPr/>
          <p:nvPr/>
        </p:nvSpPr>
        <p:spPr>
          <a:xfrm>
            <a:off x="6049108" y="0"/>
            <a:ext cx="6096000" cy="1477328"/>
          </a:xfrm>
          <a:prstGeom prst="rect">
            <a:avLst/>
          </a:prstGeom>
        </p:spPr>
        <p:txBody>
          <a:bodyPr>
            <a:spAutoFit/>
          </a:bodyPr>
          <a:lstStyle/>
          <a:p>
            <a:r>
              <a:rPr lang="en-US" dirty="0" smtClean="0">
                <a:solidFill>
                  <a:srgbClr val="333333"/>
                </a:solidFill>
                <a:latin typeface="Open Sans"/>
              </a:rPr>
              <a:t>     </a:t>
            </a:r>
            <a:r>
              <a:rPr lang="en-US" dirty="0" err="1" smtClean="0">
                <a:solidFill>
                  <a:srgbClr val="333333"/>
                </a:solidFill>
                <a:latin typeface="Open Sans"/>
              </a:rPr>
              <a:t>Chùa</a:t>
            </a:r>
            <a:r>
              <a:rPr lang="en-US" dirty="0" smtClean="0">
                <a:solidFill>
                  <a:srgbClr val="333333"/>
                </a:solidFill>
                <a:latin typeface="Open Sans"/>
              </a:rPr>
              <a:t> </a:t>
            </a:r>
            <a:r>
              <a:rPr lang="en-US" dirty="0" err="1" smtClean="0">
                <a:solidFill>
                  <a:srgbClr val="333333"/>
                </a:solidFill>
                <a:latin typeface="Open Sans"/>
              </a:rPr>
              <a:t>Một</a:t>
            </a:r>
            <a:r>
              <a:rPr lang="en-US" dirty="0" smtClean="0">
                <a:solidFill>
                  <a:srgbClr val="333333"/>
                </a:solidFill>
                <a:latin typeface="Open Sans"/>
              </a:rPr>
              <a:t> </a:t>
            </a:r>
            <a:r>
              <a:rPr lang="en-US" dirty="0" err="1" smtClean="0">
                <a:solidFill>
                  <a:srgbClr val="333333"/>
                </a:solidFill>
                <a:latin typeface="Open Sans"/>
              </a:rPr>
              <a:t>Cột</a:t>
            </a:r>
            <a:r>
              <a:rPr lang="en-US" dirty="0" smtClean="0">
                <a:solidFill>
                  <a:srgbClr val="333333"/>
                </a:solidFill>
                <a:latin typeface="Open Sans"/>
              </a:rPr>
              <a:t> hay </a:t>
            </a:r>
            <a:r>
              <a:rPr lang="en-US" dirty="0" err="1" smtClean="0">
                <a:solidFill>
                  <a:srgbClr val="333333"/>
                </a:solidFill>
                <a:latin typeface="Open Sans"/>
              </a:rPr>
              <a:t>Chùa</a:t>
            </a:r>
            <a:r>
              <a:rPr lang="en-US" dirty="0" smtClean="0">
                <a:solidFill>
                  <a:srgbClr val="333333"/>
                </a:solidFill>
                <a:latin typeface="Open Sans"/>
              </a:rPr>
              <a:t> </a:t>
            </a:r>
            <a:r>
              <a:rPr lang="en-US" dirty="0" err="1" smtClean="0">
                <a:solidFill>
                  <a:srgbClr val="333333"/>
                </a:solidFill>
                <a:latin typeface="Open Sans"/>
              </a:rPr>
              <a:t>Mật</a:t>
            </a:r>
            <a:r>
              <a:rPr lang="en-US" dirty="0" smtClean="0">
                <a:solidFill>
                  <a:srgbClr val="333333"/>
                </a:solidFill>
                <a:latin typeface="Open Sans"/>
              </a:rPr>
              <a:t> </a:t>
            </a:r>
            <a:r>
              <a:rPr lang="en-US" dirty="0" err="1" smtClean="0">
                <a:solidFill>
                  <a:srgbClr val="333333"/>
                </a:solidFill>
                <a:latin typeface="Open Sans"/>
              </a:rPr>
              <a:t>còn</a:t>
            </a:r>
            <a:r>
              <a:rPr lang="en-US" dirty="0" smtClean="0">
                <a:solidFill>
                  <a:srgbClr val="333333"/>
                </a:solidFill>
                <a:latin typeface="Open Sans"/>
              </a:rPr>
              <a:t> </a:t>
            </a:r>
            <a:r>
              <a:rPr lang="en-US" dirty="0" err="1" smtClean="0">
                <a:solidFill>
                  <a:srgbClr val="333333"/>
                </a:solidFill>
                <a:latin typeface="Open Sans"/>
              </a:rPr>
              <a:t>có</a:t>
            </a:r>
            <a:r>
              <a:rPr lang="en-US" dirty="0" smtClean="0">
                <a:solidFill>
                  <a:srgbClr val="333333"/>
                </a:solidFill>
                <a:latin typeface="Open Sans"/>
              </a:rPr>
              <a:t> </a:t>
            </a:r>
            <a:r>
              <a:rPr lang="en-US" dirty="0" err="1" smtClean="0">
                <a:solidFill>
                  <a:srgbClr val="333333"/>
                </a:solidFill>
                <a:latin typeface="Open Sans"/>
              </a:rPr>
              <a:t>tên</a:t>
            </a:r>
            <a:r>
              <a:rPr lang="en-US" dirty="0" smtClean="0">
                <a:solidFill>
                  <a:srgbClr val="333333"/>
                </a:solidFill>
                <a:latin typeface="Open Sans"/>
              </a:rPr>
              <a:t> </a:t>
            </a:r>
            <a:r>
              <a:rPr lang="en-US" dirty="0" err="1" smtClean="0">
                <a:solidFill>
                  <a:srgbClr val="333333"/>
                </a:solidFill>
                <a:latin typeface="Open Sans"/>
              </a:rPr>
              <a:t>khác</a:t>
            </a:r>
            <a:r>
              <a:rPr lang="en-US" dirty="0" smtClean="0">
                <a:solidFill>
                  <a:srgbClr val="333333"/>
                </a:solidFill>
                <a:latin typeface="Open Sans"/>
              </a:rPr>
              <a:t> </a:t>
            </a:r>
            <a:r>
              <a:rPr lang="en-US" dirty="0" err="1" smtClean="0">
                <a:solidFill>
                  <a:srgbClr val="333333"/>
                </a:solidFill>
                <a:latin typeface="Open Sans"/>
              </a:rPr>
              <a:t>là</a:t>
            </a:r>
            <a:r>
              <a:rPr lang="en-US" dirty="0" smtClean="0">
                <a:solidFill>
                  <a:srgbClr val="333333"/>
                </a:solidFill>
                <a:latin typeface="Open Sans"/>
              </a:rPr>
              <a:t> </a:t>
            </a:r>
            <a:r>
              <a:rPr lang="en-US" dirty="0" err="1" smtClean="0">
                <a:solidFill>
                  <a:srgbClr val="333333"/>
                </a:solidFill>
                <a:latin typeface="Open Sans"/>
              </a:rPr>
              <a:t>Diên</a:t>
            </a:r>
            <a:r>
              <a:rPr lang="en-US" dirty="0" smtClean="0">
                <a:solidFill>
                  <a:srgbClr val="333333"/>
                </a:solidFill>
                <a:latin typeface="Open Sans"/>
              </a:rPr>
              <a:t> </a:t>
            </a:r>
            <a:r>
              <a:rPr lang="en-US" dirty="0" err="1" smtClean="0">
                <a:solidFill>
                  <a:srgbClr val="333333"/>
                </a:solidFill>
                <a:latin typeface="Open Sans"/>
              </a:rPr>
              <a:t>Hựu</a:t>
            </a:r>
            <a:r>
              <a:rPr lang="en-US" dirty="0" smtClean="0">
                <a:solidFill>
                  <a:srgbClr val="333333"/>
                </a:solidFill>
                <a:latin typeface="Open Sans"/>
              </a:rPr>
              <a:t> </a:t>
            </a:r>
            <a:r>
              <a:rPr lang="en-US" dirty="0" err="1" smtClean="0">
                <a:solidFill>
                  <a:srgbClr val="333333"/>
                </a:solidFill>
                <a:latin typeface="Open Sans"/>
              </a:rPr>
              <a:t>Tự</a:t>
            </a:r>
            <a:r>
              <a:rPr lang="en-US" dirty="0" smtClean="0">
                <a:solidFill>
                  <a:srgbClr val="333333"/>
                </a:solidFill>
                <a:latin typeface="Open Sans"/>
              </a:rPr>
              <a:t> </a:t>
            </a:r>
            <a:r>
              <a:rPr lang="en-US" dirty="0" err="1" smtClean="0">
                <a:solidFill>
                  <a:srgbClr val="333333"/>
                </a:solidFill>
                <a:latin typeface="Open Sans"/>
              </a:rPr>
              <a:t>hoặc</a:t>
            </a:r>
            <a:r>
              <a:rPr lang="en-US" dirty="0" smtClean="0">
                <a:solidFill>
                  <a:srgbClr val="333333"/>
                </a:solidFill>
                <a:latin typeface="Open Sans"/>
              </a:rPr>
              <a:t> </a:t>
            </a:r>
            <a:r>
              <a:rPr lang="en-US" dirty="0" err="1" smtClean="0">
                <a:solidFill>
                  <a:srgbClr val="333333"/>
                </a:solidFill>
                <a:latin typeface="Open Sans"/>
              </a:rPr>
              <a:t>Liên</a:t>
            </a:r>
            <a:r>
              <a:rPr lang="en-US" dirty="0" smtClean="0">
                <a:solidFill>
                  <a:srgbClr val="333333"/>
                </a:solidFill>
                <a:latin typeface="Open Sans"/>
              </a:rPr>
              <a:t> </a:t>
            </a:r>
            <a:r>
              <a:rPr lang="en-US" dirty="0" err="1" smtClean="0">
                <a:solidFill>
                  <a:srgbClr val="333333"/>
                </a:solidFill>
                <a:latin typeface="Open Sans"/>
              </a:rPr>
              <a:t>Hoa</a:t>
            </a:r>
            <a:r>
              <a:rPr lang="en-US" dirty="0" smtClean="0">
                <a:solidFill>
                  <a:srgbClr val="333333"/>
                </a:solidFill>
                <a:latin typeface="Open Sans"/>
              </a:rPr>
              <a:t> </a:t>
            </a:r>
            <a:r>
              <a:rPr lang="en-US" dirty="0" err="1" smtClean="0">
                <a:solidFill>
                  <a:srgbClr val="333333"/>
                </a:solidFill>
                <a:latin typeface="Open Sans"/>
              </a:rPr>
              <a:t>Đài</a:t>
            </a:r>
            <a:r>
              <a:rPr lang="en-US" dirty="0" smtClean="0">
                <a:solidFill>
                  <a:srgbClr val="333333"/>
                </a:solidFill>
                <a:latin typeface="Open Sans"/>
              </a:rPr>
              <a:t> </a:t>
            </a:r>
            <a:r>
              <a:rPr lang="en-US" dirty="0" err="1" smtClean="0">
                <a:solidFill>
                  <a:srgbClr val="333333"/>
                </a:solidFill>
                <a:latin typeface="Open Sans"/>
              </a:rPr>
              <a:t>sở</a:t>
            </a:r>
            <a:r>
              <a:rPr lang="en-US" dirty="0" smtClean="0">
                <a:solidFill>
                  <a:srgbClr val="333333"/>
                </a:solidFill>
                <a:latin typeface="Open Sans"/>
              </a:rPr>
              <a:t> </a:t>
            </a:r>
            <a:r>
              <a:rPr lang="en-US" dirty="0" err="1" smtClean="0">
                <a:solidFill>
                  <a:srgbClr val="333333"/>
                </a:solidFill>
                <a:latin typeface="Open Sans"/>
              </a:rPr>
              <a:t>hữu</a:t>
            </a:r>
            <a:r>
              <a:rPr lang="en-US" dirty="0" smtClean="0">
                <a:solidFill>
                  <a:srgbClr val="333333"/>
                </a:solidFill>
                <a:latin typeface="Open Sans"/>
              </a:rPr>
              <a:t> </a:t>
            </a:r>
            <a:r>
              <a:rPr lang="en-US" dirty="0" err="1" smtClean="0">
                <a:solidFill>
                  <a:srgbClr val="333333"/>
                </a:solidFill>
                <a:latin typeface="Open Sans"/>
              </a:rPr>
              <a:t>cấu</a:t>
            </a:r>
            <a:r>
              <a:rPr lang="en-US" dirty="0" smtClean="0">
                <a:solidFill>
                  <a:srgbClr val="333333"/>
                </a:solidFill>
                <a:latin typeface="Open Sans"/>
              </a:rPr>
              <a:t> </a:t>
            </a:r>
            <a:r>
              <a:rPr lang="en-US" dirty="0" err="1" smtClean="0">
                <a:solidFill>
                  <a:srgbClr val="333333"/>
                </a:solidFill>
                <a:latin typeface="Open Sans"/>
              </a:rPr>
              <a:t>trúc</a:t>
            </a:r>
            <a:r>
              <a:rPr lang="en-US" dirty="0" smtClean="0">
                <a:solidFill>
                  <a:srgbClr val="333333"/>
                </a:solidFill>
                <a:latin typeface="Open Sans"/>
              </a:rPr>
              <a:t> </a:t>
            </a:r>
            <a:r>
              <a:rPr lang="en-US" dirty="0" err="1" smtClean="0">
                <a:solidFill>
                  <a:srgbClr val="333333"/>
                </a:solidFill>
                <a:latin typeface="Open Sans"/>
              </a:rPr>
              <a:t>kiến</a:t>
            </a:r>
            <a:r>
              <a:rPr lang="en-US" dirty="0" smtClean="0">
                <a:solidFill>
                  <a:srgbClr val="333333"/>
                </a:solidFill>
                <a:latin typeface="Open Sans"/>
              </a:rPr>
              <a:t> </a:t>
            </a:r>
            <a:r>
              <a:rPr lang="en-US" dirty="0" err="1" smtClean="0">
                <a:solidFill>
                  <a:srgbClr val="333333"/>
                </a:solidFill>
                <a:latin typeface="Open Sans"/>
              </a:rPr>
              <a:t>trúc</a:t>
            </a:r>
            <a:r>
              <a:rPr lang="en-US" dirty="0" smtClean="0">
                <a:solidFill>
                  <a:srgbClr val="333333"/>
                </a:solidFill>
                <a:latin typeface="Open Sans"/>
              </a:rPr>
              <a:t> </a:t>
            </a:r>
            <a:r>
              <a:rPr lang="en-US" dirty="0" err="1" smtClean="0">
                <a:solidFill>
                  <a:srgbClr val="333333"/>
                </a:solidFill>
                <a:latin typeface="Open Sans"/>
              </a:rPr>
              <a:t>độc</a:t>
            </a:r>
            <a:r>
              <a:rPr lang="en-US" dirty="0" smtClean="0">
                <a:solidFill>
                  <a:srgbClr val="333333"/>
                </a:solidFill>
                <a:latin typeface="Open Sans"/>
              </a:rPr>
              <a:t> </a:t>
            </a:r>
            <a:r>
              <a:rPr lang="en-US" dirty="0" err="1" smtClean="0">
                <a:solidFill>
                  <a:srgbClr val="333333"/>
                </a:solidFill>
                <a:latin typeface="Open Sans"/>
              </a:rPr>
              <a:t>đáo</a:t>
            </a:r>
            <a:r>
              <a:rPr lang="en-US" dirty="0" smtClean="0">
                <a:solidFill>
                  <a:srgbClr val="333333"/>
                </a:solidFill>
                <a:latin typeface="Open Sans"/>
              </a:rPr>
              <a:t> </a:t>
            </a:r>
            <a:r>
              <a:rPr lang="en-US" dirty="0" err="1" smtClean="0">
                <a:solidFill>
                  <a:srgbClr val="333333"/>
                </a:solidFill>
                <a:latin typeface="Open Sans"/>
              </a:rPr>
              <a:t>với</a:t>
            </a:r>
            <a:r>
              <a:rPr lang="en-US" dirty="0" smtClean="0">
                <a:solidFill>
                  <a:srgbClr val="333333"/>
                </a:solidFill>
                <a:latin typeface="Open Sans"/>
              </a:rPr>
              <a:t> </a:t>
            </a:r>
            <a:r>
              <a:rPr lang="en-US" dirty="0" err="1" smtClean="0">
                <a:solidFill>
                  <a:srgbClr val="333333"/>
                </a:solidFill>
                <a:latin typeface="Open Sans"/>
              </a:rPr>
              <a:t>một</a:t>
            </a:r>
            <a:r>
              <a:rPr lang="en-US" dirty="0" smtClean="0">
                <a:solidFill>
                  <a:srgbClr val="333333"/>
                </a:solidFill>
                <a:latin typeface="Open Sans"/>
              </a:rPr>
              <a:t> </a:t>
            </a:r>
            <a:r>
              <a:rPr lang="en-US" dirty="0" err="1" smtClean="0">
                <a:solidFill>
                  <a:srgbClr val="333333"/>
                </a:solidFill>
                <a:latin typeface="Open Sans"/>
              </a:rPr>
              <a:t>cấu</a:t>
            </a:r>
            <a:r>
              <a:rPr lang="en-US" dirty="0" smtClean="0">
                <a:solidFill>
                  <a:srgbClr val="333333"/>
                </a:solidFill>
                <a:latin typeface="Open Sans"/>
              </a:rPr>
              <a:t> </a:t>
            </a:r>
            <a:r>
              <a:rPr lang="en-US" dirty="0" err="1" smtClean="0">
                <a:solidFill>
                  <a:srgbClr val="333333"/>
                </a:solidFill>
                <a:latin typeface="Open Sans"/>
              </a:rPr>
              <a:t>trúc</a:t>
            </a:r>
            <a:r>
              <a:rPr lang="en-US" dirty="0" smtClean="0">
                <a:solidFill>
                  <a:srgbClr val="333333"/>
                </a:solidFill>
                <a:latin typeface="Open Sans"/>
              </a:rPr>
              <a:t> </a:t>
            </a:r>
            <a:r>
              <a:rPr lang="en-US" dirty="0" err="1" smtClean="0">
                <a:solidFill>
                  <a:srgbClr val="333333"/>
                </a:solidFill>
                <a:latin typeface="Open Sans"/>
              </a:rPr>
              <a:t>hình</a:t>
            </a:r>
            <a:r>
              <a:rPr lang="en-US" dirty="0" smtClean="0">
                <a:solidFill>
                  <a:srgbClr val="333333"/>
                </a:solidFill>
                <a:latin typeface="Open Sans"/>
              </a:rPr>
              <a:t> </a:t>
            </a:r>
            <a:r>
              <a:rPr lang="en-US" dirty="0" err="1" smtClean="0">
                <a:solidFill>
                  <a:srgbClr val="333333"/>
                </a:solidFill>
                <a:latin typeface="Open Sans"/>
              </a:rPr>
              <a:t>vuông</a:t>
            </a:r>
            <a:r>
              <a:rPr lang="en-US" dirty="0" smtClean="0">
                <a:solidFill>
                  <a:srgbClr val="333333"/>
                </a:solidFill>
                <a:latin typeface="Open Sans"/>
              </a:rPr>
              <a:t> </a:t>
            </a:r>
            <a:r>
              <a:rPr lang="en-US" dirty="0" err="1" smtClean="0">
                <a:solidFill>
                  <a:srgbClr val="333333"/>
                </a:solidFill>
                <a:latin typeface="Open Sans"/>
              </a:rPr>
              <a:t>nằm</a:t>
            </a:r>
            <a:r>
              <a:rPr lang="en-US" dirty="0" smtClean="0">
                <a:solidFill>
                  <a:srgbClr val="333333"/>
                </a:solidFill>
                <a:latin typeface="Open Sans"/>
              </a:rPr>
              <a:t> </a:t>
            </a:r>
            <a:r>
              <a:rPr lang="en-US" dirty="0" err="1" smtClean="0">
                <a:solidFill>
                  <a:srgbClr val="333333"/>
                </a:solidFill>
                <a:latin typeface="Open Sans"/>
              </a:rPr>
              <a:t>trên</a:t>
            </a:r>
            <a:r>
              <a:rPr lang="en-US" dirty="0" smtClean="0">
                <a:solidFill>
                  <a:srgbClr val="333333"/>
                </a:solidFill>
                <a:latin typeface="Open Sans"/>
              </a:rPr>
              <a:t> </a:t>
            </a:r>
            <a:r>
              <a:rPr lang="en-US" dirty="0" err="1" smtClean="0">
                <a:solidFill>
                  <a:srgbClr val="333333"/>
                </a:solidFill>
                <a:latin typeface="Open Sans"/>
              </a:rPr>
              <a:t>một</a:t>
            </a:r>
            <a:r>
              <a:rPr lang="en-US" dirty="0" smtClean="0">
                <a:solidFill>
                  <a:srgbClr val="333333"/>
                </a:solidFill>
                <a:latin typeface="Open Sans"/>
              </a:rPr>
              <a:t> </a:t>
            </a:r>
            <a:r>
              <a:rPr lang="en-US" dirty="0" err="1" smtClean="0">
                <a:solidFill>
                  <a:srgbClr val="333333"/>
                </a:solidFill>
                <a:latin typeface="Open Sans"/>
              </a:rPr>
              <a:t>cột</a:t>
            </a:r>
            <a:r>
              <a:rPr lang="en-US" dirty="0" smtClean="0">
                <a:solidFill>
                  <a:srgbClr val="333333"/>
                </a:solidFill>
                <a:latin typeface="Open Sans"/>
              </a:rPr>
              <a:t> </a:t>
            </a:r>
            <a:r>
              <a:rPr lang="en-US" dirty="0" err="1" smtClean="0">
                <a:solidFill>
                  <a:srgbClr val="333333"/>
                </a:solidFill>
                <a:latin typeface="Open Sans"/>
              </a:rPr>
              <a:t>đá</a:t>
            </a:r>
            <a:r>
              <a:rPr lang="en-US" dirty="0" smtClean="0">
                <a:solidFill>
                  <a:srgbClr val="333333"/>
                </a:solidFill>
                <a:latin typeface="Open Sans"/>
              </a:rPr>
              <a:t>. </a:t>
            </a:r>
            <a:r>
              <a:rPr lang="en-US" dirty="0" err="1" smtClean="0">
                <a:solidFill>
                  <a:srgbClr val="333333"/>
                </a:solidFill>
                <a:latin typeface="Open Sans"/>
              </a:rPr>
              <a:t>Đó</a:t>
            </a:r>
            <a:r>
              <a:rPr lang="en-US" dirty="0" smtClean="0">
                <a:solidFill>
                  <a:srgbClr val="333333"/>
                </a:solidFill>
                <a:latin typeface="Open Sans"/>
              </a:rPr>
              <a:t> </a:t>
            </a:r>
            <a:r>
              <a:rPr lang="en-US" dirty="0" err="1" smtClean="0">
                <a:solidFill>
                  <a:srgbClr val="333333"/>
                </a:solidFill>
                <a:latin typeface="Open Sans"/>
              </a:rPr>
              <a:t>là</a:t>
            </a:r>
            <a:r>
              <a:rPr lang="en-US" dirty="0" smtClean="0">
                <a:solidFill>
                  <a:srgbClr val="333333"/>
                </a:solidFill>
                <a:latin typeface="Open Sans"/>
              </a:rPr>
              <a:t> </a:t>
            </a:r>
            <a:r>
              <a:rPr lang="en-US" dirty="0" err="1" smtClean="0">
                <a:solidFill>
                  <a:srgbClr val="333333"/>
                </a:solidFill>
                <a:latin typeface="Open Sans"/>
              </a:rPr>
              <a:t>điểm</a:t>
            </a:r>
            <a:r>
              <a:rPr lang="en-US" dirty="0" smtClean="0">
                <a:solidFill>
                  <a:srgbClr val="333333"/>
                </a:solidFill>
                <a:latin typeface="Open Sans"/>
              </a:rPr>
              <a:t> </a:t>
            </a:r>
            <a:r>
              <a:rPr lang="en-US" dirty="0" err="1" smtClean="0">
                <a:solidFill>
                  <a:srgbClr val="333333"/>
                </a:solidFill>
                <a:latin typeface="Open Sans"/>
              </a:rPr>
              <a:t>kiến</a:t>
            </a:r>
            <a:r>
              <a:rPr lang="en-US" dirty="0" smtClean="0">
                <a:solidFill>
                  <a:srgbClr val="333333"/>
                </a:solidFill>
                <a:latin typeface="Open Sans"/>
              </a:rPr>
              <a:t> </a:t>
            </a:r>
            <a:r>
              <a:rPr lang="en-US" dirty="0" err="1" smtClean="0">
                <a:solidFill>
                  <a:srgbClr val="333333"/>
                </a:solidFill>
                <a:latin typeface="Open Sans"/>
              </a:rPr>
              <a:t>trúc</a:t>
            </a:r>
            <a:r>
              <a:rPr lang="en-US" dirty="0" smtClean="0">
                <a:solidFill>
                  <a:srgbClr val="333333"/>
                </a:solidFill>
                <a:latin typeface="Open Sans"/>
              </a:rPr>
              <a:t> </a:t>
            </a:r>
            <a:r>
              <a:rPr lang="en-US" dirty="0" err="1" smtClean="0">
                <a:solidFill>
                  <a:srgbClr val="333333"/>
                </a:solidFill>
                <a:latin typeface="Open Sans"/>
              </a:rPr>
              <a:t>đặc</a:t>
            </a:r>
            <a:r>
              <a:rPr lang="en-US" dirty="0" smtClean="0">
                <a:solidFill>
                  <a:srgbClr val="333333"/>
                </a:solidFill>
                <a:latin typeface="Open Sans"/>
              </a:rPr>
              <a:t> </a:t>
            </a:r>
            <a:r>
              <a:rPr lang="en-US" dirty="0" err="1" smtClean="0">
                <a:solidFill>
                  <a:srgbClr val="333333"/>
                </a:solidFill>
                <a:latin typeface="Open Sans"/>
              </a:rPr>
              <a:t>biệt</a:t>
            </a:r>
            <a:r>
              <a:rPr lang="en-US" dirty="0" smtClean="0">
                <a:solidFill>
                  <a:srgbClr val="333333"/>
                </a:solidFill>
                <a:latin typeface="Open Sans"/>
              </a:rPr>
              <a:t> </a:t>
            </a:r>
            <a:r>
              <a:rPr lang="en-US" dirty="0" err="1" smtClean="0">
                <a:solidFill>
                  <a:srgbClr val="333333"/>
                </a:solidFill>
                <a:latin typeface="Open Sans"/>
              </a:rPr>
              <a:t>để</a:t>
            </a:r>
            <a:r>
              <a:rPr lang="en-US" dirty="0" smtClean="0">
                <a:solidFill>
                  <a:srgbClr val="333333"/>
                </a:solidFill>
                <a:latin typeface="Open Sans"/>
              </a:rPr>
              <a:t> </a:t>
            </a:r>
            <a:r>
              <a:rPr lang="en-US" dirty="0" err="1" smtClean="0">
                <a:solidFill>
                  <a:srgbClr val="333333"/>
                </a:solidFill>
                <a:latin typeface="Open Sans"/>
              </a:rPr>
              <a:t>chùa</a:t>
            </a:r>
            <a:r>
              <a:rPr lang="en-US" dirty="0" smtClean="0">
                <a:solidFill>
                  <a:srgbClr val="333333"/>
                </a:solidFill>
                <a:latin typeface="Open Sans"/>
              </a:rPr>
              <a:t> </a:t>
            </a:r>
            <a:r>
              <a:rPr lang="en-US" dirty="0" err="1" smtClean="0">
                <a:solidFill>
                  <a:srgbClr val="333333"/>
                </a:solidFill>
                <a:latin typeface="Open Sans"/>
              </a:rPr>
              <a:t>trở</a:t>
            </a:r>
            <a:r>
              <a:rPr lang="en-US" dirty="0" smtClean="0">
                <a:solidFill>
                  <a:srgbClr val="333333"/>
                </a:solidFill>
                <a:latin typeface="Open Sans"/>
              </a:rPr>
              <a:t> </a:t>
            </a:r>
            <a:r>
              <a:rPr lang="en-US" dirty="0" err="1" smtClean="0">
                <a:solidFill>
                  <a:srgbClr val="333333"/>
                </a:solidFill>
                <a:latin typeface="Open Sans"/>
              </a:rPr>
              <a:t>thành</a:t>
            </a:r>
            <a:r>
              <a:rPr lang="en-US" dirty="0" smtClean="0">
                <a:solidFill>
                  <a:srgbClr val="333333"/>
                </a:solidFill>
                <a:latin typeface="Open Sans"/>
              </a:rPr>
              <a:t> </a:t>
            </a:r>
            <a:r>
              <a:rPr lang="en-US" dirty="0" err="1" smtClean="0">
                <a:solidFill>
                  <a:srgbClr val="333333"/>
                </a:solidFill>
                <a:latin typeface="Open Sans"/>
              </a:rPr>
              <a:t>một</a:t>
            </a:r>
            <a:r>
              <a:rPr lang="en-US" dirty="0" smtClean="0">
                <a:solidFill>
                  <a:srgbClr val="333333"/>
                </a:solidFill>
                <a:latin typeface="Open Sans"/>
              </a:rPr>
              <a:t> </a:t>
            </a:r>
            <a:r>
              <a:rPr lang="en-US" dirty="0" err="1" smtClean="0">
                <a:solidFill>
                  <a:srgbClr val="333333"/>
                </a:solidFill>
                <a:latin typeface="Open Sans"/>
              </a:rPr>
              <a:t>trong</a:t>
            </a:r>
            <a:r>
              <a:rPr lang="en-US" dirty="0" smtClean="0">
                <a:solidFill>
                  <a:srgbClr val="333333"/>
                </a:solidFill>
                <a:latin typeface="Open Sans"/>
              </a:rPr>
              <a:t> </a:t>
            </a:r>
            <a:r>
              <a:rPr lang="en-US" dirty="0" err="1" smtClean="0">
                <a:solidFill>
                  <a:srgbClr val="333333"/>
                </a:solidFill>
                <a:latin typeface="Open Sans"/>
              </a:rPr>
              <a:t>những</a:t>
            </a:r>
            <a:r>
              <a:rPr lang="en-US" dirty="0" smtClean="0">
                <a:solidFill>
                  <a:srgbClr val="333333"/>
                </a:solidFill>
                <a:latin typeface="Open Sans"/>
              </a:rPr>
              <a:t> </a:t>
            </a:r>
            <a:r>
              <a:rPr lang="en-US" dirty="0" err="1" smtClean="0">
                <a:solidFill>
                  <a:srgbClr val="333333"/>
                </a:solidFill>
                <a:latin typeface="Open Sans"/>
              </a:rPr>
              <a:t>điểm</a:t>
            </a:r>
            <a:r>
              <a:rPr lang="en-US" dirty="0" smtClean="0">
                <a:solidFill>
                  <a:srgbClr val="333333"/>
                </a:solidFill>
                <a:latin typeface="Open Sans"/>
              </a:rPr>
              <a:t> du </a:t>
            </a:r>
            <a:r>
              <a:rPr lang="en-US" dirty="0" err="1" smtClean="0">
                <a:solidFill>
                  <a:srgbClr val="333333"/>
                </a:solidFill>
                <a:latin typeface="Open Sans"/>
              </a:rPr>
              <a:t>lịch</a:t>
            </a:r>
            <a:r>
              <a:rPr lang="en-US" dirty="0" smtClean="0">
                <a:solidFill>
                  <a:srgbClr val="333333"/>
                </a:solidFill>
                <a:latin typeface="Open Sans"/>
              </a:rPr>
              <a:t> </a:t>
            </a:r>
            <a:r>
              <a:rPr lang="en-US" dirty="0" err="1" smtClean="0">
                <a:solidFill>
                  <a:srgbClr val="333333"/>
                </a:solidFill>
                <a:latin typeface="Open Sans"/>
              </a:rPr>
              <a:t>hấp</a:t>
            </a:r>
            <a:r>
              <a:rPr lang="en-US" dirty="0" smtClean="0">
                <a:solidFill>
                  <a:srgbClr val="333333"/>
                </a:solidFill>
                <a:latin typeface="Open Sans"/>
              </a:rPr>
              <a:t> </a:t>
            </a:r>
            <a:r>
              <a:rPr lang="en-US" dirty="0" err="1" smtClean="0">
                <a:solidFill>
                  <a:srgbClr val="333333"/>
                </a:solidFill>
                <a:latin typeface="Open Sans"/>
              </a:rPr>
              <a:t>dẫn</a:t>
            </a:r>
            <a:r>
              <a:rPr lang="en-US" dirty="0" smtClean="0">
                <a:solidFill>
                  <a:srgbClr val="333333"/>
                </a:solidFill>
                <a:latin typeface="Open Sans"/>
              </a:rPr>
              <a:t> </a:t>
            </a:r>
            <a:r>
              <a:rPr lang="en-US" dirty="0" err="1" smtClean="0">
                <a:solidFill>
                  <a:srgbClr val="333333"/>
                </a:solidFill>
                <a:latin typeface="Open Sans"/>
              </a:rPr>
              <a:t>tại</a:t>
            </a:r>
            <a:r>
              <a:rPr lang="en-US" dirty="0" smtClean="0">
                <a:solidFill>
                  <a:srgbClr val="333333"/>
                </a:solidFill>
                <a:latin typeface="Open Sans"/>
              </a:rPr>
              <a:t> </a:t>
            </a:r>
            <a:r>
              <a:rPr lang="en-US" dirty="0" err="1" smtClean="0">
                <a:solidFill>
                  <a:srgbClr val="333333"/>
                </a:solidFill>
                <a:latin typeface="Open Sans"/>
              </a:rPr>
              <a:t>Hà</a:t>
            </a:r>
            <a:r>
              <a:rPr lang="en-US" dirty="0" smtClean="0">
                <a:solidFill>
                  <a:srgbClr val="333333"/>
                </a:solidFill>
                <a:latin typeface="Open Sans"/>
              </a:rPr>
              <a:t> </a:t>
            </a:r>
            <a:r>
              <a:rPr lang="en-US" dirty="0" err="1" smtClean="0">
                <a:solidFill>
                  <a:srgbClr val="333333"/>
                </a:solidFill>
                <a:latin typeface="Open Sans"/>
              </a:rPr>
              <a:t>Nội</a:t>
            </a:r>
            <a:r>
              <a:rPr lang="en-US" dirty="0" smtClean="0">
                <a:solidFill>
                  <a:srgbClr val="333333"/>
                </a:solidFill>
                <a:latin typeface="Open Sans"/>
              </a:rPr>
              <a:t>.</a:t>
            </a:r>
            <a:endParaRPr lang="en-US" dirty="0"/>
          </a:p>
        </p:txBody>
      </p:sp>
      <p:sp>
        <p:nvSpPr>
          <p:cNvPr id="9" name="Rectangle 8"/>
          <p:cNvSpPr/>
          <p:nvPr/>
        </p:nvSpPr>
        <p:spPr>
          <a:xfrm>
            <a:off x="6049108" y="1477328"/>
            <a:ext cx="6096000" cy="2308324"/>
          </a:xfrm>
          <a:prstGeom prst="rect">
            <a:avLst/>
          </a:prstGeom>
        </p:spPr>
        <p:txBody>
          <a:bodyPr>
            <a:spAutoFit/>
          </a:bodyPr>
          <a:lstStyle/>
          <a:p>
            <a:r>
              <a:rPr lang="en-US" dirty="0" smtClean="0">
                <a:solidFill>
                  <a:srgbClr val="333333"/>
                </a:solidFill>
                <a:latin typeface="Open Sans"/>
              </a:rPr>
              <a:t>    </a:t>
            </a:r>
            <a:r>
              <a:rPr lang="vi-VN" dirty="0" smtClean="0">
                <a:solidFill>
                  <a:srgbClr val="333333"/>
                </a:solidFill>
                <a:latin typeface="Open Sans"/>
              </a:rPr>
              <a:t>Chùa </a:t>
            </a:r>
            <a:r>
              <a:rPr lang="vi-VN" dirty="0">
                <a:solidFill>
                  <a:srgbClr val="333333"/>
                </a:solidFill>
                <a:latin typeface="Open Sans"/>
              </a:rPr>
              <a:t>Diên Hựu bắt đầu xây dựng vào tháng Mười (âm lịch), năm 1049 dưới thời vua Lý Thái Tông. Trong năm 1105, vua Lý Nhân Tông cải tạo và mở rộng chùa để trở thành một quần thể kiến trúc rộng lớn ứng với hồ Linh Chiểu và thêm vào một tòa sen mạ vàng trên đỉnh cột. Bên trong tòa sen là ngôi đền màu tím với hình ảnh chim thần ở mái nhà. Có một bức tượng mạ vàng của Đức Phật Quán Thế Âm bên trong.</a:t>
            </a:r>
            <a:endParaRPr lang="en-US" dirty="0"/>
          </a:p>
        </p:txBody>
      </p:sp>
      <p:sp>
        <p:nvSpPr>
          <p:cNvPr id="10" name="Rectangle 9"/>
          <p:cNvSpPr/>
          <p:nvPr/>
        </p:nvSpPr>
        <p:spPr>
          <a:xfrm>
            <a:off x="6049108" y="3694226"/>
            <a:ext cx="6096000" cy="2031325"/>
          </a:xfrm>
          <a:prstGeom prst="rect">
            <a:avLst/>
          </a:prstGeom>
        </p:spPr>
        <p:txBody>
          <a:bodyPr>
            <a:spAutoFit/>
          </a:bodyPr>
          <a:lstStyle/>
          <a:p>
            <a:r>
              <a:rPr lang="en-US" smtClean="0">
                <a:solidFill>
                  <a:srgbClr val="333333"/>
                </a:solidFill>
                <a:latin typeface="Open Sans"/>
              </a:rPr>
              <a:t>     </a:t>
            </a:r>
            <a:r>
              <a:rPr lang="vi-VN" smtClean="0">
                <a:solidFill>
                  <a:srgbClr val="333333"/>
                </a:solidFill>
                <a:latin typeface="Open Sans"/>
              </a:rPr>
              <a:t>Các </a:t>
            </a:r>
            <a:r>
              <a:rPr lang="vi-VN" dirty="0">
                <a:solidFill>
                  <a:srgbClr val="333333"/>
                </a:solidFill>
                <a:latin typeface="Open Sans"/>
              </a:rPr>
              <a:t>trụ cột bao gồm hai khối nối với đường kính 1,2 m và độ cao 4m (chưa kể phần chìm trong đất). Lối vào chùa là một cầu thang nhỏ làm bằng gạch. Trên các trụ cột bao gồm một hệ thống những thanh gỗ tạo thành cấu trúc rắn chắc hỗ trợ chùa, trông giống như một bông hoa sen nâng thẳng lên từ hồ. Kiến trúc này là đặc điểm độc đáo của chùa Một Cột.</a:t>
            </a:r>
            <a:endParaRPr lang="en-US" dirty="0"/>
          </a:p>
        </p:txBody>
      </p:sp>
    </p:spTree>
    <p:extLst>
      <p:ext uri="{BB962C8B-B14F-4D97-AF65-F5344CB8AC3E}">
        <p14:creationId xmlns:p14="http://schemas.microsoft.com/office/powerpoint/2010/main" val="2450418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95250"/>
            <a:ext cx="6086328" cy="4561156"/>
          </a:xfrm>
          <a:prstGeom prst="rect">
            <a:avLst/>
          </a:prstGeom>
        </p:spPr>
      </p:pic>
      <p:sp>
        <p:nvSpPr>
          <p:cNvPr id="10" name="Rectangle 9"/>
          <p:cNvSpPr/>
          <p:nvPr/>
        </p:nvSpPr>
        <p:spPr>
          <a:xfrm>
            <a:off x="379828" y="5019041"/>
            <a:ext cx="11676184" cy="954107"/>
          </a:xfrm>
          <a:prstGeom prst="rect">
            <a:avLst/>
          </a:prstGeom>
        </p:spPr>
        <p:txBody>
          <a:bodyPr wrap="square">
            <a:spAutoFit/>
          </a:bodyPr>
          <a:lstStyle/>
          <a:p>
            <a:pPr algn="ctr"/>
            <a:r>
              <a:rPr lang="vi-VN" sz="2800" i="1" dirty="0">
                <a:solidFill>
                  <a:srgbClr val="333333"/>
                </a:solidFill>
                <a:latin typeface="Times New Roman" panose="02020603050405020304" pitchFamily="18" charset="0"/>
                <a:cs typeface="Times New Roman" panose="02020603050405020304" pitchFamily="18" charset="0"/>
              </a:rPr>
              <a:t>Chùa Một Cột trở thành biểu tượng trong nhiều tranh vẽ, đồng tiền đến những đồ lưu niệm như: gỗ, đá, tranh thêu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245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1200329"/>
          </a:xfrm>
          <a:prstGeom prst="rect">
            <a:avLst/>
          </a:prstGeom>
        </p:spPr>
        <p:txBody>
          <a:bodyPr wrap="square">
            <a:spAutoFit/>
          </a:bodyPr>
          <a:lstStyle/>
          <a:p>
            <a:r>
              <a:rPr lang="vi-VN" sz="3600" b="1" dirty="0">
                <a:latin typeface="Times New Roman" panose="02020603050405020304" pitchFamily="18" charset="0"/>
                <a:ea typeface="Times New Roman" panose="02020603050405020304" pitchFamily="18" charset="0"/>
              </a:rPr>
              <a:t>Bài 2</a:t>
            </a:r>
            <a:r>
              <a:rPr lang="en-US" sz="3600" b="1"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hãy</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giúp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đổi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chỗ</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thẻ</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đây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phép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tính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đúng</a:t>
            </a:r>
            <a:r>
              <a:rPr lang="en-US" sz="3600" dirty="0">
                <a:latin typeface="Times New Roman" panose="02020603050405020304" pitchFamily="18" charset="0"/>
                <a:ea typeface="Times New Roman" panose="02020603050405020304" pitchFamily="18" charset="0"/>
              </a:rPr>
              <a:t>.</a:t>
            </a:r>
            <a:endParaRPr lang="en-US" sz="3600" dirty="0"/>
          </a:p>
        </p:txBody>
      </p:sp>
      <p:pic>
        <p:nvPicPr>
          <p:cNvPr id="14" name="Picture 13"/>
          <p:cNvPicPr/>
          <p:nvPr/>
        </p:nvPicPr>
        <p:blipFill>
          <a:blip r:embed="rId2"/>
          <a:stretch>
            <a:fillRect/>
          </a:stretch>
        </p:blipFill>
        <p:spPr>
          <a:xfrm>
            <a:off x="450166" y="1491175"/>
            <a:ext cx="11366696" cy="32918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1002" y="318254"/>
            <a:ext cx="4209807"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Hoán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4.</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832" y="1259903"/>
            <a:ext cx="2992629" cy="4198362"/>
          </a:xfrm>
          <a:prstGeom prst="rect">
            <a:avLst/>
          </a:prstGeom>
        </p:spPr>
      </p:pic>
    </p:spTree>
    <p:extLst>
      <p:ext uri="{BB962C8B-B14F-4D97-AF65-F5344CB8AC3E}">
        <p14:creationId xmlns:p14="http://schemas.microsoft.com/office/powerpoint/2010/main" val="1519803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smtClean="0">
                <a:ln w="0"/>
                <a:solidFill>
                  <a:srgbClr val="FFFF00"/>
                </a:solidFill>
                <a:latin typeface="Times New Roman" panose="02020603050405020304" pitchFamily="18" charset="0"/>
                <a:cs typeface="Times New Roman" panose="02020603050405020304" pitchFamily="18" charset="0"/>
              </a:rPr>
              <a:t>Trò</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Chơi</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Kéo</a:t>
            </a:r>
            <a:r>
              <a:rPr lang="en-US" sz="8000" b="1" dirty="0" smtClean="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smtClean="0">
                <a:solidFill>
                  <a:schemeClr val="accent2"/>
                </a:solidFill>
                <a:latin typeface="Times New Roman" panose="02020603050405020304" pitchFamily="18" charset="0"/>
                <a:cs typeface="Times New Roman" panose="02020603050405020304" pitchFamily="18" charset="0"/>
              </a:rPr>
              <a:t>Các</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em</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học</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sinh</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sẽ</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trả</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lời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câu</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hỏi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để</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giúp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mình</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kéo</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thắng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bạn</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Mỗi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câu</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trả</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lời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đúng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trong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thời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gian</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quy</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định</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sẽ</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giúp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mình</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thắng</a:t>
            </a:r>
            <a:r>
              <a:rPr lang="en-US" sz="2800" b="1" dirty="0" smtClean="0">
                <a:solidFill>
                  <a:schemeClr val="accent2"/>
                </a:solidFill>
                <a:latin typeface="Times New Roman" panose="02020603050405020304" pitchFamily="18" charset="0"/>
                <a:cs typeface="Times New Roman" panose="02020603050405020304" pitchFamily="18" charset="0"/>
              </a:rPr>
              <a:t> 1 </a:t>
            </a:r>
            <a:r>
              <a:rPr lang="en-US" sz="2800" b="1" dirty="0" err="1" smtClean="0">
                <a:solidFill>
                  <a:schemeClr val="accent2"/>
                </a:solidFill>
                <a:latin typeface="Times New Roman" panose="02020603050405020304" pitchFamily="18" charset="0"/>
                <a:cs typeface="Times New Roman" panose="02020603050405020304" pitchFamily="18" charset="0"/>
              </a:rPr>
              <a:t>hiệp</a:t>
            </a:r>
            <a:r>
              <a:rPr lang="en-US" sz="2800" b="1" dirty="0" smtClean="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smtClean="0">
                <a:solidFill>
                  <a:schemeClr val="accent2"/>
                </a:solidFill>
                <a:latin typeface="Times New Roman" panose="02020603050405020304" pitchFamily="18" charset="0"/>
                <a:cs typeface="Times New Roman" panose="02020603050405020304" pitchFamily="18" charset="0"/>
              </a:rPr>
              <a:t>Trường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hợp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cả</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hai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không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trả</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lời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đúng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sẽ</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coi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như</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hòa</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Hiệp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đó</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không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tính</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vào</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số</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hiệp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thắng</a:t>
            </a:r>
            <a:r>
              <a:rPr lang="en-US" sz="2800" b="1" dirty="0" smtClean="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smtClean="0">
                <a:solidFill>
                  <a:schemeClr val="accent2"/>
                </a:solidFill>
                <a:latin typeface="Times New Roman" panose="02020603050405020304" pitchFamily="18" charset="0"/>
                <a:cs typeface="Times New Roman" panose="02020603050405020304" pitchFamily="18" charset="0"/>
              </a:rPr>
              <a:t>Kết</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thúc</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trò</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chơi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nào</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có</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số</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hiệp</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thắng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nhiều</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hơn</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tương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đương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với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trả</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lời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đúng</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nhiều</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câu</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hỏi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hơn</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sẽ</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là</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đội</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chiến</a:t>
            </a:r>
            <a:r>
              <a:rPr lang="en-US" sz="2800" b="1" dirty="0" smtClean="0">
                <a:solidFill>
                  <a:schemeClr val="accent2"/>
                </a:solidFill>
                <a:latin typeface="Times New Roman" panose="02020603050405020304" pitchFamily="18" charset="0"/>
                <a:cs typeface="Times New Roman" panose="02020603050405020304" pitchFamily="18" charset="0"/>
              </a:rPr>
              <a:t> </a:t>
            </a:r>
            <a:r>
              <a:rPr lang="en-US" sz="2800" b="1" dirty="0" err="1" smtClean="0">
                <a:solidFill>
                  <a:schemeClr val="accent2"/>
                </a:solidFill>
                <a:latin typeface="Times New Roman" panose="02020603050405020304" pitchFamily="18" charset="0"/>
                <a:cs typeface="Times New Roman" panose="02020603050405020304" pitchFamily="18" charset="0"/>
              </a:rPr>
              <a:t>thắng</a:t>
            </a:r>
            <a:r>
              <a:rPr lang="en-US" sz="2800" b="1" dirty="0" smtClean="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a:t>
            </a:r>
            <a:r>
              <a:rPr lang="en-US" sz="2400" b="1" dirty="0" smtClean="0">
                <a:solidFill>
                  <a:srgbClr val="FF0000"/>
                </a:solidFill>
                <a:latin typeface="Tahoma" panose="020B0604030504040204" pitchFamily="34" charset="0"/>
                <a:cs typeface="Tahoma" panose="020B0604030504040204" pitchFamily="34" charset="0"/>
              </a:rPr>
              <a:t>66 </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4766758" y="1022385"/>
            <a:ext cx="2622833" cy="769441"/>
          </a:xfrm>
          <a:prstGeom prst="rect">
            <a:avLst/>
          </a:prstGeom>
          <a:noFill/>
        </p:spPr>
        <p:txBody>
          <a:bodyPr wrap="none" lIns="91440" tIns="45720" rIns="91440" bIns="45720">
            <a:spAutoFit/>
          </a:bodyPr>
          <a:lstStyle/>
          <a:p>
            <a:pPr algn="ctr"/>
            <a:r>
              <a:rPr lang="en-US" sz="4400" b="1" cap="none" spc="0" dirty="0" smtClean="0">
                <a:ln w="0"/>
                <a:solidFill>
                  <a:srgbClr val="00B050"/>
                </a:solidFill>
                <a:latin typeface="Times New Roman" panose="02020603050405020304" pitchFamily="18" charset="0"/>
                <a:cs typeface="Times New Roman" panose="02020603050405020304" pitchFamily="18" charset="0"/>
              </a:rPr>
              <a:t>22 </a:t>
            </a:r>
            <a:r>
              <a:rPr lang="en-US" sz="4400" b="1" cap="none" spc="0" dirty="0" smtClean="0">
                <a:ln w="0"/>
                <a:solidFill>
                  <a:srgbClr val="00B050"/>
                </a:solidFill>
                <a:latin typeface="Times New Roman" panose="02020603050405020304" pitchFamily="18" charset="0"/>
                <a:cs typeface="Times New Roman" panose="02020603050405020304" pitchFamily="18" charset="0"/>
              </a:rPr>
              <a:t>x 3 </a:t>
            </a:r>
            <a:r>
              <a:rPr lang="en-US" sz="4400" b="1" cap="none" spc="0" dirty="0" smtClean="0">
                <a:ln w="0"/>
                <a:solidFill>
                  <a:srgbClr val="00B050"/>
                </a:solidFill>
                <a:latin typeface="Times New Roman" panose="02020603050405020304" pitchFamily="18" charset="0"/>
                <a:cs typeface="Times New Roman" panose="02020603050405020304" pitchFamily="18" charset="0"/>
              </a:rPr>
              <a:t>= ?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a:t>
            </a:r>
            <a:r>
              <a:rPr lang="en-US" sz="2400" b="1" dirty="0" smtClean="0">
                <a:solidFill>
                  <a:srgbClr val="FF0000"/>
                </a:solidFill>
                <a:latin typeface="Tahoma" panose="020B0604030504040204" pitchFamily="34" charset="0"/>
                <a:cs typeface="Tahoma" panose="020B0604030504040204" pitchFamily="34" charset="0"/>
              </a:rPr>
              <a:t>72 </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4907823" y="1022385"/>
            <a:ext cx="2340705" cy="769441"/>
          </a:xfrm>
          <a:prstGeom prst="rect">
            <a:avLst/>
          </a:prstGeom>
          <a:noFill/>
        </p:spPr>
        <p:txBody>
          <a:bodyPr wrap="none" lIns="91440" tIns="45720" rIns="91440" bIns="45720">
            <a:spAutoFit/>
          </a:bodyPr>
          <a:lstStyle/>
          <a:p>
            <a:pPr algn="ctr"/>
            <a:r>
              <a:rPr lang="en-US" sz="4400" b="1" cap="none" spc="0" dirty="0" smtClean="0">
                <a:ln w="0"/>
                <a:solidFill>
                  <a:srgbClr val="00B050"/>
                </a:solidFill>
                <a:latin typeface="Times New Roman" panose="02020603050405020304" pitchFamily="18" charset="0"/>
                <a:cs typeface="Times New Roman" panose="02020603050405020304" pitchFamily="18" charset="0"/>
              </a:rPr>
              <a:t>18 x 4 </a:t>
            </a:r>
            <a:r>
              <a:rPr lang="en-US" sz="4400" b="1" cap="none" spc="0" dirty="0" smtClean="0">
                <a:ln w="0"/>
                <a:solidFill>
                  <a:srgbClr val="00B050"/>
                </a:solidFill>
                <a:latin typeface="Times New Roman" panose="02020603050405020304" pitchFamily="18" charset="0"/>
                <a:cs typeface="Times New Roman" panose="02020603050405020304" pitchFamily="18" charset="0"/>
              </a:rPr>
              <a:t>=?</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a:t>
            </a:r>
            <a:r>
              <a:rPr lang="en-US" sz="2400" b="1" dirty="0" smtClean="0">
                <a:solidFill>
                  <a:srgbClr val="FF0000"/>
                </a:solidFill>
                <a:latin typeface="Tahoma" panose="020B0604030504040204" pitchFamily="34" charset="0"/>
                <a:cs typeface="Tahoma" panose="020B0604030504040204" pitchFamily="34" charset="0"/>
              </a:rPr>
              <a:t>45</a:t>
            </a:r>
            <a:endParaRPr lang="en-US" sz="2400" b="1" dirty="0">
              <a:solidFill>
                <a:srgbClr val="FF0000"/>
              </a:solidFill>
              <a:latin typeface="Tahoma" panose="020B0604030504040204" pitchFamily="34" charset="0"/>
              <a:cs typeface="Tahoma" panose="020B0604030504040204" pitchFamily="34" charset="0"/>
            </a:endParaRPr>
          </a:p>
        </p:txBody>
      </p:sp>
      <p:sp>
        <p:nvSpPr>
          <p:cNvPr id="2" name="Rectangle 1"/>
          <p:cNvSpPr/>
          <p:nvPr/>
        </p:nvSpPr>
        <p:spPr>
          <a:xfrm>
            <a:off x="4766759" y="1022385"/>
            <a:ext cx="2622833" cy="769441"/>
          </a:xfrm>
          <a:prstGeom prst="rect">
            <a:avLst/>
          </a:prstGeom>
          <a:noFill/>
        </p:spPr>
        <p:txBody>
          <a:bodyPr wrap="none" lIns="91440" tIns="45720" rIns="91440" bIns="45720">
            <a:spAutoFit/>
          </a:bodyPr>
          <a:lstStyle/>
          <a:p>
            <a:pPr algn="ctr"/>
            <a:r>
              <a:rPr lang="en-US" sz="4400" b="1" cap="none" spc="0" dirty="0" smtClean="0">
                <a:ln w="0"/>
                <a:solidFill>
                  <a:srgbClr val="00B050"/>
                </a:solidFill>
                <a:latin typeface="Times New Roman" panose="02020603050405020304" pitchFamily="18" charset="0"/>
                <a:cs typeface="Times New Roman" panose="02020603050405020304" pitchFamily="18" charset="0"/>
              </a:rPr>
              <a:t>45 </a:t>
            </a:r>
            <a:r>
              <a:rPr lang="en-US" sz="4400" b="1" cap="none" spc="0" dirty="0" smtClean="0">
                <a:ln w="0"/>
                <a:solidFill>
                  <a:srgbClr val="00B050"/>
                </a:solidFill>
                <a:latin typeface="Times New Roman" panose="02020603050405020304" pitchFamily="18" charset="0"/>
                <a:cs typeface="Times New Roman" panose="02020603050405020304" pitchFamily="18" charset="0"/>
              </a:rPr>
              <a:t>x 1 </a:t>
            </a:r>
            <a:r>
              <a:rPr lang="en-US" sz="4400" b="1" cap="none" spc="0" dirty="0" smtClean="0">
                <a:ln w="0"/>
                <a:solidFill>
                  <a:srgbClr val="00B050"/>
                </a:solidFill>
                <a:latin typeface="Times New Roman" panose="02020603050405020304" pitchFamily="18" charset="0"/>
                <a:cs typeface="Times New Roman" panose="02020603050405020304" pitchFamily="18" charset="0"/>
              </a:rPr>
              <a:t>= ?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979" y="1251785"/>
            <a:ext cx="7205487" cy="1207011"/>
          </a:xfrm>
          <a:prstGeom prst="rect">
            <a:avLst/>
          </a:prstGeom>
        </p:spPr>
      </p:pic>
      <p:pic>
        <p:nvPicPr>
          <p:cNvPr id="52" name="Picture 5" descr="C:\Users\Administrator\Desktop\小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5"/>
          <a:stretch>
            <a:fillRect/>
          </a:stretch>
        </p:blipFill>
        <p:spPr>
          <a:xfrm>
            <a:off x="77381" y="3946147"/>
            <a:ext cx="3406545" cy="2713352"/>
          </a:xfrm>
          <a:prstGeom prst="rect">
            <a:avLst/>
          </a:prstGeom>
        </p:spPr>
      </p:pic>
      <p:pic>
        <p:nvPicPr>
          <p:cNvPr id="18" name="Picture 158" descr="200712419435657_1"/>
          <p:cNvPicPr>
            <a:picLocks noChangeAspect="1" noChangeArrowheads="1" noCrop="1"/>
          </p:cNvPicPr>
          <p:nvPr/>
        </p:nvPicPr>
        <p:blipFill>
          <a:blip r:embed="rId6"/>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381" y="2458796"/>
            <a:ext cx="12120596" cy="1446550"/>
          </a:xfrm>
          <a:prstGeom prst="rect">
            <a:avLst/>
          </a:prstGeom>
        </p:spPr>
        <p:txBody>
          <a:bodyPr wrap="square">
            <a:spAutoFit/>
          </a:bodyPr>
          <a:lstStyle/>
          <a:p>
            <a:pPr algn="ctr"/>
            <a:r>
              <a:rPr lang="nl-NL" sz="4400" b="1" dirty="0">
                <a:solidFill>
                  <a:srgbClr val="FF0000"/>
                </a:solidFill>
                <a:latin typeface="Times New Roman" panose="02020603050405020304" pitchFamily="18" charset="0"/>
                <a:ea typeface="Times New Roman" panose="02020603050405020304" pitchFamily="18" charset="0"/>
              </a:rPr>
              <a:t>Bài 23: NHÂN SỐ CÓ 2 CHỮ SỐ VỚI SỐ CÓ MỘT CHỮ </a:t>
            </a:r>
            <a:r>
              <a:rPr lang="nl-NL" sz="4400" b="1" dirty="0" smtClean="0">
                <a:solidFill>
                  <a:srgbClr val="FF0000"/>
                </a:solidFill>
                <a:latin typeface="Times New Roman" panose="02020603050405020304" pitchFamily="18" charset="0"/>
                <a:ea typeface="Times New Roman" panose="02020603050405020304" pitchFamily="18" charset="0"/>
              </a:rPr>
              <a:t>SỐ</a:t>
            </a:r>
            <a:endParaRPr lang="en-US" sz="4400"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4" dur="6500" fill="hold"/>
                                        <p:tgtEl>
                                          <p:spTgt spid="52"/>
                                        </p:tgtEl>
                                        <p:attrNameLst>
                                          <p:attrName>ppt_x</p:attrName>
                                          <p:attrName>ppt_y</p:attrName>
                                        </p:attrNameLst>
                                      </p:cBhvr>
                                    </p:animMotion>
                                  </p:childTnLst>
                                </p:cTn>
                              </p:par>
                            </p:childTnLst>
                          </p:cTn>
                        </p:par>
                        <p:par>
                          <p:cTn id="15" fill="hold">
                            <p:stCondLst>
                              <p:cond delay="7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18"/>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1477010"/>
          </a:xfrm>
          <a:prstGeom prst="rect">
            <a:avLst/>
          </a:prstGeom>
          <a:noFill/>
          <a:ln>
            <a:noFill/>
          </a:ln>
        </p:spPr>
        <p:txBody>
          <a:bodyPr vert="horz" wrap="square" lIns="0" tIns="0" rIns="0" bIns="0" numCol="1" anchor="t" anchorCtr="0" compatLnSpc="1">
            <a:spAutoFit/>
          </a:bodyPr>
          <a:lstStyle/>
          <a:p>
            <a:pPr algn="ctr"/>
            <a:r>
              <a:rPr lang="en-US" sz="96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Tiết</a:t>
            </a:r>
            <a:r>
              <a:rPr lang="en-US" sz="96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9600" b="1" kern="1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2</a:t>
            </a:r>
            <a:endParaRPr lang="en-US" sz="96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pic>
        <p:nvPicPr>
          <p:cNvPr id="2" name="Content Placeholder 1" descr="logo"/>
          <p:cNvPicPr>
            <a:picLocks noGrp="1" noChangeAspect="1"/>
          </p:cNvPicPr>
          <p:nvPr>
            <p:ph sz="half" idx="2"/>
          </p:nvPr>
        </p:nvPicPr>
        <p:blipFill>
          <a:blip r:embed="rId6"/>
          <a:stretch>
            <a:fillRect/>
          </a:stretch>
        </p:blipFill>
        <p:spPr>
          <a:xfrm>
            <a:off x="-29845" y="4881880"/>
            <a:ext cx="1564640" cy="15982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43"/>
            <a:ext cx="2823882" cy="983934"/>
          </a:xfrm>
          <a:prstGeom prst="rect">
            <a:avLst/>
          </a:prstGeom>
        </p:spPr>
      </p:pic>
      <p:pic>
        <p:nvPicPr>
          <p:cNvPr id="7" name="Picture 6"/>
          <p:cNvPicPr/>
          <p:nvPr/>
        </p:nvPicPr>
        <p:blipFill>
          <a:blip r:embed="rId3"/>
          <a:stretch>
            <a:fillRect/>
          </a:stretch>
        </p:blipFill>
        <p:spPr>
          <a:xfrm>
            <a:off x="147917" y="1142477"/>
            <a:ext cx="11940988" cy="2905088"/>
          </a:xfrm>
          <a:prstGeom prst="rect">
            <a:avLst/>
          </a:prstGeom>
        </p:spPr>
      </p:pic>
      <p:pic>
        <p:nvPicPr>
          <p:cNvPr id="8" name="Picture 7"/>
          <p:cNvPicPr/>
          <p:nvPr/>
        </p:nvPicPr>
        <p:blipFill>
          <a:blip r:embed="rId4"/>
          <a:stretch>
            <a:fillRect/>
          </a:stretch>
        </p:blipFill>
        <p:spPr>
          <a:xfrm>
            <a:off x="147916" y="4168065"/>
            <a:ext cx="12044083" cy="2259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608</Words>
  <Application>Microsoft Office PowerPoint</Application>
  <PresentationFormat>Widescreen</PresentationFormat>
  <Paragraphs>99</Paragraphs>
  <Slides>16</Slides>
  <Notes>2</Notes>
  <HiddenSlides>0</HiddenSlides>
  <MMClips>5</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16</vt:i4>
      </vt:variant>
    </vt:vector>
  </HeadingPairs>
  <TitlesOfParts>
    <vt:vector size="36" baseType="lpstr">
      <vt:lpstr>黑体</vt:lpstr>
      <vt:lpstr>宋体</vt:lpstr>
      <vt:lpstr>宋体</vt:lpstr>
      <vt:lpstr>.VnBlack</vt:lpstr>
      <vt:lpstr>Arial</vt:lpstr>
      <vt:lpstr>Calibri</vt:lpstr>
      <vt:lpstr>Calibri Light</vt:lpstr>
      <vt:lpstr>ITC Avant Garde Std Bk</vt:lpstr>
      <vt:lpstr>Open Sans</vt:lpstr>
      <vt:lpstr>Tahoma</vt:lpstr>
      <vt:lpstr>Times New Roman</vt:lpstr>
      <vt:lpstr>Wingdings</vt:lpstr>
      <vt:lpstr>字魂17号-萌趣果冻体</vt:lpstr>
      <vt:lpstr>方正卡通简体</vt:lpstr>
      <vt:lpstr>1_Office Theme</vt:lpstr>
      <vt:lpstr>2_Office Theme</vt:lpstr>
      <vt:lpstr>4_Office 主题</vt:lpstr>
      <vt:lpstr>1_Tema de Office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User</cp:lastModifiedBy>
  <cp:revision>11</cp:revision>
  <dcterms:created xsi:type="dcterms:W3CDTF">2021-05-06T10:30:00Z</dcterms:created>
  <dcterms:modified xsi:type="dcterms:W3CDTF">2022-06-25T02:12:42Z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