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2" r:id="rId5"/>
  </p:sldMasterIdLst>
  <p:notesMasterIdLst>
    <p:notesMasterId r:id="rId20"/>
  </p:notesMasterIdLst>
  <p:sldIdLst>
    <p:sldId id="256" r:id="rId6"/>
    <p:sldId id="277" r:id="rId7"/>
    <p:sldId id="278" r:id="rId8"/>
    <p:sldId id="279" r:id="rId9"/>
    <p:sldId id="280" r:id="rId10"/>
    <p:sldId id="281" r:id="rId11"/>
    <p:sldId id="282" r:id="rId12"/>
    <p:sldId id="262" r:id="rId13"/>
    <p:sldId id="263" r:id="rId14"/>
    <p:sldId id="264" r:id="rId15"/>
    <p:sldId id="320" r:id="rId16"/>
    <p:sldId id="321" r:id="rId17"/>
    <p:sldId id="322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88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455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569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6/25/2022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2022/6/25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7.jpe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.jpeg"/><Relationship Id="rId11" Type="http://schemas.openxmlformats.org/officeDocument/2006/relationships/image" Target="../media/image19.png"/><Relationship Id="rId5" Type="http://schemas.openxmlformats.org/officeDocument/2006/relationships/image" Target="../media/image6.png"/><Relationship Id="rId10" Type="http://schemas.openxmlformats.org/officeDocument/2006/relationships/image" Target="../media/image18.GIF"/><Relationship Id="rId4" Type="http://schemas.openxmlformats.org/officeDocument/2006/relationships/audio" Target="../media/audio3.wav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microsoft.com/office/2007/relationships/hdphoto" Target="../media/hdphoto7.wdp"/><Relationship Id="rId11" Type="http://schemas.openxmlformats.org/officeDocument/2006/relationships/image" Target="../media/image9.png"/><Relationship Id="rId5" Type="http://schemas.openxmlformats.org/officeDocument/2006/relationships/image" Target="../media/image20.png"/><Relationship Id="rId10" Type="http://schemas.microsoft.com/office/2007/relationships/hdphoto" Target="../media/hdphoto9.wdp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png"/><Relationship Id="rId5" Type="http://schemas.openxmlformats.org/officeDocument/2006/relationships/image" Target="../media/image23.jpe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55" y="124460"/>
            <a:ext cx="2491740" cy="10058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0300"/>
            <a:ext cx="12192000" cy="11627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" y="2858190"/>
            <a:ext cx="4050079" cy="28532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917" y="2644725"/>
            <a:ext cx="4642338" cy="30667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255" y="2644724"/>
            <a:ext cx="3142857" cy="3066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9" y="0"/>
            <a:ext cx="2257740" cy="981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9" y="1105929"/>
            <a:ext cx="11970371" cy="388810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9708" y="1048841"/>
            <a:ext cx="119703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Thêm vào số đã cho 8 đơn vị: Em thực hiện phép tính cộng với 8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Gấp 8 lần số đã cho: Em thực hiện phép tính nhân với 8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66" y="2341161"/>
            <a:ext cx="10848422" cy="246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2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49"/>
            <a:ext cx="12010030" cy="56148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682" y="149156"/>
            <a:ext cx="12192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10 gấp 5 lần – Em thực hiện phép tính: 10 × 5 = 50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7 thêm 5 đơn vị – Em thực hiện phép tính: 7 + 5 = 12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6 thêm 8 đơn vị – Em thực hiện phép tính: 6 + 8 = 14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15 gấp 4 lần – Em thực hiện phép tính: 15 × 4 = 60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2" y="2229566"/>
            <a:ext cx="12152318" cy="424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9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559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966867" y="1896043"/>
            <a:ext cx="1537446" cy="85165"/>
            <a:chOff x="443753" y="3644153"/>
            <a:chExt cx="1537446" cy="85165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443753" y="3684494"/>
              <a:ext cx="15329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443753" y="3644153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981199" y="3648636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3944456" y="2496677"/>
            <a:ext cx="5939132" cy="89646"/>
            <a:chOff x="421342" y="4244787"/>
            <a:chExt cx="5939132" cy="8964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430306" y="4289612"/>
              <a:ext cx="593016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21342" y="4253751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954300" y="4253751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397612" y="4244787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876793" y="4244787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2514589" y="1705551"/>
            <a:ext cx="8595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Con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2508354" y="2286015"/>
            <a:ext cx="954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: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5470782" y="1071297"/>
            <a:ext cx="1148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Tóm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endParaRPr lang="en-US" sz="2400" dirty="0"/>
          </a:p>
        </p:txBody>
      </p:sp>
      <p:sp>
        <p:nvSpPr>
          <p:cNvPr id="17" name="Right Brace 16"/>
          <p:cNvSpPr/>
          <p:nvPr/>
        </p:nvSpPr>
        <p:spPr>
          <a:xfrm rot="5400000" flipV="1">
            <a:off x="6741992" y="-46487"/>
            <a:ext cx="366445" cy="5916695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554760" y="3157846"/>
            <a:ext cx="8755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uổi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4161851" y="1526257"/>
            <a:ext cx="9284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9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endParaRPr lang="en-US" sz="24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9883561" y="2501160"/>
            <a:ext cx="0" cy="806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040900" y="3760711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36 (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36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5590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animBg="1"/>
      <p:bldP spid="18" grpId="0"/>
      <p:bldP spid="19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24000" y="5456733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6348" y="4304936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6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32807" y="311806"/>
            <a:ext cx="365950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58078" y="272836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00" numSld="1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00672" y="5485308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72" y="28575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3105766" y="-799394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3" y="1178342"/>
            <a:ext cx="6371773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cùng theo một </a:t>
            </a: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tàu để đến tham quan nơi </a:t>
            </a: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sống của các muôn thú.</a:t>
            </a:r>
            <a:b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vậy, các em hãy cố gắng </a:t>
            </a: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những câu hỏi nhé!</a:t>
            </a:r>
          </a:p>
          <a:p>
            <a:pPr algn="ctr"/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sàng cho chuyến tham quan nào!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345"/>
            <a:ext cx="12192000" cy="569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" y="5634199"/>
            <a:ext cx="12190054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7101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3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5758751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6895368" y="2882538"/>
            <a:ext cx="7179182" cy="2683690"/>
            <a:chOff x="599656" y="2838075"/>
            <a:chExt cx="7179182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599656" y="2838075"/>
              <a:ext cx="1677881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149</a:t>
              </a:r>
              <a:endParaRPr lang="en-US" sz="6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smtClean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80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6" y="2838075"/>
              <a:ext cx="1577085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146</a:t>
              </a:r>
              <a:endParaRPr lang="en-US" sz="6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28511" y="55244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212686" y="55244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960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396861" y="5267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415425" y="-184929"/>
            <a:ext cx="14382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30291" y="-132099"/>
            <a:ext cx="906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24171" y="-149208"/>
            <a:ext cx="906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71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  <p:bldP spid="82" grpId="0"/>
      <p:bldP spid="21" grpId="0"/>
      <p:bldP spid="21" grpId="1"/>
      <p:bldP spid="22" grpId="0"/>
      <p:bldP spid="2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5" y="17802"/>
            <a:ext cx="12141405" cy="684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622122" y="4142042"/>
            <a:ext cx="824802" cy="8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95" y="2050231"/>
            <a:ext cx="910771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6183999" y="2773680"/>
            <a:ext cx="7484925" cy="2683690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132</a:t>
              </a:r>
              <a:endParaRPr lang="en-US" sz="6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80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6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52729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solidFill>
                  <a:srgbClr val="009900"/>
                </a:solidFill>
              </a:rPr>
              <a:t>41</a:t>
            </a:r>
            <a:endParaRPr lang="en-US" sz="9600" dirty="0">
              <a:solidFill>
                <a:srgbClr val="0099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234755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solidFill>
                  <a:srgbClr val="009900"/>
                </a:solidFill>
              </a:rPr>
              <a:t>42</a:t>
            </a:r>
            <a:endParaRPr lang="en-US" sz="9600" dirty="0">
              <a:solidFill>
                <a:srgbClr val="0099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989021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solidFill>
                  <a:srgbClr val="009900"/>
                </a:solidFill>
              </a:rPr>
              <a:t>44</a:t>
            </a:r>
            <a:endParaRPr lang="en-US" sz="9600" dirty="0">
              <a:solidFill>
                <a:srgbClr val="0099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32178" y="-40456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</a:rPr>
              <a:t>Đúng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96893" y="-89099"/>
            <a:ext cx="8451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</a:rPr>
              <a:t>Sai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90773" y="-106208"/>
            <a:ext cx="8451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</a:rPr>
              <a:t>Sai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60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2" grpId="0"/>
      <p:bldP spid="20" grpId="0"/>
      <p:bldP spid="20" grpId="1"/>
      <p:bldP spid="21" grpId="0"/>
      <p:bldP spid="2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5678510" y="2759164"/>
            <a:ext cx="6980348" cy="2683690"/>
            <a:chOff x="798490" y="2838075"/>
            <a:chExt cx="6980348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44 - 4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smtClean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80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en-US" sz="4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28511" y="53793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12686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960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95701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618935" y="-115756"/>
            <a:ext cx="14382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9843">
            <a:off x="10241486" y="3974632"/>
            <a:ext cx="998955" cy="92072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407758" y="-115755"/>
            <a:ext cx="8451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</a:rPr>
              <a:t>Sai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26791" y="-31350"/>
            <a:ext cx="8451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</a:rPr>
              <a:t>Sai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59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40" grpId="0"/>
      <p:bldP spid="19" grpId="0"/>
      <p:bldP spid="19" grpId="1"/>
      <p:bldP spid="20" grpId="0"/>
      <p:bldP spid="2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791" y="4074324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4074324"/>
            <a:ext cx="1060796" cy="116443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6330461" y="2701108"/>
            <a:ext cx="7632299" cy="2683690"/>
            <a:chOff x="146539" y="2838075"/>
            <a:chExt cx="7632299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146539" y="2838075"/>
              <a:ext cx="2158780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7+3 + 20</a:t>
              </a:r>
              <a:endParaRPr lang="en-US" sz="4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smtClean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80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927583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+ 17 + 13</a:t>
              </a:r>
              <a:endParaRPr lang="en-US" sz="4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95701" y="47987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791259" y="47511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193480" y="4751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98472" y="-93059"/>
            <a:ext cx="14382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76565" y="-183450"/>
            <a:ext cx="8451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</a:rPr>
              <a:t>Sai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10576" y="-93058"/>
            <a:ext cx="8451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</a:rPr>
              <a:t>Sai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1.85185E-6 L 0.92461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4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1 0.00764 L 1.79961 0.02084 " pathEditMode="relative" rAng="0" ptsTypes="AA">
                                      <p:cBhvr>
                                        <p:cTn id="53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0" y="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2" grpId="0"/>
      <p:bldP spid="20" grpId="0"/>
      <p:bldP spid="20" grpId="1"/>
      <p:bldP spid="21" grpId="0"/>
      <p:bldP spid="2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48881" y="2843068"/>
            <a:ext cx="96243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24: GẤP MỘT SỐ LÊN MỘT SỐ LẦN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881" y="-35957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267</Words>
  <Application>Microsoft Office PowerPoint</Application>
  <PresentationFormat>Widescreen</PresentationFormat>
  <Paragraphs>71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Microsoft YaHei</vt:lpstr>
      <vt:lpstr>Microsoft YaHei</vt:lpstr>
      <vt:lpstr>宋体</vt:lpstr>
      <vt:lpstr>宋体</vt:lpstr>
      <vt:lpstr>Arial</vt:lpstr>
      <vt:lpstr>Calibri</vt:lpstr>
      <vt:lpstr>Calibri Light</vt:lpstr>
      <vt:lpstr>ITC Avant Garde Std Bk</vt:lpstr>
      <vt:lpstr>Times New Roman</vt:lpstr>
      <vt:lpstr>字魂17号-萌趣果冻体</vt:lpstr>
      <vt:lpstr>等线</vt:lpstr>
      <vt:lpstr>Office Theme</vt:lpstr>
      <vt:lpstr>1_Office Theme</vt:lpstr>
      <vt:lpstr>1_Office 主题​​</vt:lpstr>
      <vt:lpstr>4_Office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User</cp:lastModifiedBy>
  <cp:revision>11</cp:revision>
  <dcterms:created xsi:type="dcterms:W3CDTF">2021-05-08T05:00:00Z</dcterms:created>
  <dcterms:modified xsi:type="dcterms:W3CDTF">2022-06-25T03:58:23Z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