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805" r:id="rId3"/>
  </p:sldMasterIdLst>
  <p:notesMasterIdLst>
    <p:notesMasterId r:id="rId21"/>
  </p:notesMasterIdLst>
  <p:sldIdLst>
    <p:sldId id="339" r:id="rId4"/>
    <p:sldId id="329" r:id="rId5"/>
    <p:sldId id="348" r:id="rId6"/>
    <p:sldId id="256" r:id="rId7"/>
    <p:sldId id="275" r:id="rId8"/>
    <p:sldId id="357" r:id="rId9"/>
    <p:sldId id="362" r:id="rId10"/>
    <p:sldId id="365" r:id="rId11"/>
    <p:sldId id="364" r:id="rId12"/>
    <p:sldId id="289" r:id="rId13"/>
    <p:sldId id="311" r:id="rId14"/>
    <p:sldId id="366" r:id="rId15"/>
    <p:sldId id="313" r:id="rId16"/>
    <p:sldId id="367" r:id="rId17"/>
    <p:sldId id="369" r:id="rId18"/>
    <p:sldId id="361" r:id="rId19"/>
    <p:sldId id="298" r:id="rId20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7F9FF"/>
    <a:srgbClr val="FF0066"/>
    <a:srgbClr val="658B88"/>
    <a:srgbClr val="DAF9FC"/>
    <a:srgbClr val="CCFFFF"/>
    <a:srgbClr val="FEEADA"/>
    <a:srgbClr val="FDDFC7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3060" autoAdjust="0"/>
  </p:normalViewPr>
  <p:slideViewPr>
    <p:cSldViewPr>
      <p:cViewPr varScale="1">
        <p:scale>
          <a:sx n="62" d="100"/>
          <a:sy n="62" d="100"/>
        </p:scale>
        <p:origin x="-78" y="-18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Số</a:t>
            </a:r>
            <a:r>
              <a:rPr lang="en-US" baseline="0" dirty="0" smtClean="0"/>
              <a:t> bi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0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Số</a:t>
            </a:r>
            <a:r>
              <a:rPr lang="en-US" baseline="0" dirty="0" smtClean="0"/>
              <a:t> bi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7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219367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1" y="56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147090"/>
            <a:ext cx="12268200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3566" y="153768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56842" y="264805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b="1" dirty="0" smtClean="0">
                <a:latin typeface="Times New Roman"/>
                <a:ea typeface="Times New Roman"/>
              </a:rPr>
              <a:t>a) </a:t>
            </a:r>
            <a:r>
              <a:rPr lang="en-US" sz="3200" b="1" dirty="0" err="1" smtClean="0">
                <a:latin typeface="Times New Roman"/>
                <a:ea typeface="Times New Roman"/>
              </a:rPr>
              <a:t>Tìm</a:t>
            </a:r>
            <a:r>
              <a:rPr lang="en-US" sz="3200" b="1" dirty="0" smtClean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số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bị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trừ</a:t>
            </a:r>
            <a:r>
              <a:rPr lang="en-US" sz="3200" b="1" dirty="0">
                <a:latin typeface="Times New Roman"/>
                <a:ea typeface="Times New Roman"/>
              </a:rPr>
              <a:t> (</a:t>
            </a:r>
            <a:r>
              <a:rPr lang="en-US" sz="3200" b="1" dirty="0" err="1">
                <a:latin typeface="Times New Roman"/>
                <a:ea typeface="Times New Roman"/>
              </a:rPr>
              <a:t>theo</a:t>
            </a:r>
            <a:r>
              <a:rPr lang="en-US" sz="3200" b="1" dirty="0"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latin typeface="Times New Roman"/>
                <a:ea typeface="Times New Roman"/>
              </a:rPr>
              <a:t>mẫu</a:t>
            </a:r>
            <a:r>
              <a:rPr lang="en-US" sz="3200" b="1" dirty="0">
                <a:latin typeface="Times New Roman"/>
                <a:ea typeface="Times New Roman"/>
              </a:rPr>
              <a:t>)</a:t>
            </a:r>
            <a:r>
              <a:rPr lang="vi-VN" sz="3200" b="1" dirty="0">
                <a:latin typeface="Times New Roman"/>
                <a:ea typeface="Times New Roman"/>
              </a:rPr>
              <a:t>.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43893" y="3277437"/>
            <a:ext cx="3977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6406" y="1219200"/>
            <a:ext cx="211031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Mẫu:   ? – 10 = 30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6526" y="4069445"/>
            <a:ext cx="200939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Mẫu:   30 – ? = 20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119" y="996611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 = 40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547519" y="1752600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85719" y="1750031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47519" y="2438400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85719" y="2432538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09899" y="3861722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09899" y="4646809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9899" y="5429788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47519" y="3838613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50 -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92403" y="4681141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35 -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56618" y="5429788"/>
            <a:ext cx="75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51 -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77243" y="386172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177243" y="4656989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77243" y="5444570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18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46406" y="1962834"/>
            <a:ext cx="211031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 smtClean="0">
                <a:latin typeface="Times New Roman"/>
                <a:ea typeface="Times New Roman"/>
              </a:rPr>
              <a:t>    30 + 10 = 40</a:t>
            </a:r>
            <a:endParaRPr lang="en-US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nl-NL" b="1" dirty="0">
                <a:latin typeface="Times New Roman"/>
                <a:ea typeface="Times New Roman"/>
              </a:rPr>
              <a:t>           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96526" y="4794001"/>
            <a:ext cx="200939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b="1" dirty="0" smtClean="0">
                <a:latin typeface="Times New Roman"/>
                <a:ea typeface="Times New Roman"/>
              </a:rPr>
              <a:t>   30 </a:t>
            </a:r>
            <a:r>
              <a:rPr lang="nl-NL" b="1" dirty="0">
                <a:latin typeface="Times New Roman"/>
                <a:ea typeface="Times New Roman"/>
              </a:rPr>
              <a:t>- 20 = 10</a:t>
            </a:r>
            <a:endParaRPr lang="en-US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547519" y="1002266"/>
            <a:ext cx="609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7519" y="996611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9419" y="1723683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09419" y="2401311"/>
            <a:ext cx="685800" cy="5912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5655" y="3803037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391012" y="4646245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09899" y="5423977"/>
            <a:ext cx="685800" cy="6844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4" grpId="0"/>
      <p:bldP spid="2" grpId="0" animBg="1"/>
      <p:bldP spid="3" grpId="0" animBg="1"/>
      <p:bldP spid="6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40" grpId="0" animBg="1"/>
      <p:bldP spid="41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1" grpId="0" animBg="1"/>
      <p:bldP spid="7" grpId="0" animBg="1"/>
      <p:bldP spid="52" grpId="0" animBg="1"/>
      <p:bldP spid="53" grpId="0" animBg="1"/>
      <p:bldP spid="11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1" y="457200"/>
              <a:ext cx="10156390" cy="199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endParaRPr lang="en-US" sz="32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41950"/>
              </p:ext>
            </p:extLst>
          </p:nvPr>
        </p:nvGraphicFramePr>
        <p:xfrm>
          <a:off x="1148256" y="1524000"/>
          <a:ext cx="9961862" cy="2367143"/>
        </p:xfrm>
        <a:graphic>
          <a:graphicData uri="http://schemas.openxmlformats.org/drawingml/2006/table">
            <a:tbl>
              <a:tblPr firstRow="1" firstCol="1" bandRow="1"/>
              <a:tblGrid>
                <a:gridCol w="2981510"/>
                <a:gridCol w="1265353"/>
                <a:gridCol w="1815516"/>
                <a:gridCol w="1545644"/>
                <a:gridCol w="1217503"/>
                <a:gridCol w="1136336"/>
              </a:tblGrid>
              <a:tr h="1009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bị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70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34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en-US" sz="2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6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50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25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12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37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857892" y="1473254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39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19588" y="25146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22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71719" y="15240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44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90919" y="2667000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27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7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19" y="1066800"/>
            <a:ext cx="7620000" cy="25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519" y="61196"/>
            <a:ext cx="11582400" cy="6644404"/>
            <a:chOff x="1141952" y="362337"/>
            <a:chExt cx="10188840" cy="4692971"/>
          </a:xfrm>
        </p:grpSpPr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54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412110"/>
            <a:ext cx="11810999" cy="606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52251" y="3048000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6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19119" y="5396243"/>
            <a:ext cx="914400" cy="838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6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819" y="61196"/>
            <a:ext cx="822960" cy="8141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6519" y="352076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9174"/>
              </p:ext>
            </p:extLst>
          </p:nvPr>
        </p:nvGraphicFramePr>
        <p:xfrm>
          <a:off x="855715" y="1828800"/>
          <a:ext cx="10711604" cy="1981200"/>
        </p:xfrm>
        <a:graphic>
          <a:graphicData uri="http://schemas.openxmlformats.org/drawingml/2006/table">
            <a:tbl>
              <a:tblPr firstRow="1" firstCol="1" bandRow="1"/>
              <a:tblGrid>
                <a:gridCol w="3015404"/>
                <a:gridCol w="1752600"/>
                <a:gridCol w="1600200"/>
                <a:gridCol w="1600200"/>
                <a:gridCol w="1524000"/>
                <a:gridCol w="1219200"/>
              </a:tblGrid>
              <a:tr h="660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bị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70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34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64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Số trừ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20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14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26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Hiệu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50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25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12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18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b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37</a:t>
                      </a:r>
                      <a:endParaRPr lang="en-US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081783" y="1905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39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8547" y="2590800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22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93399" y="189366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nl-NL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44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99031" y="259956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27</a:t>
            </a:r>
            <a:endParaRPr lang="en-US" sz="2800" b="1" dirty="0"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2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5400" dirty="0">
                <a:ln w="57150" cmpd="sng">
                  <a:solidFill>
                    <a:prstClr val="white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130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64 con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bờ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bơi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lội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bờ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24 con.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8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5" y="1726338"/>
            <a:ext cx="5568348" cy="481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8513" y="1548403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96753" y="2286000"/>
            <a:ext cx="4584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2612" y="3124200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64 – 24 = 40 (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9513" y="3951552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40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7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chia 5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832322" y="1513951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tìm một số hạng, ta lấy số tổng trừ  đi số hạng kia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863296" y="2654455"/>
            <a:ext cx="10533026" cy="9848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tìm số hạng chưa biết trong phép tính sau:</a:t>
            </a:r>
          </a:p>
          <a:p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50 + ? = 60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828956" y="3962400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án: 50 + 10 = 60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937094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48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99" y="2046926"/>
            <a:ext cx="10943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1418" y="2842797"/>
            <a:ext cx="50610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319" y="914400"/>
            <a:ext cx="5791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2286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3" y="914400"/>
            <a:ext cx="957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bi?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7463" y="2740342"/>
            <a:ext cx="9557275" cy="13773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100346" y="2021653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68587" y="202165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65407" y="4343400"/>
            <a:ext cx="9167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Số bi lúc đầu Việt có bằng tổng số bi còn lại và số bi đã cho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5407" y="4876800"/>
            <a:ext cx="8754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                               Số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bi Việt có là: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3 </a:t>
            </a: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+ 5 = 8 (viên)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46919" y="685800"/>
            <a:ext cx="10896600" cy="2895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0319" y="3962400"/>
            <a:ext cx="9906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4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7464" y="228600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b)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463" y="914400"/>
            <a:ext cx="9574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b="1" dirty="0">
                <a:latin typeface="Times New Roman"/>
                <a:ea typeface="Times New Roman"/>
              </a:rPr>
              <a:t>Nam có 8 viên bi. Nam cho bạn một số bi và còn lại 3 viên. Hỏi Nam đã cho bạn mấy viên bi?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51919" y="3945302"/>
            <a:ext cx="662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>
                <a:latin typeface="Times New Roman"/>
                <a:ea typeface="Times New Roman"/>
              </a:rPr>
              <a:t>Nam đã cho bạn số viên bi là:</a:t>
            </a:r>
            <a:endParaRPr lang="en-US" sz="2800" b="1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800" b="1" dirty="0">
                <a:latin typeface="Times New Roman"/>
                <a:ea typeface="Times New Roman"/>
              </a:rPr>
              <a:t>  8 – 3 = 5 (viên)</a:t>
            </a:r>
            <a:endParaRPr lang="en-US" sz="28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65407" y="5257800"/>
            <a:ext cx="8754112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endParaRPr lang="en-US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37519" y="2362200"/>
            <a:ext cx="9220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990600"/>
            <a:ext cx="8305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508</Words>
  <Application>Microsoft Office PowerPoint</Application>
  <PresentationFormat>Custom</PresentationFormat>
  <Paragraphs>123</Paragraphs>
  <Slides>17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248</cp:revision>
  <dcterms:created xsi:type="dcterms:W3CDTF">2021-05-23T10:25:42Z</dcterms:created>
  <dcterms:modified xsi:type="dcterms:W3CDTF">2025-03-13T09:29:33Z</dcterms:modified>
</cp:coreProperties>
</file>