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0"/>
  </p:notesMasterIdLst>
  <p:sldIdLst>
    <p:sldId id="257" r:id="rId4"/>
    <p:sldId id="270" r:id="rId5"/>
    <p:sldId id="271" r:id="rId6"/>
    <p:sldId id="263" r:id="rId7"/>
    <p:sldId id="283" r:id="rId8"/>
    <p:sldId id="294" r:id="rId9"/>
    <p:sldId id="306" r:id="rId11"/>
    <p:sldId id="319" r:id="rId12"/>
    <p:sldId id="332" r:id="rId13"/>
    <p:sldId id="333" r:id="rId14"/>
    <p:sldId id="334" r:id="rId15"/>
    <p:sldId id="336" r:id="rId16"/>
    <p:sldId id="337" r:id="rId17"/>
    <p:sldId id="33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" t="552" r="2291" b="3750"/>
          <a:stretch>
            <a:fillRect/>
          </a:stretch>
        </p:blipFill>
        <p:spPr>
          <a:xfrm flipH="1">
            <a:off x="-1" y="0"/>
            <a:ext cx="12192001" cy="6857999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-1" y="2391508"/>
            <a:ext cx="12192001" cy="446649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3193"/>
            <a:ext cx="12192000" cy="8382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audio" Target="../media/audio2.wav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microsoft.com/office/2007/relationships/media" Target="file:///C:\Users\ADMIN\Downloads\A%20Ram%20Sam%20Sam%20Dance%20-%20Children's%20Song%20-%20Kids%20Songs%20by%20The%20Learning%20Station.mp4" TargetMode="External"/><Relationship Id="rId1" Type="http://schemas.openxmlformats.org/officeDocument/2006/relationships/video" Target="NUL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2717073"/>
            <a:ext cx="7381060" cy="144562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CHÀO MỪNG CÁC CON ĐẾN VỚI TIẾT TOÁN</a:t>
            </a:r>
            <a:endParaRPr lang="en-US" sz="4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385445" y="335915"/>
            <a:ext cx="11421110" cy="6185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759710" y="274955"/>
            <a:ext cx="5023485" cy="363728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305560" y="3912235"/>
            <a:ext cx="921956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4400">
                <a:latin typeface="Times New Roman" panose="02020603050405020304" charset="0"/>
                <a:cs typeface="Times New Roman" panose="02020603050405020304" charset="0"/>
              </a:rPr>
              <a:t>Ta có: 600 : 4 = 150 </a:t>
            </a:r>
            <a:endParaRPr lang="en-US" sz="44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4400">
                <a:latin typeface="Times New Roman" panose="02020603050405020304" charset="0"/>
                <a:cs typeface="Times New Roman" panose="02020603050405020304" charset="0"/>
              </a:rPr>
              <a:t>Vậy mỗi khối ru - bích cân nặng 150 g.</a:t>
            </a:r>
            <a:endParaRPr lang="en-US" sz="4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385445" y="335915"/>
            <a:ext cx="11421110" cy="6185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746760" y="85725"/>
            <a:ext cx="9219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4400">
                <a:latin typeface="Times New Roman" panose="02020603050405020304" charset="0"/>
                <a:cs typeface="Times New Roman" panose="02020603050405020304" charset="0"/>
              </a:rPr>
              <a:t>Bài 4: Chọn câu trả lời đúng </a:t>
            </a:r>
            <a:endParaRPr lang="en-US" sz="4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519680" y="2772410"/>
            <a:ext cx="1961515" cy="279781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31435" y="2772410"/>
            <a:ext cx="1922145" cy="27978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4485" y="2772410"/>
            <a:ext cx="1917065" cy="2797810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820420" y="772795"/>
            <a:ext cx="10781030" cy="1999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Rô - bốt, Mai và Việt lần lượt tung 3 quân cờ của mình vào một tấm bảng. Kết quả tung của mỗi bạn lần lượt nhận được như sau:</a:t>
            </a:r>
            <a:r>
              <a:rPr lang="en-US" sz="440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4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746760" y="5535930"/>
            <a:ext cx="1142174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Số điểm Việt nhận được là: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A. 115 điểm          B. 125 điểm         C. 135 điểm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380865" y="6158230"/>
            <a:ext cx="852170" cy="69977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10" grpId="0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s 1"/>
          <p:cNvSpPr/>
          <p:nvPr/>
        </p:nvSpPr>
        <p:spPr>
          <a:xfrm>
            <a:off x="593090" y="314960"/>
            <a:ext cx="11228070" cy="622808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9240" y="711835"/>
            <a:ext cx="3833495" cy="361251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68655" y="711835"/>
            <a:ext cx="722058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4400" b="1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 5:</a:t>
            </a:r>
            <a:r>
              <a:rPr lang="en-US" sz="4400">
                <a:latin typeface="Times New Roman" panose="02020603050405020304" charset="0"/>
                <a:cs typeface="Times New Roman" panose="02020603050405020304" charset="0"/>
              </a:rPr>
              <a:t> Một trang trại có 15 con lạc đà có 1 bướu, còn lại là lạc đà có 2 bướu. Biết rằng chúng có tất cả 225 cái bướu. Hỏi trang trại đó có bao nhiêu con lạc có 2 bướu?</a:t>
            </a:r>
            <a:endParaRPr lang="en-US" sz="440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456545" y="340995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297930" y="1330960"/>
            <a:ext cx="1461135" cy="1016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16885" y="2056765"/>
            <a:ext cx="1461135" cy="1016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928870" y="2046605"/>
            <a:ext cx="1461135" cy="1016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45995" y="2711450"/>
            <a:ext cx="1461135" cy="1016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03070" y="3318510"/>
            <a:ext cx="4747260" cy="4064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154555" y="4733925"/>
            <a:ext cx="1709420" cy="1524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s 1"/>
          <p:cNvSpPr/>
          <p:nvPr/>
        </p:nvSpPr>
        <p:spPr>
          <a:xfrm>
            <a:off x="623570" y="314960"/>
            <a:ext cx="11228070" cy="622808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623570" y="817245"/>
            <a:ext cx="11132185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40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 giải</a:t>
            </a:r>
            <a:endParaRPr lang="en-US" sz="4400" u="sng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4400">
                <a:latin typeface="Times New Roman" panose="02020603050405020304" charset="0"/>
                <a:cs typeface="Times New Roman" panose="02020603050405020304" charset="0"/>
              </a:rPr>
              <a:t>15 con lạc đà có 1 bướu có tất cả 15 cái bướu. </a:t>
            </a:r>
            <a:endParaRPr lang="en-US" sz="44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4400">
                <a:latin typeface="Times New Roman" panose="02020603050405020304" charset="0"/>
                <a:cs typeface="Times New Roman" panose="02020603050405020304" charset="0"/>
              </a:rPr>
              <a:t> Tổng số bướu của lạc đà có 2 bướu là: </a:t>
            </a:r>
            <a:endParaRPr lang="en-US" sz="44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4400">
                <a:latin typeface="Times New Roman" panose="02020603050405020304" charset="0"/>
                <a:cs typeface="Times New Roman" panose="02020603050405020304" charset="0"/>
              </a:rPr>
              <a:t>225- 15 = 210 (cái)</a:t>
            </a:r>
            <a:endParaRPr lang="en-US" sz="44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4400">
                <a:latin typeface="Times New Roman" panose="02020603050405020304" charset="0"/>
                <a:cs typeface="Times New Roman" panose="02020603050405020304" charset="0"/>
              </a:rPr>
              <a:t>Số con lạc đà có 2 bướu trong trang trại là: 210:2 = 105 (con)</a:t>
            </a:r>
            <a:endParaRPr lang="en-US" sz="44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4400">
                <a:latin typeface="Times New Roman" panose="02020603050405020304" charset="0"/>
                <a:cs typeface="Times New Roman" panose="02020603050405020304" charset="0"/>
              </a:rPr>
              <a:t>               Đáp số: 105 con lạc đà có 2 bướu.</a:t>
            </a:r>
            <a:endParaRPr lang="en-US" sz="4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0" y="1965324"/>
            <a:ext cx="2866917" cy="25606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5930" indent="190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3130" indent="190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330" indent="190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530" indent="190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solidFill>
                  <a:srgbClr val="FFFFFF"/>
                </a:solidFill>
                <a:cs typeface="Arial" panose="020B0604020202020204" pitchFamily="34" charset="0"/>
              </a:rPr>
              <a:t>  </a:t>
            </a:r>
            <a:r>
              <a:rPr lang="en-US" sz="4000" b="1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Dặn dò</a:t>
            </a:r>
            <a:endParaRPr lang="en-US" sz="4000" b="1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218656" y="1160075"/>
            <a:ext cx="6770688" cy="812800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44975" tIns="71100" rIns="71100" bIns="71100" spcCol="127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5930" indent="190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3130" indent="190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330" indent="190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530" indent="190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43965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Xem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lại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đã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4000" b="1" dirty="0">
              <a:solidFill>
                <a:srgbClr val="00B05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507455" y="975541"/>
            <a:ext cx="1160013" cy="11120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14" tIns="45707" rIns="91414" bIns="45707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930" indent="190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3130" indent="190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0330" indent="190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7530" indent="190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4000" b="1">
                <a:solidFill>
                  <a:srgbClr val="FFFFFF"/>
                </a:solidFill>
                <a:cs typeface="Arial" panose="020B0604020202020204" pitchFamily="34" charset="0"/>
              </a:rPr>
              <a:t>1</a:t>
            </a:r>
            <a:endParaRPr lang="en-US" sz="4000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" name="Freeform 7"/>
          <p:cNvSpPr/>
          <p:nvPr/>
        </p:nvSpPr>
        <p:spPr>
          <a:xfrm>
            <a:off x="3523457" y="2585336"/>
            <a:ext cx="8524382" cy="1574070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44975" tIns="71100" rIns="71100" bIns="71100" spcCol="127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5930" indent="190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3130" indent="190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330" indent="190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530" indent="190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43965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 err="1">
                <a:solidFill>
                  <a:srgbClr val="FF99CC"/>
                </a:solidFill>
                <a:latin typeface="Times New Roman" panose="02020603050405020304" charset="0"/>
                <a:cs typeface="Times New Roman" panose="02020603050405020304" charset="0"/>
              </a:rPr>
              <a:t>Lấy</a:t>
            </a:r>
            <a:r>
              <a:rPr lang="en-US" sz="4000" b="1" dirty="0">
                <a:solidFill>
                  <a:srgbClr val="FF99CC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FF99CC"/>
                </a:solidFill>
                <a:latin typeface="Times New Roman" panose="02020603050405020304" charset="0"/>
                <a:cs typeface="Times New Roman" panose="02020603050405020304" charset="0"/>
              </a:rPr>
              <a:t>thêm</a:t>
            </a:r>
            <a:r>
              <a:rPr lang="en-US" sz="4000" b="1" dirty="0">
                <a:solidFill>
                  <a:srgbClr val="FF99CC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FF99CC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4000" b="1" dirty="0">
                <a:solidFill>
                  <a:srgbClr val="FF99CC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FF99CC"/>
                </a:solidFill>
                <a:latin typeface="Times New Roman" panose="02020603050405020304" charset="0"/>
                <a:cs typeface="Times New Roman" panose="02020603050405020304" charset="0"/>
              </a:rPr>
              <a:t>ví</a:t>
            </a:r>
            <a:r>
              <a:rPr lang="en-US" sz="4000" b="1" dirty="0">
                <a:solidFill>
                  <a:srgbClr val="FF99CC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FF99CC"/>
                </a:solidFill>
                <a:latin typeface="Times New Roman" panose="02020603050405020304" charset="0"/>
                <a:cs typeface="Times New Roman" panose="02020603050405020304" charset="0"/>
              </a:rPr>
              <a:t>dụ</a:t>
            </a:r>
            <a:r>
              <a:rPr lang="en-US" sz="4000" b="1" dirty="0">
                <a:solidFill>
                  <a:srgbClr val="FF99CC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FF99CC"/>
                </a:solidFill>
                <a:latin typeface="Times New Roman" panose="02020603050405020304" charset="0"/>
                <a:cs typeface="Times New Roman" panose="02020603050405020304" charset="0"/>
              </a:rPr>
              <a:t>phép</a:t>
            </a:r>
            <a:r>
              <a:rPr lang="en-US" sz="4000" b="1" dirty="0">
                <a:solidFill>
                  <a:srgbClr val="FF99CC"/>
                </a:solidFill>
                <a:latin typeface="Times New Roman" panose="02020603050405020304" charset="0"/>
                <a:cs typeface="Times New Roman" panose="02020603050405020304" charset="0"/>
              </a:rPr>
              <a:t> chia </a:t>
            </a:r>
            <a:r>
              <a:rPr lang="en-US" sz="4000" b="1" dirty="0" err="1">
                <a:solidFill>
                  <a:srgbClr val="FF99CC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4000" b="1" dirty="0">
                <a:solidFill>
                  <a:srgbClr val="FF99CC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FF99CC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4000" b="1" dirty="0">
                <a:solidFill>
                  <a:srgbClr val="FF99CC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FF99CC"/>
                </a:solidFill>
                <a:latin typeface="Times New Roman" panose="02020603050405020304" charset="0"/>
                <a:cs typeface="Times New Roman" panose="02020603050405020304" charset="0"/>
              </a:rPr>
              <a:t>ba</a:t>
            </a:r>
            <a:r>
              <a:rPr lang="en-US" sz="4000" b="1" dirty="0">
                <a:solidFill>
                  <a:srgbClr val="FF99CC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FF99CC"/>
                </a:solidFill>
                <a:latin typeface="Times New Roman" panose="02020603050405020304" charset="0"/>
                <a:cs typeface="Times New Roman" panose="02020603050405020304" charset="0"/>
              </a:rPr>
              <a:t>chữ</a:t>
            </a:r>
            <a:r>
              <a:rPr lang="en-US" sz="4000" b="1" dirty="0">
                <a:solidFill>
                  <a:srgbClr val="FF99CC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FF99CC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4000" b="1" dirty="0">
                <a:solidFill>
                  <a:srgbClr val="FF99CC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FF99CC"/>
                </a:solidFill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sz="4000" b="1" dirty="0">
                <a:solidFill>
                  <a:srgbClr val="FF99CC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FF99CC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4000" b="1" dirty="0">
                <a:solidFill>
                  <a:srgbClr val="FF99CC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FF99CC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4000" b="1" dirty="0">
                <a:solidFill>
                  <a:srgbClr val="FF99CC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FF99CC"/>
                </a:solidFill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4000" b="1" dirty="0">
                <a:solidFill>
                  <a:srgbClr val="FF99CC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FF99CC"/>
                </a:solidFill>
                <a:latin typeface="Times New Roman" panose="02020603050405020304" charset="0"/>
                <a:cs typeface="Times New Roman" panose="02020603050405020304" charset="0"/>
              </a:rPr>
              <a:t>chữ</a:t>
            </a:r>
            <a:r>
              <a:rPr lang="en-US" sz="4000" b="1" dirty="0">
                <a:solidFill>
                  <a:srgbClr val="FF99CC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FF99CC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4000" b="1" dirty="0">
                <a:solidFill>
                  <a:srgbClr val="FF99CC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FF99CC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4000" b="1" dirty="0">
                <a:solidFill>
                  <a:srgbClr val="FF99CC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FF99CC"/>
                </a:solidFill>
                <a:latin typeface="Times New Roman" panose="02020603050405020304" charset="0"/>
                <a:cs typeface="Times New Roman" panose="02020603050405020304" charset="0"/>
              </a:rPr>
              <a:t>thực</a:t>
            </a:r>
            <a:r>
              <a:rPr lang="en-US" sz="4000" b="1" dirty="0">
                <a:solidFill>
                  <a:srgbClr val="FF99CC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FF99CC"/>
                </a:solidFill>
                <a:latin typeface="Times New Roman" panose="02020603050405020304" charset="0"/>
                <a:cs typeface="Times New Roman" panose="02020603050405020304" charset="0"/>
              </a:rPr>
              <a:t>hiện.</a:t>
            </a:r>
            <a:endParaRPr lang="en-US" sz="4000" b="1" dirty="0">
              <a:solidFill>
                <a:srgbClr val="FF99CC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936121" y="2746632"/>
            <a:ext cx="1160013" cy="1112021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14" tIns="45707" rIns="91414" bIns="45707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930" indent="190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3130" indent="190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0330" indent="190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7530" indent="190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solidFill>
                  <a:srgbClr val="FFFFFF"/>
                </a:solidFill>
                <a:cs typeface="Arial" panose="020B0604020202020204" pitchFamily="34" charset="0"/>
              </a:rPr>
              <a:t>2</a:t>
            </a:r>
            <a:endParaRPr lang="en-US" sz="4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2" name="Freeform 9"/>
          <p:cNvSpPr/>
          <p:nvPr/>
        </p:nvSpPr>
        <p:spPr>
          <a:xfrm>
            <a:off x="3401262" y="4471113"/>
            <a:ext cx="8251160" cy="1147228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44975" tIns="71100" rIns="71100" bIns="71100" spcCol="127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5930" indent="190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3130" indent="190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330" indent="190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530" indent="190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43965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Chuẩn bị bài sau: Tính giá trị của biểu thức số (tiết 1)</a:t>
            </a:r>
            <a:endParaRPr lang="en-US" sz="4000" b="1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638649" y="4471113"/>
            <a:ext cx="1160013" cy="1147228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14" tIns="45707" rIns="91414" bIns="45707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930" indent="190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3130" indent="190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0330" indent="190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7530" indent="190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solidFill>
                  <a:srgbClr val="FFFFFF"/>
                </a:solidFill>
                <a:cs typeface="Arial" panose="020B0604020202020204" pitchFamily="34" charset="0"/>
              </a:rPr>
              <a:t>3</a:t>
            </a:r>
            <a:endParaRPr lang="en-US" sz="4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684544" y="36512"/>
            <a:ext cx="22098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3825" y="2766060"/>
            <a:ext cx="5749290" cy="1325880"/>
          </a:xfrm>
        </p:spPr>
        <p:txBody>
          <a:bodyPr/>
          <a:p>
            <a:endParaRPr lang="en-US"/>
          </a:p>
        </p:txBody>
      </p:sp>
      <p:sp>
        <p:nvSpPr>
          <p:cNvPr id="4" name="Rectangles 3"/>
          <p:cNvSpPr/>
          <p:nvPr/>
        </p:nvSpPr>
        <p:spPr>
          <a:xfrm>
            <a:off x="3727768" y="2829560"/>
            <a:ext cx="473646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KHỞI ĐỘNG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A Ram Sam Sam Dance - Children's Song - Kids Songs by The Learning Station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>
                  <p14:trim st="8233.000000" end="79435.000000"/>
                </p14:media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82270" y="365125"/>
            <a:ext cx="11427460" cy="6136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0B050"/>
                </a:solidFill>
              </a:rPr>
              <a:t>Toán</a:t>
            </a:r>
            <a:endParaRPr lang="en-US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3215"/>
            <a:ext cx="10515600" cy="3884295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CHIA SỐ CÓ BA CHỮ SỐ CHO SỐ CÓ MỘT CHỮ SỐ (TIẾT 3)</a:t>
            </a:r>
            <a:endParaRPr lang="en-US" sz="60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95" y="2274571"/>
            <a:ext cx="10515600" cy="1325563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pPr algn="ctr"/>
            <a:r>
              <a:rPr lang="en-US" sz="7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LUYỆN TẬP</a:t>
            </a:r>
            <a:endParaRPr lang="en-US" sz="72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/>
          <a:srcRect b="16203"/>
          <a:stretch>
            <a:fillRect/>
          </a:stretch>
        </p:blipFill>
        <p:spPr>
          <a:xfrm>
            <a:off x="-152528" y="167640"/>
            <a:ext cx="12192000" cy="68960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43442" y="1808209"/>
            <a:ext cx="2303162" cy="2799715"/>
            <a:chOff x="656295" y="1947585"/>
            <a:chExt cx="2303162" cy="2707175"/>
          </a:xfrm>
          <a:solidFill>
            <a:srgbClr val="D3E7B4"/>
          </a:solidFill>
        </p:grpSpPr>
        <p:sp>
          <p:nvSpPr>
            <p:cNvPr id="9" name="TextBox 8"/>
            <p:cNvSpPr txBox="1"/>
            <p:nvPr/>
          </p:nvSpPr>
          <p:spPr>
            <a:xfrm>
              <a:off x="656295" y="1947585"/>
              <a:ext cx="2303162" cy="27071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 panose="020B0604020202020204"/>
                </a:rPr>
                <a:t>403     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endParaRP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endParaRP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endParaRP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 panose="020B0604020202020204"/>
                </a:rPr>
                <a:t>         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14400" y="1952024"/>
              <a:ext cx="664969" cy="7429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 panose="020B0604020202020204"/>
                </a:rPr>
                <a:t>3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1722539" y="2069165"/>
              <a:ext cx="1198" cy="1147121"/>
            </a:xfrm>
            <a:prstGeom prst="line">
              <a:avLst/>
            </a:prstGeom>
            <a:grp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722539" y="2619109"/>
              <a:ext cx="897036" cy="0"/>
            </a:xfrm>
            <a:prstGeom prst="line">
              <a:avLst/>
            </a:prstGeom>
            <a:grp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200400" y="1808480"/>
            <a:ext cx="2297430" cy="2799715"/>
            <a:chOff x="-1171929" y="2218913"/>
            <a:chExt cx="2168445" cy="2768623"/>
          </a:xfrm>
          <a:solidFill>
            <a:srgbClr val="D3E7B4"/>
          </a:solidFill>
        </p:grpSpPr>
        <p:sp>
          <p:nvSpPr>
            <p:cNvPr id="14" name="TextBox 13"/>
            <p:cNvSpPr txBox="1"/>
            <p:nvPr/>
          </p:nvSpPr>
          <p:spPr>
            <a:xfrm>
              <a:off x="-1171929" y="2218913"/>
              <a:ext cx="2168445" cy="27686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 panose="020B0604020202020204"/>
                </a:rPr>
                <a:t>518       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endParaRP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endParaRP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endParaRP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 panose="020B0604020202020204"/>
                </a:rPr>
                <a:t> 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898" y="2218913"/>
              <a:ext cx="664970" cy="75981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 panose="020B0604020202020204"/>
                </a:rPr>
                <a:t>5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997" y="2392920"/>
              <a:ext cx="6801" cy="1104169"/>
            </a:xfrm>
            <a:prstGeom prst="line">
              <a:avLst/>
            </a:prstGeom>
            <a:grp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5975350" y="1808480"/>
            <a:ext cx="2407285" cy="2799715"/>
            <a:chOff x="-674662" y="1734357"/>
            <a:chExt cx="4006132" cy="2799627"/>
          </a:xfrm>
          <a:solidFill>
            <a:srgbClr val="D3E7B4"/>
          </a:solidFill>
        </p:grpSpPr>
        <p:sp>
          <p:nvSpPr>
            <p:cNvPr id="19" name="TextBox 18"/>
            <p:cNvSpPr txBox="1"/>
            <p:nvPr/>
          </p:nvSpPr>
          <p:spPr>
            <a:xfrm>
              <a:off x="-674662" y="1734357"/>
              <a:ext cx="4006132" cy="279962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 panose="020B0604020202020204"/>
                </a:rPr>
                <a:t>844      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endParaRP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endParaRP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endParaRP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 panose="020B0604020202020204"/>
                </a:rPr>
                <a:t> 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71610" y="1747056"/>
              <a:ext cx="664969" cy="768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 panose="020B0604020202020204"/>
                </a:rPr>
                <a:t>8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157215" y="1951348"/>
              <a:ext cx="5770" cy="1085945"/>
            </a:xfrm>
            <a:prstGeom prst="line">
              <a:avLst/>
            </a:prstGeom>
            <a:grp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157739" y="2391561"/>
              <a:ext cx="1388567" cy="3175"/>
            </a:xfrm>
            <a:prstGeom prst="line">
              <a:avLst/>
            </a:prstGeom>
            <a:grp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507690" y="2355830"/>
            <a:ext cx="4270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rPr>
              <a:t>1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4107" y="2362937"/>
            <a:ext cx="394352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rPr>
              <a:t>0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4557" y="2907117"/>
            <a:ext cx="390611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84863" y="2440410"/>
            <a:ext cx="299272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rPr>
              <a:t>1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11542" y="2433783"/>
            <a:ext cx="26203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391920" y="387985"/>
            <a:ext cx="8899525" cy="919817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sng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Bài</a:t>
            </a:r>
            <a:r>
              <a:rPr kumimoji="0" lang="en-US" sz="48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1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: Đặt tính và tính theo mẫu 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274820" y="2362835"/>
            <a:ext cx="5181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rPr>
              <a:t>1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205480" y="2326640"/>
            <a:ext cx="4483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rPr>
              <a:t>0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545823" y="2354126"/>
            <a:ext cx="394352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rPr>
              <a:t>1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829831" y="2881717"/>
            <a:ext cx="390611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644309" y="2370874"/>
            <a:ext cx="26203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rPr>
              <a:t>0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043229" y="2503675"/>
            <a:ext cx="4270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rPr>
              <a:t>0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397050" y="2490889"/>
            <a:ext cx="394352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7203366" y="2503806"/>
            <a:ext cx="299272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rPr>
              <a:t>1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502560" y="2483461"/>
            <a:ext cx="26203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rPr>
              <a:t>0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444041" y="3044456"/>
            <a:ext cx="347276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291007" y="2422242"/>
            <a:ext cx="959900" cy="11350"/>
          </a:xfrm>
          <a:prstGeom prst="line">
            <a:avLst/>
          </a:prstGeom>
          <a:ln w="28575">
            <a:solidFill>
              <a:srgbClr val="8B89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9"/>
          <p:cNvSpPr txBox="1"/>
          <p:nvPr/>
        </p:nvSpPr>
        <p:spPr>
          <a:xfrm>
            <a:off x="736925" y="2901930"/>
            <a:ext cx="4270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rPr>
              <a:t>1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4" name="TextBox 35"/>
          <p:cNvSpPr txBox="1"/>
          <p:nvPr/>
        </p:nvSpPr>
        <p:spPr>
          <a:xfrm>
            <a:off x="2224597" y="2468708"/>
            <a:ext cx="26203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5" name="TextBox 29"/>
          <p:cNvSpPr txBox="1"/>
          <p:nvPr/>
        </p:nvSpPr>
        <p:spPr>
          <a:xfrm>
            <a:off x="1008705" y="3488670"/>
            <a:ext cx="4270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rPr>
              <a:t>1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6" name="TextBox 85"/>
          <p:cNvSpPr txBox="1"/>
          <p:nvPr/>
        </p:nvSpPr>
        <p:spPr>
          <a:xfrm>
            <a:off x="3512820" y="2879090"/>
            <a:ext cx="4483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rPr>
              <a:t>1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23" name="TextBox 91"/>
          <p:cNvSpPr txBox="1"/>
          <p:nvPr/>
        </p:nvSpPr>
        <p:spPr>
          <a:xfrm>
            <a:off x="4929424" y="2368969"/>
            <a:ext cx="26203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25" name="TextBox 88"/>
          <p:cNvSpPr txBox="1"/>
          <p:nvPr/>
        </p:nvSpPr>
        <p:spPr>
          <a:xfrm>
            <a:off x="3829831" y="3408767"/>
            <a:ext cx="390611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859520" y="1886585"/>
            <a:ext cx="2407285" cy="2799715"/>
            <a:chOff x="-674662" y="1734357"/>
            <a:chExt cx="4006132" cy="2799627"/>
          </a:xfrm>
          <a:solidFill>
            <a:srgbClr val="D3E7B4"/>
          </a:solidFill>
        </p:grpSpPr>
        <p:sp>
          <p:nvSpPr>
            <p:cNvPr id="24" name="TextBox 18"/>
            <p:cNvSpPr txBox="1"/>
            <p:nvPr/>
          </p:nvSpPr>
          <p:spPr>
            <a:xfrm>
              <a:off x="-674662" y="1734357"/>
              <a:ext cx="4006132" cy="279962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 panose="020B0604020202020204"/>
                </a:rPr>
                <a:t>810     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endParaRP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endParaRP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endParaRP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 panose="020B0604020202020204"/>
                </a:rPr>
                <a:t> 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26" name="TextBox 19"/>
            <p:cNvSpPr txBox="1"/>
            <p:nvPr/>
          </p:nvSpPr>
          <p:spPr>
            <a:xfrm>
              <a:off x="1471610" y="1747056"/>
              <a:ext cx="664969" cy="768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 panose="020B0604020202020204"/>
                </a:rPr>
                <a:t>9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157215" y="1951348"/>
              <a:ext cx="5770" cy="1085945"/>
            </a:xfrm>
            <a:prstGeom prst="line">
              <a:avLst/>
            </a:prstGeom>
            <a:grp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157426" y="2391344"/>
              <a:ext cx="914400" cy="0"/>
            </a:xfrm>
            <a:prstGeom prst="line">
              <a:avLst/>
            </a:prstGeom>
            <a:grp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113"/>
          <p:cNvSpPr txBox="1"/>
          <p:nvPr/>
        </p:nvSpPr>
        <p:spPr>
          <a:xfrm>
            <a:off x="9219499" y="2502405"/>
            <a:ext cx="4270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rPr>
              <a:t>0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32" name="TextBox 114"/>
          <p:cNvSpPr txBox="1"/>
          <p:nvPr/>
        </p:nvSpPr>
        <p:spPr>
          <a:xfrm>
            <a:off x="9540935" y="2503589"/>
            <a:ext cx="394352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rPr>
              <a:t>0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34" name="TextBox 118"/>
          <p:cNvSpPr txBox="1"/>
          <p:nvPr/>
        </p:nvSpPr>
        <p:spPr>
          <a:xfrm>
            <a:off x="10085631" y="2543811"/>
            <a:ext cx="299272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rPr>
              <a:t>9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37" name="TextBox 119"/>
          <p:cNvSpPr txBox="1"/>
          <p:nvPr/>
        </p:nvSpPr>
        <p:spPr>
          <a:xfrm>
            <a:off x="10403875" y="2548231"/>
            <a:ext cx="26203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rPr>
              <a:t>0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38" name="TextBox 123"/>
          <p:cNvSpPr txBox="1"/>
          <p:nvPr/>
        </p:nvSpPr>
        <p:spPr>
          <a:xfrm>
            <a:off x="9592945" y="3208655"/>
            <a:ext cx="2901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rPr>
              <a:t>0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39" name="TextBox 119"/>
          <p:cNvSpPr txBox="1"/>
          <p:nvPr/>
        </p:nvSpPr>
        <p:spPr>
          <a:xfrm>
            <a:off x="7793390" y="2483461"/>
            <a:ext cx="26203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40" name="TextBox 114"/>
          <p:cNvSpPr txBox="1"/>
          <p:nvPr/>
        </p:nvSpPr>
        <p:spPr>
          <a:xfrm>
            <a:off x="6723440" y="3056674"/>
            <a:ext cx="394352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41" name="TextBox 123"/>
          <p:cNvSpPr txBox="1"/>
          <p:nvPr/>
        </p:nvSpPr>
        <p:spPr>
          <a:xfrm>
            <a:off x="6770431" y="3656596"/>
            <a:ext cx="347276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/>
      <p:bldP spid="35" grpId="0"/>
      <p:bldP spid="36" grpId="0"/>
      <p:bldP spid="84" grpId="0"/>
      <p:bldP spid="86" grpId="0"/>
      <p:bldP spid="87" grpId="0"/>
      <p:bldP spid="89" grpId="0"/>
      <p:bldP spid="92" grpId="0"/>
      <p:bldP spid="114" grpId="0"/>
      <p:bldP spid="115" grpId="0"/>
      <p:bldP spid="119" grpId="0"/>
      <p:bldP spid="120" grpId="0"/>
      <p:bldP spid="124" grpId="0"/>
      <p:bldP spid="3" grpId="0"/>
      <p:bldP spid="4" grpId="0"/>
      <p:bldP spid="5" grpId="0"/>
      <p:bldP spid="6" grpId="0"/>
      <p:bldP spid="23" grpId="0"/>
      <p:bldP spid="25" grpId="0"/>
      <p:bldP spid="29" grpId="0"/>
      <p:bldP spid="32" grpId="0"/>
      <p:bldP spid="34" grpId="0"/>
      <p:bldP spid="37" grpId="0"/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2287270" y="164465"/>
            <a:ext cx="7617460" cy="34150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sz="5400"/>
              <a:t>Bài 2: Tính nhẩm</a:t>
            </a:r>
            <a:endParaRPr lang="en-US" sz="5400"/>
          </a:p>
          <a:p>
            <a:r>
              <a:rPr lang="en-US" sz="5400"/>
              <a:t>Mẫu: </a:t>
            </a:r>
            <a:r>
              <a:rPr lang="en-US" sz="5400">
                <a:solidFill>
                  <a:srgbClr val="FF0000"/>
                </a:solidFill>
              </a:rPr>
              <a:t> 600 : 2  = ?</a:t>
            </a:r>
            <a:endParaRPr lang="en-US" sz="5400">
              <a:solidFill>
                <a:srgbClr val="FF0000"/>
              </a:solidFill>
            </a:endParaRPr>
          </a:p>
          <a:p>
            <a:r>
              <a:rPr lang="en-US" sz="5400">
                <a:solidFill>
                  <a:srgbClr val="FF0000"/>
                </a:solidFill>
              </a:rPr>
              <a:t>            6 trăm : 2 = 3 trăm</a:t>
            </a:r>
            <a:endParaRPr lang="en-US" sz="5400">
              <a:solidFill>
                <a:srgbClr val="FF0000"/>
              </a:solidFill>
            </a:endParaRPr>
          </a:p>
          <a:p>
            <a:r>
              <a:rPr lang="en-US" sz="5400">
                <a:solidFill>
                  <a:srgbClr val="FF0000"/>
                </a:solidFill>
              </a:rPr>
              <a:t>            600 : 2 = 300</a:t>
            </a:r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287270" y="3805555"/>
            <a:ext cx="8007985" cy="2584450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scaled="0"/>
          </a:gradFill>
        </p:spPr>
        <p:txBody>
          <a:bodyPr wrap="square" rtlCol="0">
            <a:spAutoFit/>
          </a:bodyPr>
          <a:p>
            <a:r>
              <a:rPr lang="en-US" sz="5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400 : 4 =  </a:t>
            </a:r>
            <a:endParaRPr lang="en-US" sz="54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5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600 : 3 = </a:t>
            </a:r>
            <a:endParaRPr lang="en-US" sz="54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5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800 : 2 =</a:t>
            </a:r>
            <a:endParaRPr lang="en-US" sz="54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223510" y="3805555"/>
            <a:ext cx="1744980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sz="540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100</a:t>
            </a:r>
            <a:endParaRPr lang="en-US" sz="5400">
              <a:solidFill>
                <a:srgbClr val="FFFF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5223510" y="4555490"/>
            <a:ext cx="1744980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sz="540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200</a:t>
            </a:r>
            <a:endParaRPr lang="en-US" sz="5400">
              <a:solidFill>
                <a:srgbClr val="FFFF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5223510" y="5467985"/>
            <a:ext cx="1744980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sz="540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400</a:t>
            </a:r>
            <a:endParaRPr lang="en-US" sz="5400">
              <a:solidFill>
                <a:srgbClr val="FFFF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ieng-ti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ieng-ti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ieng-ti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ieng-ti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ieng-ti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385445" y="335915"/>
            <a:ext cx="11421110" cy="6185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722110" y="762635"/>
            <a:ext cx="5023485" cy="363728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516255" y="762635"/>
            <a:ext cx="5984240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4400">
                <a:latin typeface="Times New Roman" panose="02020603050405020304" charset="0"/>
                <a:cs typeface="Times New Roman" panose="02020603050405020304" charset="0"/>
              </a:rPr>
              <a:t>Bài 3: Biết con rô - bốt cân nặng 600 g và các khối ru - bích giống nhau. Vậy mỗi khối ru - bích cân nặng        g? </a:t>
            </a:r>
            <a:endParaRPr lang="en-US" sz="4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844165" y="3536315"/>
            <a:ext cx="577850" cy="5835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385445" y="335915"/>
            <a:ext cx="11421110" cy="6185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722110" y="762635"/>
            <a:ext cx="5023485" cy="363728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656590" y="762635"/>
            <a:ext cx="641032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4400">
                <a:latin typeface="Times New Roman" panose="02020603050405020304" charset="0"/>
                <a:cs typeface="Times New Roman" panose="02020603050405020304" charset="0"/>
              </a:rPr>
              <a:t>Kim của cân đĩa chỉ vào vạch vàng thể hiện điều gì?</a:t>
            </a:r>
            <a:endParaRPr lang="en-US" sz="4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56590" y="2207895"/>
            <a:ext cx="641032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4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Rô - bốt và 4 khối ru - bích có cân nặng bằng nhau.</a:t>
            </a:r>
            <a:endParaRPr lang="en-US" sz="4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55320" y="3881755"/>
            <a:ext cx="1088072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4400">
                <a:latin typeface="Times New Roman" panose="02020603050405020304" charset="0"/>
                <a:cs typeface="Times New Roman" panose="02020603050405020304" charset="0"/>
              </a:rPr>
              <a:t>Mà cân nặng của con rô - bốt là bao nhiêu? Vậy cân nặng của 4 khối ru - bích là bao nhiêu?</a:t>
            </a:r>
            <a:endParaRPr lang="en-US" sz="44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4400">
                <a:latin typeface="Times New Roman" panose="02020603050405020304" charset="0"/>
                <a:cs typeface="Times New Roman" panose="02020603050405020304" charset="0"/>
              </a:rPr>
              <a:t> Vậy để tính cân năng của một khối ru -bích ta làm phép tính gì?</a:t>
            </a:r>
            <a:endParaRPr lang="en-US" sz="4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1578</Words>
  <Application>WPS Presentation</Application>
  <PresentationFormat>Màn hình rộng</PresentationFormat>
  <Paragraphs>245</Paragraphs>
  <Slides>15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SimSun</vt:lpstr>
      <vt:lpstr>Wingdings</vt:lpstr>
      <vt:lpstr>Times New Roman</vt:lpstr>
      <vt:lpstr>Cambria</vt:lpstr>
      <vt:lpstr>Arial</vt:lpstr>
      <vt:lpstr>等线</vt:lpstr>
      <vt:lpstr>等线</vt:lpstr>
      <vt:lpstr>Microsoft YaHei</vt:lpstr>
      <vt:lpstr>Arial Unicode MS</vt:lpstr>
      <vt:lpstr>Calibri Light</vt:lpstr>
      <vt:lpstr>Calibri</vt:lpstr>
      <vt:lpstr>1_Office Theme</vt:lpstr>
      <vt:lpstr>2_Office Theme</vt:lpstr>
      <vt:lpstr>CHÀO MỪNG CÁC CON ĐẾN VỚI TIẾT TOÁN</vt:lpstr>
      <vt:lpstr>PowerPoint 演示文稿</vt:lpstr>
      <vt:lpstr>PowerPoint 演示文稿</vt:lpstr>
      <vt:lpstr>Toán</vt:lpstr>
      <vt:lpstr>LUYỆN TẬP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ĐẾN VỚI TIẾT TOÁN</dc:title>
  <dc:creator/>
  <cp:lastModifiedBy>ADMIN</cp:lastModifiedBy>
  <cp:revision>20</cp:revision>
  <dcterms:created xsi:type="dcterms:W3CDTF">2020-10-05T09:15:00Z</dcterms:created>
  <dcterms:modified xsi:type="dcterms:W3CDTF">2022-06-18T12:50:42Z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1033-11.2.0.11156</vt:lpwstr>
  </property>
  <property fmtid="{D5CDD505-2E9C-101B-9397-08002B2CF9AE}" pid="3" name="ICV">
    <vt:lpwstr>33171746A12D4DB6B3B85DA76A95EBB7</vt:lpwstr>
  </property>
</Properties>
</file>