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14" r:id="rId4"/>
    <p:sldMasterId id="2147483743" r:id="rId5"/>
  </p:sldMasterIdLst>
  <p:notesMasterIdLst>
    <p:notesMasterId r:id="rId26"/>
  </p:notesMasterIdLst>
  <p:sldIdLst>
    <p:sldId id="268" r:id="rId6"/>
    <p:sldId id="270" r:id="rId7"/>
    <p:sldId id="3434" r:id="rId8"/>
    <p:sldId id="3435" r:id="rId9"/>
    <p:sldId id="3436" r:id="rId10"/>
    <p:sldId id="3437" r:id="rId11"/>
    <p:sldId id="3438" r:id="rId12"/>
    <p:sldId id="3439" r:id="rId13"/>
    <p:sldId id="256" r:id="rId14"/>
    <p:sldId id="328" r:id="rId15"/>
    <p:sldId id="3422" r:id="rId16"/>
    <p:sldId id="3440" r:id="rId17"/>
    <p:sldId id="3423" r:id="rId18"/>
    <p:sldId id="3426" r:id="rId19"/>
    <p:sldId id="3441" r:id="rId20"/>
    <p:sldId id="3424" r:id="rId21"/>
    <p:sldId id="3415" r:id="rId22"/>
    <p:sldId id="261" r:id="rId23"/>
    <p:sldId id="327" r:id="rId24"/>
    <p:sldId id="326" r:id="rId25"/>
  </p:sldIdLst>
  <p:sldSz cx="12192000" cy="6858000"/>
  <p:notesSz cx="6858000" cy="9144000"/>
  <p:embeddedFontLst>
    <p:embeddedFont>
      <p:font typeface="Tahoma" panose="020B0604030504040204" pitchFamily="34" charset="0"/>
      <p:regular r:id="rId27"/>
      <p:bold r:id="rId28"/>
    </p:embeddedFont>
    <p:embeddedFont>
      <p:font typeface="HP001 4 hàng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Arial Narrow" panose="020B7200000000000000" pitchFamily="34" charset="0"/>
      <p:regular r:id="rId35"/>
      <p:bold r:id="rId36"/>
      <p:italic r:id="rId37"/>
    </p:embeddedFont>
    <p:embeddedFont>
      <p:font typeface="SimSun" panose="02010600030101010101" pitchFamily="2" charset="-122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.VnShelley Allegro" panose="040B7200000000000000" pitchFamily="82" charset="0"/>
      <p:regular r:id="rId41"/>
    </p:embeddedFont>
    <p:embeddedFont>
      <p:font typeface="等线" panose="020B0604020202020204" charset="-122"/>
      <p:regular r:id="rId42"/>
      <p:bold r:id="rId43"/>
    </p:embeddedFont>
    <p:embeddedFont>
      <p:font typeface="Cookie" panose="020B0604020202020204" charset="0"/>
      <p:regular r:id="rId44"/>
    </p:embeddedFont>
    <p:embeddedFont>
      <p:font typeface=".VnAristote" panose="020B7200000000000000" pitchFamily="3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customschemas.google.com/relationships/presentationmetadata" Target="meta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72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3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98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91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918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492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70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8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21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5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72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16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24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34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6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48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94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6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70635D2-1FD4-42FB-A3A0-B9DFEF7C7F9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6/29/2022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C8A4EFB-0D95-4D66-8DB7-7B35D2AA263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3" Type="http://schemas.openxmlformats.org/officeDocument/2006/relationships/image" Target="../media/image12.jpeg"/><Relationship Id="rId7" Type="http://schemas.openxmlformats.org/officeDocument/2006/relationships/slide" Target="slide3.xml"/><Relationship Id="rId12" Type="http://schemas.openxmlformats.org/officeDocument/2006/relationships/image" Target="../media/image18.png"/><Relationship Id="rId2" Type="http://schemas.openxmlformats.org/officeDocument/2006/relationships/image" Target="../media/image11.jp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3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x-none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 Box 1"/>
          <p:cNvSpPr txBox="1"/>
          <p:nvPr/>
        </p:nvSpPr>
        <p:spPr>
          <a:xfrm>
            <a:off x="6864824" y="143795"/>
            <a:ext cx="496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lang="en-US" sz="1800" kern="12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ea typeface="+mn-ea"/>
              </a:rPr>
              <a:t>C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hâu</a:t>
            </a:r>
            <a:endParaRPr kumimoji="0" lang="en-US" sz="1800" b="0" i="0" u="none" strike="noStrike" kern="1200" cap="none" spc="0" normalizeH="0" baseline="0" noProof="0" dirty="0" smtClean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970308-D1C3-6C47-81E7-C43E4B88BECC}"/>
              </a:ext>
            </a:extLst>
          </p:cNvPr>
          <p:cNvSpPr txBox="1"/>
          <p:nvPr/>
        </p:nvSpPr>
        <p:spPr>
          <a:xfrm>
            <a:off x="3085226" y="199236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9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973394" y="1344401"/>
            <a:ext cx="9964219" cy="210672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7170191" cy="557748"/>
            <a:chOff x="1281572" y="1562162"/>
            <a:chExt cx="4704773" cy="55774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670023" y="1596730"/>
              <a:ext cx="431632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smtClean="0">
                  <a:solidFill>
                    <a:schemeClr val="dk1"/>
                  </a:solidFill>
                </a:rPr>
                <a:t>a)</a:t>
              </a:r>
              <a:r>
                <a:rPr lang="en-US" sz="2800" b="0" i="0" u="none" strike="noStrike" cap="none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độ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dài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đường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gấp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khúc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ABCD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388451" cy="55774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0" name="Google Shape;2640;p3"/>
          <p:cNvSpPr txBox="1"/>
          <p:nvPr/>
        </p:nvSpPr>
        <p:spPr>
          <a:xfrm>
            <a:off x="1084987" y="3500256"/>
            <a:ext cx="4666883" cy="1384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2800" dirty="0" smtClean="0"/>
              <a:t>- </a:t>
            </a:r>
            <a:r>
              <a:rPr lang="nl-NL" sz="2800" dirty="0"/>
              <a:t>Đ</a:t>
            </a:r>
            <a:r>
              <a:rPr lang="nl-NL" sz="2800" dirty="0" smtClean="0"/>
              <a:t>ường </a:t>
            </a:r>
            <a:r>
              <a:rPr lang="nl-NL" sz="2800" dirty="0"/>
              <a:t>gấp khúc </a:t>
            </a:r>
            <a:r>
              <a:rPr lang="nl-NL" sz="2800" dirty="0" smtClean="0"/>
              <a:t>ABCD gồm mấy đoạn thẳng ? 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640;p3"/>
          <p:cNvSpPr txBox="1"/>
          <p:nvPr/>
        </p:nvSpPr>
        <p:spPr>
          <a:xfrm>
            <a:off x="6305919" y="3500256"/>
            <a:ext cx="4631694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nl-NL" sz="2800" dirty="0"/>
              <a:t>Đường gấp khúc ABCD gồm </a:t>
            </a:r>
            <a:r>
              <a:rPr lang="nl-NL" sz="2800" dirty="0" smtClean="0"/>
              <a:t>3 </a:t>
            </a:r>
            <a:r>
              <a:rPr lang="nl-NL" sz="2800" dirty="0"/>
              <a:t>đoạn </a:t>
            </a:r>
            <a:r>
              <a:rPr lang="nl-NL" sz="2800" dirty="0" smtClean="0"/>
              <a:t>thẳng bằng nhau. 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403" y="1934236"/>
            <a:ext cx="6153701" cy="1467754"/>
          </a:xfrm>
          <a:prstGeom prst="rect">
            <a:avLst/>
          </a:prstGeom>
        </p:spPr>
      </p:pic>
      <p:sp>
        <p:nvSpPr>
          <p:cNvPr id="15" name="Google Shape;2640;p3"/>
          <p:cNvSpPr txBox="1"/>
          <p:nvPr/>
        </p:nvSpPr>
        <p:spPr>
          <a:xfrm>
            <a:off x="1102581" y="3473267"/>
            <a:ext cx="4631694" cy="9540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Hãy nêu cách </a:t>
            </a:r>
            <a:r>
              <a:rPr lang="nl-NL" sz="2800" dirty="0" smtClean="0"/>
              <a:t>tính độ </a:t>
            </a:r>
            <a:r>
              <a:rPr lang="nl-NL" sz="2800" dirty="0"/>
              <a:t>dài đường gấp </a:t>
            </a:r>
            <a:r>
              <a:rPr lang="nl-NL" sz="2800" dirty="0" smtClean="0"/>
              <a:t>khúc ABCD ?</a:t>
            </a:r>
            <a:endParaRPr lang="en-US" sz="2800" dirty="0"/>
          </a:p>
        </p:txBody>
      </p:sp>
      <p:sp>
        <p:nvSpPr>
          <p:cNvPr id="16" name="Google Shape;2640;p3"/>
          <p:cNvSpPr txBox="1"/>
          <p:nvPr/>
        </p:nvSpPr>
        <p:spPr>
          <a:xfrm>
            <a:off x="1069537" y="4934343"/>
            <a:ext cx="4682333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 smtClean="0"/>
              <a:t>28 × 3 = </a:t>
            </a:r>
            <a:endParaRPr lang="en-US" sz="2800" dirty="0"/>
          </a:p>
        </p:txBody>
      </p:sp>
      <p:sp>
        <p:nvSpPr>
          <p:cNvPr id="17" name="Google Shape;2640;p3"/>
          <p:cNvSpPr txBox="1"/>
          <p:nvPr/>
        </p:nvSpPr>
        <p:spPr>
          <a:xfrm>
            <a:off x="1084987" y="4381188"/>
            <a:ext cx="9852626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</a:rPr>
              <a:t>Hãy trình bày bài giải vào phiếu bài tập ( 3 phút)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Google Shape;2640;p3"/>
          <p:cNvSpPr txBox="1"/>
          <p:nvPr/>
        </p:nvSpPr>
        <p:spPr>
          <a:xfrm>
            <a:off x="5471452" y="3437496"/>
            <a:ext cx="1342304" cy="5231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</a:rPr>
              <a:t>Bài giải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Google Shape;2640;p3"/>
          <p:cNvSpPr txBox="1"/>
          <p:nvPr/>
        </p:nvSpPr>
        <p:spPr>
          <a:xfrm>
            <a:off x="3554361" y="3960677"/>
            <a:ext cx="6267795" cy="184699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Đ</a:t>
            </a:r>
            <a:r>
              <a:rPr lang="en-US" sz="2800" dirty="0" err="1" smtClean="0">
                <a:solidFill>
                  <a:srgbClr val="0070C0"/>
                </a:solidFill>
              </a:rPr>
              <a:t>ộ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dài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đường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gấp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khúc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ABCD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</a:t>
            </a:r>
            <a:r>
              <a:rPr lang="en-US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     </a:t>
            </a:r>
            <a:r>
              <a:rPr lang="nl-NL" sz="2800" dirty="0">
                <a:solidFill>
                  <a:srgbClr val="0070C0"/>
                </a:solidFill>
              </a:rPr>
              <a:t>28 × 3 = </a:t>
            </a:r>
            <a:r>
              <a:rPr lang="nl-NL" sz="2800" dirty="0" smtClean="0">
                <a:solidFill>
                  <a:srgbClr val="0070C0"/>
                </a:solidFill>
              </a:rPr>
              <a:t>84 (mm)</a:t>
            </a:r>
          </a:p>
          <a:p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smtClean="0">
                <a:solidFill>
                  <a:srgbClr val="0070C0"/>
                </a:solidFill>
              </a:rPr>
              <a:t>                Đáp số: 84mm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0" grpId="0" animBg="1"/>
      <p:bldP spid="2640" grpId="1" animBg="1"/>
      <p:bldP spid="31" grpId="0" animBg="1"/>
      <p:bldP spid="31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973394" y="1344401"/>
            <a:ext cx="9964219" cy="210672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2257"/>
            <a:ext cx="3038167" cy="1815841"/>
            <a:chOff x="1281572" y="1557064"/>
            <a:chExt cx="1993515" cy="1815841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557064"/>
              <a:ext cx="1408172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nl-NL" sz="2800" dirty="0" smtClean="0"/>
                <a:t>b) </a:t>
              </a:r>
              <a:r>
                <a:rPr lang="nl-NL" sz="2800" dirty="0"/>
                <a:t>Quả bưởi cân nặng bao nhiêu gam?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1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0" name="Google Shape;2640;p3"/>
          <p:cNvSpPr txBox="1"/>
          <p:nvPr/>
        </p:nvSpPr>
        <p:spPr>
          <a:xfrm>
            <a:off x="964077" y="3455060"/>
            <a:ext cx="4374839" cy="954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Em có nhận xét gì về đĩa cân bên phải ?</a:t>
            </a:r>
            <a:endParaRPr lang="en-US" sz="2800" dirty="0"/>
          </a:p>
        </p:txBody>
      </p:sp>
      <p:sp>
        <p:nvSpPr>
          <p:cNvPr id="31" name="Google Shape;2640;p3"/>
          <p:cNvSpPr txBox="1"/>
          <p:nvPr/>
        </p:nvSpPr>
        <p:spPr>
          <a:xfrm>
            <a:off x="5471452" y="3443271"/>
            <a:ext cx="5884806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100g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500g.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77" y="1235440"/>
            <a:ext cx="6616336" cy="222283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7447935" y="1983369"/>
            <a:ext cx="796413" cy="3763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2640;p3"/>
          <p:cNvSpPr txBox="1"/>
          <p:nvPr/>
        </p:nvSpPr>
        <p:spPr>
          <a:xfrm>
            <a:off x="5471452" y="4864672"/>
            <a:ext cx="5884806" cy="9540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1" name="Google Shape;2640;p3"/>
          <p:cNvSpPr txBox="1"/>
          <p:nvPr/>
        </p:nvSpPr>
        <p:spPr>
          <a:xfrm>
            <a:off x="910003" y="4787328"/>
            <a:ext cx="4374839" cy="1384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Muốn tính cân nặng của quả bưởi ta làm như thế nào </a:t>
            </a:r>
            <a:r>
              <a:rPr lang="nl-NL" sz="2800" dirty="0" smtClean="0"/>
              <a:t>?</a:t>
            </a:r>
            <a:endParaRPr lang="en-US" sz="2800" dirty="0"/>
          </a:p>
        </p:txBody>
      </p:sp>
      <p:sp>
        <p:nvSpPr>
          <p:cNvPr id="22" name="Google Shape;2640;p3"/>
          <p:cNvSpPr txBox="1"/>
          <p:nvPr/>
        </p:nvSpPr>
        <p:spPr>
          <a:xfrm>
            <a:off x="4955588" y="3443271"/>
            <a:ext cx="1386088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Google Shape;2640;p3"/>
          <p:cNvSpPr txBox="1"/>
          <p:nvPr/>
        </p:nvSpPr>
        <p:spPr>
          <a:xfrm>
            <a:off x="3097422" y="3997745"/>
            <a:ext cx="5884806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</a:rPr>
              <a:t>Quả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bưởi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cân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nặng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</a:t>
            </a:r>
            <a:r>
              <a:rPr lang="en-US" sz="2800" dirty="0">
                <a:solidFill>
                  <a:srgbClr val="0000CC"/>
                </a:solidFill>
              </a:rPr>
              <a:t>:</a:t>
            </a:r>
          </a:p>
          <a:p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smtClean="0">
                <a:solidFill>
                  <a:srgbClr val="0000CC"/>
                </a:solidFill>
              </a:rPr>
              <a:t>       500 </a:t>
            </a:r>
            <a:r>
              <a:rPr lang="en-US" sz="2800" dirty="0">
                <a:solidFill>
                  <a:srgbClr val="0000CC"/>
                </a:solidFill>
              </a:rPr>
              <a:t>+ 500 – 100 = 900 (g)</a:t>
            </a:r>
          </a:p>
          <a:p>
            <a:r>
              <a:rPr lang="en-US" sz="2800" dirty="0" smtClean="0">
                <a:solidFill>
                  <a:srgbClr val="0000CC"/>
                </a:solidFill>
              </a:rPr>
              <a:t>                                   </a:t>
            </a:r>
            <a:r>
              <a:rPr lang="en-US" sz="2800" dirty="0" err="1" smtClean="0">
                <a:solidFill>
                  <a:srgbClr val="0000CC"/>
                </a:solidFill>
              </a:rPr>
              <a:t>Đáp</a:t>
            </a: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số</a:t>
            </a:r>
            <a:r>
              <a:rPr lang="en-US" sz="2800" dirty="0">
                <a:solidFill>
                  <a:srgbClr val="0000CC"/>
                </a:solidFill>
              </a:rPr>
              <a:t>: 900g </a:t>
            </a:r>
          </a:p>
        </p:txBody>
      </p:sp>
    </p:spTree>
    <p:extLst>
      <p:ext uri="{BB962C8B-B14F-4D97-AF65-F5344CB8AC3E}">
        <p14:creationId xmlns:p14="http://schemas.microsoft.com/office/powerpoint/2010/main" val="29572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0" grpId="0" animBg="1"/>
      <p:bldP spid="2640" grpId="1" animBg="1"/>
      <p:bldP spid="31" grpId="0" animBg="1"/>
      <p:bldP spid="31" grpId="1" animBg="1"/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4"/>
          <p:cNvGrpSpPr/>
          <p:nvPr/>
        </p:nvGrpSpPr>
        <p:grpSpPr>
          <a:xfrm>
            <a:off x="956692" y="583414"/>
            <a:ext cx="7579549" cy="589742"/>
            <a:chOff x="1296327" y="1628434"/>
            <a:chExt cx="3634570" cy="589742"/>
          </a:xfrm>
        </p:grpSpPr>
        <p:sp>
          <p:nvSpPr>
            <p:cNvPr id="2650" name="Google Shape;2650;p4"/>
            <p:cNvSpPr txBox="1"/>
            <p:nvPr/>
          </p:nvSpPr>
          <p:spPr>
            <a:xfrm>
              <a:off x="1887267" y="1628434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 smtClean="0"/>
                <a:t>đo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thích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hợp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1296327" y="1647588"/>
              <a:ext cx="425269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+mn-lt"/>
                  <a:cs typeface="Times New Roman" pitchFamily="18" charset="0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657" name="Google Shape;2657;p4"/>
          <p:cNvSpPr txBox="1"/>
          <p:nvPr/>
        </p:nvSpPr>
        <p:spPr>
          <a:xfrm>
            <a:off x="1565721" y="2272945"/>
            <a:ext cx="9546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651;p4"/>
          <p:cNvSpPr/>
          <p:nvPr/>
        </p:nvSpPr>
        <p:spPr>
          <a:xfrm>
            <a:off x="961613" y="622236"/>
            <a:ext cx="881936" cy="48435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+mn-lt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692" y="1226061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a) </a:t>
            </a:r>
            <a:r>
              <a:rPr lang="en-US" sz="3200" dirty="0" err="1" smtClean="0"/>
              <a:t>Quyển</a:t>
            </a:r>
            <a:r>
              <a:rPr lang="en-US" sz="3200" dirty="0" smtClean="0"/>
              <a:t> </a:t>
            </a:r>
            <a:r>
              <a:rPr lang="en-US" sz="3200" dirty="0" err="1" smtClean="0"/>
              <a:t>sách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r>
              <a:rPr lang="en-US" sz="3200" dirty="0" smtClean="0"/>
              <a:t> 3 </a:t>
            </a:r>
            <a:r>
              <a:rPr lang="en-US" sz="3200" dirty="0" err="1" smtClean="0"/>
              <a:t>tập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dày</a:t>
            </a:r>
            <a:r>
              <a:rPr lang="en-US" sz="3200" dirty="0" smtClean="0"/>
              <a:t> </a:t>
            </a:r>
            <a:r>
              <a:rPr lang="en-US" sz="3200" dirty="0" err="1" smtClean="0"/>
              <a:t>khoảng</a:t>
            </a:r>
            <a:r>
              <a:rPr lang="en-US" sz="3200" dirty="0" smtClean="0"/>
              <a:t> :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400121" y="1810836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. 5mm		</a:t>
            </a:r>
            <a:r>
              <a:rPr lang="en-US" sz="3200" dirty="0" smtClean="0">
                <a:solidFill>
                  <a:srgbClr val="FF0000"/>
                </a:solidFill>
              </a:rPr>
              <a:t>B</a:t>
            </a:r>
            <a:r>
              <a:rPr lang="en-US" sz="3200" dirty="0" smtClean="0"/>
              <a:t>. 5cm		</a:t>
            </a:r>
            <a:r>
              <a:rPr lang="en-US" sz="3200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. 5dm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961610" y="2499333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b) </a:t>
            </a:r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bút</a:t>
            </a:r>
            <a:r>
              <a:rPr lang="en-US" sz="3200" dirty="0" smtClean="0"/>
              <a:t> </a:t>
            </a:r>
            <a:r>
              <a:rPr lang="en-US" sz="3200" dirty="0" err="1" smtClean="0"/>
              <a:t>mực</a:t>
            </a:r>
            <a:r>
              <a:rPr lang="en-US" sz="3200" dirty="0" smtClean="0"/>
              <a:t> </a:t>
            </a:r>
            <a:r>
              <a:rPr lang="en-US" sz="3200" dirty="0" err="1" smtClean="0"/>
              <a:t>cân</a:t>
            </a:r>
            <a:r>
              <a:rPr lang="en-US" sz="3200" dirty="0" smtClean="0"/>
              <a:t> </a:t>
            </a:r>
            <a:r>
              <a:rPr lang="en-US" sz="3200" dirty="0" err="1" smtClean="0"/>
              <a:t>nặng</a:t>
            </a:r>
            <a:r>
              <a:rPr lang="en-US" sz="3200" dirty="0" smtClean="0"/>
              <a:t> </a:t>
            </a:r>
            <a:r>
              <a:rPr lang="en-US" sz="3200" dirty="0" err="1" smtClean="0"/>
              <a:t>khoảng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05039" y="3084108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. 2g		</a:t>
            </a:r>
            <a:r>
              <a:rPr lang="en-US" sz="3200" dirty="0" smtClean="0">
                <a:solidFill>
                  <a:srgbClr val="FF0000"/>
                </a:solidFill>
              </a:rPr>
              <a:t>B</a:t>
            </a:r>
            <a:r>
              <a:rPr lang="en-US" sz="3200" dirty="0" smtClean="0"/>
              <a:t>. 2kg		</a:t>
            </a:r>
            <a:r>
              <a:rPr lang="en-US" sz="3200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. 20g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6864" y="3575968"/>
            <a:ext cx="1042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c) </a:t>
            </a:r>
            <a:r>
              <a:rPr lang="en-US" sz="3000" dirty="0" err="1" smtClean="0"/>
              <a:t>Lượng</a:t>
            </a:r>
            <a:r>
              <a:rPr lang="en-US" sz="3000" dirty="0" smtClean="0"/>
              <a:t> </a:t>
            </a:r>
            <a:r>
              <a:rPr lang="en-US" sz="3000" dirty="0" err="1" smtClean="0"/>
              <a:t>thuốc</a:t>
            </a:r>
            <a:r>
              <a:rPr lang="en-US" sz="3000" dirty="0" smtClean="0"/>
              <a:t> </a:t>
            </a:r>
            <a:r>
              <a:rPr lang="en-US" sz="3000" dirty="0" err="1" smtClean="0"/>
              <a:t>nước</a:t>
            </a:r>
            <a:r>
              <a:rPr lang="en-US" sz="3000" dirty="0" smtClean="0"/>
              <a:t> </a:t>
            </a:r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một</a:t>
            </a:r>
            <a:r>
              <a:rPr lang="en-US" sz="3000" dirty="0" smtClean="0"/>
              <a:t> </a:t>
            </a:r>
            <a:r>
              <a:rPr lang="en-US" sz="3000" dirty="0" err="1" smtClean="0"/>
              <a:t>lọ</a:t>
            </a:r>
            <a:r>
              <a:rPr lang="en-US" sz="3000" dirty="0" smtClean="0"/>
              <a:t> </a:t>
            </a:r>
            <a:r>
              <a:rPr lang="en-US" sz="3000" dirty="0" err="1" smtClean="0"/>
              <a:t>thuốc</a:t>
            </a:r>
            <a:r>
              <a:rPr lang="en-US" sz="3000" dirty="0" smtClean="0"/>
              <a:t> </a:t>
            </a:r>
            <a:r>
              <a:rPr lang="en-US" sz="3000" dirty="0" err="1" smtClean="0"/>
              <a:t>nhỏ</a:t>
            </a:r>
            <a:r>
              <a:rPr lang="en-US" sz="3000" dirty="0" smtClean="0"/>
              <a:t> </a:t>
            </a:r>
            <a:r>
              <a:rPr lang="en-US" sz="3000" dirty="0" err="1" smtClean="0"/>
              <a:t>mắt</a:t>
            </a:r>
            <a:r>
              <a:rPr lang="en-US" sz="3000" dirty="0" smtClean="0"/>
              <a:t> </a:t>
            </a:r>
            <a:r>
              <a:rPr lang="en-US" sz="3000" dirty="0" err="1" smtClean="0"/>
              <a:t>có</a:t>
            </a:r>
            <a:r>
              <a:rPr lang="en-US" sz="3000" dirty="0" smtClean="0"/>
              <a:t> </a:t>
            </a:r>
            <a:r>
              <a:rPr lang="en-US" sz="3200" dirty="0" err="1" smtClean="0"/>
              <a:t>khoảng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90293" y="4160743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. 15ml		</a:t>
            </a:r>
            <a:r>
              <a:rPr lang="en-US" sz="3200" dirty="0" smtClean="0">
                <a:solidFill>
                  <a:srgbClr val="FF0000"/>
                </a:solidFill>
              </a:rPr>
              <a:t>B</a:t>
            </a:r>
            <a:r>
              <a:rPr lang="en-US" sz="3200" dirty="0" smtClean="0"/>
              <a:t>. 15</a:t>
            </a:r>
            <a:r>
              <a:rPr lang="en-US" sz="3200" dirty="0" smtClean="0">
                <a:latin typeface="+mn-lt"/>
                <a:cs typeface="Times New Roman" panose="02020603050405020304" pitchFamily="18" charset="0"/>
              </a:rPr>
              <a:t>l</a:t>
            </a:r>
            <a:r>
              <a:rPr lang="en-US" sz="3200" dirty="0" smtClean="0"/>
              <a:t>		</a:t>
            </a:r>
            <a:r>
              <a:rPr lang="en-US" sz="3200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. 150ml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917366" y="4726349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d) </a:t>
            </a:r>
            <a:r>
              <a:rPr lang="en-US" sz="3200" dirty="0" err="1" smtClean="0"/>
              <a:t>Nhiệt</a:t>
            </a:r>
            <a:r>
              <a:rPr lang="en-US" sz="3200" dirty="0" smtClean="0"/>
              <a:t> </a:t>
            </a:r>
            <a:r>
              <a:rPr lang="en-US" sz="3200" dirty="0" err="1" smtClean="0"/>
              <a:t>độ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bình</a:t>
            </a:r>
            <a:r>
              <a:rPr lang="en-US" sz="3200" dirty="0" smtClean="0"/>
              <a:t>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khoảng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360795" y="5311124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. 35 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		</a:t>
            </a:r>
            <a:r>
              <a:rPr lang="en-US" sz="3200" dirty="0" smtClean="0">
                <a:solidFill>
                  <a:srgbClr val="FF0000"/>
                </a:solidFill>
              </a:rPr>
              <a:t>B</a:t>
            </a:r>
            <a:r>
              <a:rPr lang="en-US" sz="3200" dirty="0" smtClean="0"/>
              <a:t>. 37 </a:t>
            </a:r>
            <a:r>
              <a:rPr lang="en-US" sz="3200" baseline="30000" dirty="0" err="1"/>
              <a:t>o</a:t>
            </a:r>
            <a:r>
              <a:rPr lang="en-US" sz="3200" dirty="0" err="1"/>
              <a:t>C</a:t>
            </a:r>
            <a:r>
              <a:rPr lang="en-US" sz="3200" dirty="0"/>
              <a:t> </a:t>
            </a:r>
            <a:r>
              <a:rPr lang="en-US" sz="3200" dirty="0" smtClean="0"/>
              <a:t>		</a:t>
            </a:r>
            <a:r>
              <a:rPr lang="en-US" sz="3200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. 38 </a:t>
            </a:r>
            <a:r>
              <a:rPr lang="en-US" sz="3200" baseline="30000" dirty="0" err="1"/>
              <a:t>o</a:t>
            </a:r>
            <a:r>
              <a:rPr lang="en-US" sz="3200" dirty="0" err="1"/>
              <a:t>C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1324344" y="1810836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90955" y="3063138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24344" y="4141574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15407" y="5341100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720859" y="1197738"/>
            <a:ext cx="10612889" cy="522306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5493573" cy="656014"/>
            <a:chOff x="1281572" y="1562162"/>
            <a:chExt cx="3604648" cy="656014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 smtClean="0">
                  <a:solidFill>
                    <a:prstClr val="black"/>
                  </a:solidFill>
                </a:rPr>
                <a:t>Tính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4" name="Google Shape;2644;p3"/>
          <p:cNvSpPr txBox="1"/>
          <p:nvPr/>
        </p:nvSpPr>
        <p:spPr>
          <a:xfrm>
            <a:off x="1281176" y="3152584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 smtClean="0"/>
              <a:t>	</a:t>
            </a:r>
          </a:p>
          <a:p>
            <a:r>
              <a:rPr lang="en-US" dirty="0" smtClean="0"/>
              <a:t>			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Google Shape;2640;p3"/>
          <p:cNvSpPr txBox="1"/>
          <p:nvPr/>
        </p:nvSpPr>
        <p:spPr>
          <a:xfrm>
            <a:off x="4420624" y="1863098"/>
            <a:ext cx="443290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 smtClean="0"/>
              <a:t>b</a:t>
            </a:r>
            <a:r>
              <a:rPr lang="en-US" sz="3000" dirty="0"/>
              <a:t>) 465g + 340g </a:t>
            </a:r>
          </a:p>
          <a:p>
            <a:r>
              <a:rPr lang="en-US" sz="3000" dirty="0" smtClean="0"/>
              <a:t>    200g  </a:t>
            </a:r>
            <a:r>
              <a:rPr lang="en-US" sz="3000" dirty="0"/>
              <a:t>×  5 </a:t>
            </a:r>
          </a:p>
          <a:p>
            <a:r>
              <a:rPr lang="en-US" sz="3000" dirty="0" smtClean="0"/>
              <a:t>    900g   </a:t>
            </a:r>
            <a:r>
              <a:rPr lang="en-US" sz="3000" dirty="0"/>
              <a:t>:  6     </a:t>
            </a:r>
          </a:p>
        </p:txBody>
      </p:sp>
      <p:sp>
        <p:nvSpPr>
          <p:cNvPr id="17" name="Google Shape;2640;p3"/>
          <p:cNvSpPr txBox="1"/>
          <p:nvPr/>
        </p:nvSpPr>
        <p:spPr>
          <a:xfrm>
            <a:off x="625583" y="1863098"/>
            <a:ext cx="457292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  </a:t>
            </a:r>
            <a:r>
              <a:rPr lang="en-US" sz="3000" dirty="0"/>
              <a:t>a) 480mm + 120mm</a:t>
            </a:r>
          </a:p>
          <a:p>
            <a:r>
              <a:rPr lang="en-US" sz="3000" dirty="0"/>
              <a:t>    </a:t>
            </a:r>
            <a:r>
              <a:rPr lang="en-US" sz="3000" dirty="0" smtClean="0"/>
              <a:t> 545mm </a:t>
            </a:r>
            <a:r>
              <a:rPr lang="en-US" sz="3000" dirty="0"/>
              <a:t>– 45mm   </a:t>
            </a:r>
          </a:p>
          <a:p>
            <a:r>
              <a:rPr lang="en-US" sz="3000" dirty="0" smtClean="0"/>
              <a:t>     840mm </a:t>
            </a:r>
            <a:r>
              <a:rPr lang="en-US" sz="3000" dirty="0"/>
              <a:t>: </a:t>
            </a:r>
            <a:r>
              <a:rPr lang="en-US" sz="3000" dirty="0" smtClean="0"/>
              <a:t>3</a:t>
            </a:r>
          </a:p>
          <a:p>
            <a:endParaRPr sz="3000" dirty="0">
              <a:solidFill>
                <a:srgbClr val="FF0000"/>
              </a:solidFill>
            </a:endParaRPr>
          </a:p>
        </p:txBody>
      </p:sp>
      <p:sp>
        <p:nvSpPr>
          <p:cNvPr id="18" name="Google Shape;2640;p3"/>
          <p:cNvSpPr txBox="1"/>
          <p:nvPr/>
        </p:nvSpPr>
        <p:spPr>
          <a:xfrm>
            <a:off x="7383837" y="1902608"/>
            <a:ext cx="515272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/>
              <a:t>c) 500ml  + 156ml </a:t>
            </a:r>
          </a:p>
          <a:p>
            <a:r>
              <a:rPr lang="en-US" sz="3000" dirty="0" smtClean="0"/>
              <a:t>   1 </a:t>
            </a:r>
            <a:r>
              <a:rPr lang="en-US" sz="3000" dirty="0"/>
              <a:t>000ml  – 500ml </a:t>
            </a:r>
          </a:p>
          <a:p>
            <a:r>
              <a:rPr lang="en-US" sz="3000" dirty="0"/>
              <a:t>   </a:t>
            </a:r>
            <a:r>
              <a:rPr lang="en-US" sz="3000" dirty="0" smtClean="0"/>
              <a:t>  </a:t>
            </a:r>
            <a:r>
              <a:rPr lang="en-US" sz="3000" dirty="0"/>
              <a:t>250ml   ×   3 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</a:p>
          <a:p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313900" y="487902"/>
            <a:ext cx="11284832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Thứ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ngày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tháng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năm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1097" y="1441902"/>
            <a:ext cx="10197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Toán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: 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43.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tập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về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hình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h</a:t>
            </a:r>
            <a:r>
              <a:rPr lang="en-US" sz="2800" kern="1200" dirty="0" err="1" smtClean="0">
                <a:solidFill>
                  <a:srgbClr val="002060"/>
                </a:solidFill>
                <a:latin typeface=".VnShelley Allegro" panose="040B7200000000000000" pitchFamily="82" charset="0"/>
                <a:ea typeface="+mn-ea"/>
              </a:rPr>
              <a:t>ọ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c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và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đo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lường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(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tiết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2)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3/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trang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119.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Tính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:</a:t>
            </a:r>
            <a:endParaRPr lang="en-US" sz="3000" b="1" u="sng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1076" y="2605072"/>
            <a:ext cx="5588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a) 480mm+120mm =600mm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607402C-EC94-432A-A071-ED2E5E7FB366}"/>
              </a:ext>
            </a:extLst>
          </p:cNvPr>
          <p:cNvSpPr txBox="1"/>
          <p:nvPr/>
        </p:nvSpPr>
        <p:spPr>
          <a:xfrm>
            <a:off x="1551444" y="4854357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lang="en-US" sz="3000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589176" y="1839479"/>
            <a:ext cx="6878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826A3900-AC1B-4723-B512-D3DE343D9929}"/>
              </a:ext>
            </a:extLst>
          </p:cNvPr>
          <p:cNvCxnSpPr/>
          <p:nvPr/>
        </p:nvCxnSpPr>
        <p:spPr>
          <a:xfrm>
            <a:off x="1737687" y="2475874"/>
            <a:ext cx="9235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:a16="http://schemas.microsoft.com/office/drawing/2014/main" xmlns="" id="{F607402C-EC94-432A-A071-ED2E5E7FB366}"/>
              </a:ext>
            </a:extLst>
          </p:cNvPr>
          <p:cNvSpPr txBox="1"/>
          <p:nvPr/>
        </p:nvSpPr>
        <p:spPr>
          <a:xfrm>
            <a:off x="1555650" y="4441516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lang="en-US" sz="3000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1019" y="5158016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0574" y="3207964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545mm </a:t>
            </a:r>
            <a:r>
              <a:rPr lang="en-US" sz="3000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–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45mm = 500mm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4221" y="3786077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840mm : 3 = 280mm 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7424" y="2649489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b) 465g + 340g = 805g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9824" y="3197679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200g </a:t>
            </a:r>
            <a:r>
              <a:rPr lang="en-US" sz="3000" kern="1200" dirty="0" smtClean="0">
                <a:solidFill>
                  <a:srgbClr val="002060"/>
                </a:solidFill>
                <a:latin typeface="+mj-lt"/>
                <a:ea typeface="+mn-ea"/>
              </a:rPr>
              <a:t>× </a:t>
            </a:r>
            <a:r>
              <a:rPr lang="en-US" sz="3000" kern="1200" dirty="0" smtClean="0">
                <a:solidFill>
                  <a:srgbClr val="002060"/>
                </a:solidFill>
                <a:latin typeface="HP001 4 hàng" panose="020B0604020202020204" charset="0"/>
                <a:ea typeface="+mn-ea"/>
              </a:rPr>
              <a:t>5</a:t>
            </a:r>
            <a:r>
              <a:rPr lang="en-US" sz="3000" kern="1200" dirty="0" smtClean="0">
                <a:solidFill>
                  <a:srgbClr val="002060"/>
                </a:solidFill>
                <a:latin typeface="+mj-lt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= 1 000g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6688" y="3745871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900g : 6</a:t>
            </a:r>
            <a:r>
              <a:rPr lang="en-US" sz="3000" kern="1200" dirty="0" smtClean="0">
                <a:solidFill>
                  <a:srgbClr val="002060"/>
                </a:solidFill>
                <a:latin typeface="+mj-lt"/>
                <a:ea typeface="+mn-ea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= 150g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9672" y="4380280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c) 500ml + 156ml = 656ml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2072" y="4983064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1 000ml - 500ml = 500ml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7992" y="5572197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250ml </a:t>
            </a:r>
            <a:r>
              <a:rPr lang="en-US" sz="3000" kern="1200" dirty="0">
                <a:solidFill>
                  <a:srgbClr val="002060"/>
                </a:solidFill>
              </a:rPr>
              <a:t>× </a:t>
            </a:r>
            <a:r>
              <a:rPr lang="en-US" sz="3000" kern="1200" dirty="0" smtClean="0">
                <a:solidFill>
                  <a:srgbClr val="002060"/>
                </a:solidFill>
                <a:latin typeface="HP001 4 hàng" panose="020B0604020202020204" charset="0"/>
              </a:rPr>
              <a:t>3</a:t>
            </a:r>
            <a:r>
              <a:rPr lang="en-US" sz="3000" kern="1200" dirty="0" smtClean="0">
                <a:solidFill>
                  <a:srgbClr val="002060"/>
                </a:solidFill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= 750ml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95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15" grpId="0"/>
      <p:bldP spid="16" grpId="0"/>
      <p:bldP spid="17" grpId="0"/>
      <p:bldP spid="19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1077178"/>
            <a:chOff x="1296327" y="1616578"/>
            <a:chExt cx="9904898" cy="1077178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80g,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sữa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455g.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sữa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gam?</a:t>
              </a:r>
              <a:endPara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1037227" y="1876421"/>
            <a:ext cx="425867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gói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tôm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80g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455g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344" y="2025017"/>
            <a:ext cx="1238251" cy="123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48" y="1976978"/>
            <a:ext cx="1238251" cy="1238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76" y="2025016"/>
            <a:ext cx="1238251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767" y="3282321"/>
            <a:ext cx="2405758" cy="180022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374126" y="2016450"/>
            <a:ext cx="4895850" cy="3124201"/>
          </a:xfrm>
          <a:prstGeom prst="wedgeRoundRectCallou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270" y="2087057"/>
            <a:ext cx="1237595" cy="1237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229" y="2084520"/>
            <a:ext cx="1237595" cy="1237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58" y="2048957"/>
            <a:ext cx="1237595" cy="1237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94" y="3184956"/>
            <a:ext cx="2402032" cy="18045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48835" y="5606035"/>
            <a:ext cx="289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? gam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545142" y="520051"/>
            <a:ext cx="11053590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4/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119: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6116" y="2596702"/>
            <a:ext cx="1782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1019" y="3850168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80 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x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3 = 240(</a:t>
            </a:r>
            <a:r>
              <a:rPr lang="en-US" sz="3000" b="1" kern="1200" noProof="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76566A-3D66-4B06-8487-F79DBBC87A3E}"/>
              </a:ext>
            </a:extLst>
          </p:cNvPr>
          <p:cNvSpPr txBox="1"/>
          <p:nvPr/>
        </p:nvSpPr>
        <p:spPr>
          <a:xfrm>
            <a:off x="4086499" y="5590782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695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607402C-EC94-432A-A071-ED2E5E7FB366}"/>
              </a:ext>
            </a:extLst>
          </p:cNvPr>
          <p:cNvSpPr txBox="1"/>
          <p:nvPr/>
        </p:nvSpPr>
        <p:spPr>
          <a:xfrm>
            <a:off x="1553378" y="3251875"/>
            <a:ext cx="5456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gói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mì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tôm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cân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nặng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789471" y="1853127"/>
            <a:ext cx="6878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826A3900-AC1B-4723-B512-D3DE343D9929}"/>
              </a:ext>
            </a:extLst>
          </p:cNvPr>
          <p:cNvCxnSpPr/>
          <p:nvPr/>
        </p:nvCxnSpPr>
        <p:spPr>
          <a:xfrm>
            <a:off x="1737687" y="2475874"/>
            <a:ext cx="9235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F1FBDF5B-FFC4-4CC9-9D2F-058342C2B124}"/>
              </a:ext>
            </a:extLst>
          </p:cNvPr>
          <p:cNvCxnSpPr/>
          <p:nvPr/>
        </p:nvCxnSpPr>
        <p:spPr>
          <a:xfrm>
            <a:off x="5379447" y="3015890"/>
            <a:ext cx="1275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7F5A2B3D-8FFE-401E-92B6-4ED64DD39E87}"/>
              </a:ext>
            </a:extLst>
          </p:cNvPr>
          <p:cNvCxnSpPr/>
          <p:nvPr/>
        </p:nvCxnSpPr>
        <p:spPr>
          <a:xfrm>
            <a:off x="4285984" y="6066197"/>
            <a:ext cx="1093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:a16="http://schemas.microsoft.com/office/drawing/2014/main" xmlns="" id="{F607402C-EC94-432A-A071-ED2E5E7FB366}"/>
              </a:ext>
            </a:extLst>
          </p:cNvPr>
          <p:cNvSpPr txBox="1"/>
          <p:nvPr/>
        </p:nvSpPr>
        <p:spPr>
          <a:xfrm>
            <a:off x="1555650" y="4441516"/>
            <a:ext cx="7794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gói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mì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tôm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1 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hộp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s</a:t>
            </a:r>
            <a:r>
              <a:rPr lang="en-US" sz="3000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ữ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a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002060"/>
                </a:solidFill>
                <a:latin typeface="HP001 4 hàng" panose="020B0603050302020204" pitchFamily="34" charset="0"/>
              </a:rPr>
              <a:t>cân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nặng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883" y="5026154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240 + 455 = 695 (</a:t>
            </a:r>
            <a:r>
              <a:rPr lang="en-US" sz="3000" b="1" kern="1200" noProof="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1097" y="1441902"/>
            <a:ext cx="10197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Toán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: 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43.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tập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về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hình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h</a:t>
            </a:r>
            <a:r>
              <a:rPr lang="en-US" sz="2800" kern="1200" dirty="0" err="1" smtClean="0">
                <a:solidFill>
                  <a:srgbClr val="002060"/>
                </a:solidFill>
                <a:latin typeface=".VnShelley Allegro" panose="040B7200000000000000" pitchFamily="82" charset="0"/>
                <a:ea typeface="+mn-ea"/>
              </a:rPr>
              <a:t>ọ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c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và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đo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lường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(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tiết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2)</a:t>
            </a: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4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6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oogle Shape;2695;p6"/>
          <p:cNvGrpSpPr/>
          <p:nvPr/>
        </p:nvGrpSpPr>
        <p:grpSpPr>
          <a:xfrm>
            <a:off x="891379" y="550306"/>
            <a:ext cx="7116152" cy="632103"/>
            <a:chOff x="1296327" y="1647588"/>
            <a:chExt cx="7116152" cy="632103"/>
          </a:xfrm>
        </p:grpSpPr>
        <p:sp>
          <p:nvSpPr>
            <p:cNvPr id="2696" name="Google Shape;2696;p6"/>
            <p:cNvSpPr txBox="1"/>
            <p:nvPr/>
          </p:nvSpPr>
          <p:spPr>
            <a:xfrm>
              <a:off x="1866915" y="1694956"/>
              <a:ext cx="654556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32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97" name="Google Shape;2697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8" name="Google Shape;2698;p6"/>
          <p:cNvSpPr txBox="1"/>
          <p:nvPr/>
        </p:nvSpPr>
        <p:spPr>
          <a:xfrm>
            <a:off x="1176673" y="1292878"/>
            <a:ext cx="1063077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 </a:t>
            </a:r>
            <a:r>
              <a:rPr lang="en-US" sz="2800" dirty="0" smtClean="0">
                <a:solidFill>
                  <a:schemeClr val="dk1"/>
                </a:solidFill>
                <a:latin typeface=".VnArial Narrow" panose="020B7200000000000000" pitchFamily="34" charset="0"/>
                <a:cs typeface="Times New Roman" panose="02020603050405020304" pitchFamily="18" charset="0"/>
                <a:sym typeface="Arial"/>
              </a:rPr>
              <a:t>+ ,  - , × , : 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 ? ”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6 × ( 6        6)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01" name="Google Shape;2701;p6"/>
          <p:cNvSpPr txBox="1"/>
          <p:nvPr/>
        </p:nvSpPr>
        <p:spPr>
          <a:xfrm>
            <a:off x="4603569" y="2655988"/>
            <a:ext cx="5573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DC2EF66-180A-4745-A25B-28473A402D40}"/>
              </a:ext>
            </a:extLst>
          </p:cNvPr>
          <p:cNvSpPr txBox="1"/>
          <p:nvPr/>
        </p:nvSpPr>
        <p:spPr>
          <a:xfrm>
            <a:off x="891379" y="3719705"/>
            <a:ext cx="10302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701;p6"/>
          <p:cNvSpPr txBox="1"/>
          <p:nvPr/>
        </p:nvSpPr>
        <p:spPr>
          <a:xfrm>
            <a:off x="4608489" y="2660908"/>
            <a:ext cx="5573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Hộp Văn bản 3">
            <a:extLst>
              <a:ext uri="{FF2B5EF4-FFF2-40B4-BE49-F238E27FC236}">
                <a16:creationId xmlns:a16="http://schemas.microsoft.com/office/drawing/2014/main" xmlns="" id="{2DC2EF66-180A-4745-A25B-28473A402D40}"/>
              </a:ext>
            </a:extLst>
          </p:cNvPr>
          <p:cNvSpPr txBox="1"/>
          <p:nvPr/>
        </p:nvSpPr>
        <p:spPr>
          <a:xfrm flipH="1">
            <a:off x="5548631" y="2676512"/>
            <a:ext cx="98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:a16="http://schemas.microsoft.com/office/drawing/2014/main" xmlns="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95D90-6525-4046-B96F-EE804D01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970308-D1C3-6C47-81E7-C43E4B88BECC}"/>
              </a:ext>
            </a:extLst>
          </p:cNvPr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16773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71" y="113647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6" y="658112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25" y="403183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00" y="351972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54" y="96754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29" y="455438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37" y="382155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61" y="330944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76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258589"/>
            <a:ext cx="1470660" cy="198965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30422" y="588936"/>
            <a:ext cx="9622971" cy="24582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79396" y="29486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5758" y="618358"/>
            <a:ext cx="26289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437713"/>
            <a:ext cx="1470660" cy="181053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532508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200" kern="1200" dirty="0" err="1" smtClean="0">
                <a:solidFill>
                  <a:srgbClr val="44546A"/>
                </a:solidFill>
              </a:rPr>
              <a:t>Có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 smtClean="0">
                <a:solidFill>
                  <a:srgbClr val="44546A"/>
                </a:solidFill>
              </a:rPr>
              <a:t>bao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 smtClean="0">
                <a:solidFill>
                  <a:srgbClr val="44546A"/>
                </a:solidFill>
              </a:rPr>
              <a:t>nhiêu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 smtClean="0">
                <a:solidFill>
                  <a:srgbClr val="44546A"/>
                </a:solidFill>
              </a:rPr>
              <a:t>hình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 smtClean="0">
                <a:solidFill>
                  <a:srgbClr val="44546A"/>
                </a:solidFill>
              </a:rPr>
              <a:t>tứ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 smtClean="0">
                <a:solidFill>
                  <a:srgbClr val="44546A"/>
                </a:solidFill>
              </a:rPr>
              <a:t>giác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smtClean="0">
                <a:solidFill>
                  <a:srgbClr val="44546A"/>
                </a:solidFill>
              </a:rPr>
              <a:t>?</a:t>
            </a:r>
            <a:endParaRPr lang="en-US" altLang="en-US" sz="3200" b="1" kern="1200" dirty="0">
              <a:solidFill>
                <a:srgbClr val="4454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5406" y="1479293"/>
            <a:ext cx="532767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3081" y="394048"/>
            <a:ext cx="3114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437713"/>
            <a:ext cx="1470660" cy="181053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55650" y="171657"/>
            <a:ext cx="5411075" cy="18085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2hm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3dam = ………..dam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228972" y="728039"/>
            <a:ext cx="900717" cy="3921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en-US" sz="32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41696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005856" y="4610253"/>
            <a:ext cx="1470660" cy="215020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80925" y="234578"/>
            <a:ext cx="9622971" cy="29454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3200" b="1" kern="1200" dirty="0">
              <a:solidFill>
                <a:srgbClr val="4454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223776" y="2402750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OA, OB, AB) </a:t>
            </a:r>
            <a:endParaRPr lang="en-US" sz="32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kern="1200" dirty="0" err="1" smtClean="0">
                <a:solidFill>
                  <a:prstClr val="white"/>
                </a:solidFill>
              </a:rPr>
              <a:t>Oạn</a:t>
            </a: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256" descr="BALLOON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97" y="1881879"/>
            <a:ext cx="2989699" cy="428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>
            <a:endCxn id="20" idx="0"/>
          </p:cNvCxnSpPr>
          <p:nvPr/>
        </p:nvCxnSpPr>
        <p:spPr>
          <a:xfrm flipH="1">
            <a:off x="3793340" y="1630266"/>
            <a:ext cx="4176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15860" y="163026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3078" y="161391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6084" y="163026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3" name="Oval 22"/>
          <p:cNvSpPr/>
          <p:nvPr/>
        </p:nvSpPr>
        <p:spPr>
          <a:xfrm>
            <a:off x="3753034" y="1577676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75265" y="1575779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89994" y="1577676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5844" y="585254"/>
            <a:ext cx="86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dirty="0" err="1" smtClean="0">
                <a:solidFill>
                  <a:srgbClr val="0070C0"/>
                </a:solidFill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bên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bao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nhiêu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đoạn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thẳng</a:t>
            </a:r>
            <a:r>
              <a:rPr lang="en-US" sz="3600" dirty="0" smtClean="0">
                <a:solidFill>
                  <a:srgbClr val="0070C0"/>
                </a:solidFill>
              </a:rPr>
              <a:t> ?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00182 -0.341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-0.2247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Nd9GcRxb2nPDWMGfRNlvznyEJuG4rRyqg6c1MIsuz2yZUwVx48pTPir6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20345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77"/>
          <p:cNvSpPr txBox="1">
            <a:spLocks noChangeArrowheads="1"/>
          </p:cNvSpPr>
          <p:nvPr/>
        </p:nvSpPr>
        <p:spPr bwMode="auto">
          <a:xfrm>
            <a:off x="3485695" y="594449"/>
            <a:ext cx="49856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Hép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qu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µ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bÝ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mËt</a:t>
            </a:r>
            <a:endParaRPr lang="en-US" altLang="en-US" sz="6000" b="0" i="0" kern="1200" dirty="0">
              <a:solidFill>
                <a:srgbClr val="CC00CC"/>
              </a:solidFill>
              <a:latin typeface=".VnAristote" pitchFamily="34" charset="0"/>
              <a:ea typeface="+mn-ea"/>
            </a:endParaRPr>
          </a:p>
        </p:txBody>
      </p:sp>
      <p:graphicFrame>
        <p:nvGraphicFramePr>
          <p:cNvPr id="31748" name="Object 40"/>
          <p:cNvGraphicFramePr>
            <a:graphicFrameLocks noChangeAspect="1"/>
          </p:cNvGraphicFramePr>
          <p:nvPr/>
        </p:nvGraphicFramePr>
        <p:xfrm>
          <a:off x="0" y="0"/>
          <a:ext cx="1422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2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749" name="Group 42"/>
          <p:cNvGrpSpPr>
            <a:grpSpLocks noChangeAspect="1"/>
          </p:cNvGrpSpPr>
          <p:nvPr/>
        </p:nvGrpSpPr>
        <p:grpSpPr bwMode="auto">
          <a:xfrm flipH="1">
            <a:off x="10668000" y="-23812"/>
            <a:ext cx="1524000" cy="1090613"/>
            <a:chOff x="1008" y="1127"/>
            <a:chExt cx="2064" cy="2059"/>
          </a:xfrm>
        </p:grpSpPr>
        <p:sp>
          <p:nvSpPr>
            <p:cNvPr id="7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398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2519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0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1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2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3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4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5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6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7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8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9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0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1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2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3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4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5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6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7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8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9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0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1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2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3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4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5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6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7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8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9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0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1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2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3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4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5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6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7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8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9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0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1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2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3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4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5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6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7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8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9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0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1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2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3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4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5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6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7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8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9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0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1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2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3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4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5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6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7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8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9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0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1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2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3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4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5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6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7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8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9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0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1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2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3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4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5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6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7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8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9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0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1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2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3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4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5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6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7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8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9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0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1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2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3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4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5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6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7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8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9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0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1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2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3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4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5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6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7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8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9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0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1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2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3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4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5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6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7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8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9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0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1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2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3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4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5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6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7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8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9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0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1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2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3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4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5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6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7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8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9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0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1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2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3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4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5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6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7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8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9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0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1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2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3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4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5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6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7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8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9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0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1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2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3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4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5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6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7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8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9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0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1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2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3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4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5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6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7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8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9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0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1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2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3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4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5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6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7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8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399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0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1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2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3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4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5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6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7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8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9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0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1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2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3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4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5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6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7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8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9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0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1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2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3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4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5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6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7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8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9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0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1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2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3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4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5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6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7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8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9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0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1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2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3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4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5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6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7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8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9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0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1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2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3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4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5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6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7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8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9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0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1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2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3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4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5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6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7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8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9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0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1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2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3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4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5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6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7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8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9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0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1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2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3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4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5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6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7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8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9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0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1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2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3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4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5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6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7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8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9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0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1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2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3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4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5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6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7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8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9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0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1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2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3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4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5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6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7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8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50" name="Group 42"/>
          <p:cNvGrpSpPr>
            <a:grpSpLocks noChangeAspect="1"/>
          </p:cNvGrpSpPr>
          <p:nvPr/>
        </p:nvGrpSpPr>
        <p:grpSpPr bwMode="auto">
          <a:xfrm rot="5400000" flipH="1">
            <a:off x="10893425" y="5559426"/>
            <a:ext cx="1143000" cy="1454149"/>
            <a:chOff x="1008" y="1127"/>
            <a:chExt cx="2064" cy="2059"/>
          </a:xfrm>
        </p:grpSpPr>
        <p:sp>
          <p:nvSpPr>
            <p:cNvPr id="330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076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2197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98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99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0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1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2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3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4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5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6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7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8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9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0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1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2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3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4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5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6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7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8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9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0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1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2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3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4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5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6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7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8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9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0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1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2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3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4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5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6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7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8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9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0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1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2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3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4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5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6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7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8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9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0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1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2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3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4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5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6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7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8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9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0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1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2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3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4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5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6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7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8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9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0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1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2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3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4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5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6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7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8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9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0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1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2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3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4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5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6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7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8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9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0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1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2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3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4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5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6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7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8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9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0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1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2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3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4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5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6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7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8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9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0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1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2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3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4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5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6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7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8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9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0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1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2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3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4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5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6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7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8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9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0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1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2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3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4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5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6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7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8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9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0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1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2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3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4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5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6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7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8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9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0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1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2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3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4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5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6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7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8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9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0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1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2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3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4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5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6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7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8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9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0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1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2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3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4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5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6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7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8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9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0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1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2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3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4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5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6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7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8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9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0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1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2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3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4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5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6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077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78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79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0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1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2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3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4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5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6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7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8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9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0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1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2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3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4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5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6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7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8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9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0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1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2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3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4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5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6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7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8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9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0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1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2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3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4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5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6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7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8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9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0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1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2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3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4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5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6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7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8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9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0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1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2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3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4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5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6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7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8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9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0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1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2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3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4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5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6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7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8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9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0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1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2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3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4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5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6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7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8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9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0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1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2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3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4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5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6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7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8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9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0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1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2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3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4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5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6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7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8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9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0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1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2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3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4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5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6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7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8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9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0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1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2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3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4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5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6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51" name="Group 42"/>
          <p:cNvGrpSpPr>
            <a:grpSpLocks noChangeAspect="1"/>
          </p:cNvGrpSpPr>
          <p:nvPr/>
        </p:nvGrpSpPr>
        <p:grpSpPr bwMode="auto">
          <a:xfrm rot="10800000" flipH="1">
            <a:off x="0" y="5695950"/>
            <a:ext cx="1625600" cy="1162050"/>
            <a:chOff x="1008" y="1127"/>
            <a:chExt cx="2064" cy="2059"/>
          </a:xfrm>
        </p:grpSpPr>
        <p:sp>
          <p:nvSpPr>
            <p:cNvPr id="653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754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1875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6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7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8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9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0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1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2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3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4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5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6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7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8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9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0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1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2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3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4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5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6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7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8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9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0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1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2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3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4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5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6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7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8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9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0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1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2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3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4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5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6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7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8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9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0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1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2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3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4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5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6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7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8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9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0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1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2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3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4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5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6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7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8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9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0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1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2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3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4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5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6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7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8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9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0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1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2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3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4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5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6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7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8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9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0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1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2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3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4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5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6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7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8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9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0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1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2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3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4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5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6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7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8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9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0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1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2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3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4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5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6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7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8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9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0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1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2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3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4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5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6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7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8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9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0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1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2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3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4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5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6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7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8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9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0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1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2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3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4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5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6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7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8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9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0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1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2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3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4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5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6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7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8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9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0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1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2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3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4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5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6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7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8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9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0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1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2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3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4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5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6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7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8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9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0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1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2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3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4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5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6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7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8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9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0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1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2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3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4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5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6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7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8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9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0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1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2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3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4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755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6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7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8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9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0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1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3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4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5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6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7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8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9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0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1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2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3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4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5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6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7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8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9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0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1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2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3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4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5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6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7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8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9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0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1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2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3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4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5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6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7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8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9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0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1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2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3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4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5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6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7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8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9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0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1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2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3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4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5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6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7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8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9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0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1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2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3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4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5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6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7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8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9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0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1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2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3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4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5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6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7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8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9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0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1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2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3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4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5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6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7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8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9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0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1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2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3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4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5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6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7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8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9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0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1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2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3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4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5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6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7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8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9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0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1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2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3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4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1194620" y="1853171"/>
            <a:ext cx="9556955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4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43:</a:t>
            </a:r>
            <a:endParaRPr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LƯỜNG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2)</a:t>
            </a:r>
            <a:endParaRPr sz="44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711</Words>
  <Application>Microsoft Office PowerPoint</Application>
  <PresentationFormat>Widescreen</PresentationFormat>
  <Paragraphs>118</Paragraphs>
  <Slides>20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Tahoma</vt:lpstr>
      <vt:lpstr>HP001 4 hàng</vt:lpstr>
      <vt:lpstr>Calibri</vt:lpstr>
      <vt:lpstr>Times New Roman</vt:lpstr>
      <vt:lpstr>.VnArial Narrow</vt:lpstr>
      <vt:lpstr>SimSun</vt:lpstr>
      <vt:lpstr>Calibri Light</vt:lpstr>
      <vt:lpstr>ITC Avant Garde Std Bk</vt:lpstr>
      <vt:lpstr>.VnShelley Allegro</vt:lpstr>
      <vt:lpstr>等线</vt:lpstr>
      <vt:lpstr>Cookie</vt:lpstr>
      <vt:lpstr>.VnAristote</vt:lpstr>
      <vt:lpstr>Office Theme</vt:lpstr>
      <vt:lpstr>1_Office Theme</vt:lpstr>
      <vt:lpstr>2_Office Theme</vt:lpstr>
      <vt:lpstr>7_Office Theme</vt:lpstr>
      <vt:lpstr>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LAN HƯƠNG</cp:lastModifiedBy>
  <cp:revision>77</cp:revision>
  <dcterms:created xsi:type="dcterms:W3CDTF">2021-06-02T01:34:28Z</dcterms:created>
  <dcterms:modified xsi:type="dcterms:W3CDTF">2022-06-29T10:37:13Z</dcterms:modified>
</cp:coreProperties>
</file>