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71" r:id="rId2"/>
    <p:sldId id="276" r:id="rId3"/>
    <p:sldId id="277" r:id="rId4"/>
    <p:sldId id="263" r:id="rId5"/>
    <p:sldId id="270" r:id="rId6"/>
    <p:sldId id="271" r:id="rId7"/>
    <p:sldId id="338" r:id="rId8"/>
    <p:sldId id="272" r:id="rId9"/>
    <p:sldId id="273" r:id="rId10"/>
    <p:sldId id="274" r:id="rId11"/>
    <p:sldId id="275" r:id="rId12"/>
    <p:sldId id="331" r:id="rId13"/>
    <p:sldId id="278" r:id="rId14"/>
    <p:sldId id="279" r:id="rId15"/>
    <p:sldId id="332" r:id="rId16"/>
    <p:sldId id="333" r:id="rId17"/>
    <p:sldId id="334" r:id="rId18"/>
    <p:sldId id="335" r:id="rId19"/>
    <p:sldId id="336" r:id="rId20"/>
    <p:sldId id="337" r:id="rId21"/>
    <p:sldId id="281" r:id="rId22"/>
    <p:sldId id="339" r:id="rId23"/>
    <p:sldId id="283" r:id="rId24"/>
    <p:sldId id="340" r:id="rId25"/>
    <p:sldId id="341" r:id="rId26"/>
    <p:sldId id="342" r:id="rId27"/>
    <p:sldId id="343" r:id="rId28"/>
    <p:sldId id="344" r:id="rId29"/>
    <p:sldId id="345" r:id="rId30"/>
    <p:sldId id="346" r:id="rId31"/>
    <p:sldId id="347" r:id="rId32"/>
    <p:sldId id="348" r:id="rId33"/>
    <p:sldId id="264" r:id="rId34"/>
    <p:sldId id="349" r:id="rId35"/>
    <p:sldId id="350" r:id="rId36"/>
    <p:sldId id="351" r:id="rId37"/>
    <p:sldId id="361" r:id="rId38"/>
    <p:sldId id="362" r:id="rId39"/>
    <p:sldId id="363" r:id="rId40"/>
    <p:sldId id="364" r:id="rId41"/>
    <p:sldId id="365" r:id="rId42"/>
    <p:sldId id="366" r:id="rId43"/>
    <p:sldId id="367" r:id="rId44"/>
    <p:sldId id="368" r:id="rId45"/>
    <p:sldId id="369" r:id="rId46"/>
    <p:sldId id="370" r:id="rId47"/>
    <p:sldId id="269" r:id="rId48"/>
  </p:sldIdLst>
  <p:sldSz cx="12192000" cy="6858000"/>
  <p:notesSz cx="6858000" cy="9144000"/>
  <p:embeddedFontLst>
    <p:embeddedFont>
      <p:font typeface="#9Slide03 AmpleSoft Bold" panose="020B0604020202020204" charset="0"/>
      <p:regular r:id="rId49"/>
    </p:embeddedFont>
    <p:embeddedFont>
      <p:font typeface="Baloo 2 SemiBold" panose="020B0604020202020204" charset="0"/>
      <p:bold r:id="rId50"/>
    </p:embeddedFont>
    <p:embeddedFont>
      <p:font typeface="Calibri" panose="020F0502020204030204" pitchFamily="34" charset="0"/>
      <p:regular r:id="rId51"/>
      <p:bold r:id="rId52"/>
      <p:italic r:id="rId53"/>
      <p:boldItalic r:id="rId54"/>
    </p:embeddedFont>
    <p:embeddedFont>
      <p:font typeface="Gluten" pitchFamily="2" charset="0"/>
      <p:regular r:id="rId55"/>
      <p:bold r:id="rId56"/>
    </p:embeddedFont>
    <p:embeddedFont>
      <p:font typeface="Nunito Black" pitchFamily="2" charset="0"/>
      <p:bold r:id="rId57"/>
      <p:boldItalic r:id="rId58"/>
    </p:embeddedFont>
    <p:embeddedFont>
      <p:font typeface="Open Sans" panose="020B0606030504020204" pitchFamily="34" charset="0"/>
      <p:regular r:id="rId59"/>
      <p:bold r:id="rId60"/>
      <p:italic r:id="rId61"/>
      <p:boldItalic r:id="rId62"/>
    </p:embeddedFont>
    <p:embeddedFont>
      <p:font typeface="Sigmar One" panose="00000500000000000000" pitchFamily="2" charset="0"/>
      <p:regular r:id="rId63"/>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2E4"/>
    <a:srgbClr val="ADBACA"/>
    <a:srgbClr val="FEB8E0"/>
    <a:srgbClr val="FF66CC"/>
    <a:srgbClr val="ED33DB"/>
    <a:srgbClr val="6480BB"/>
    <a:srgbClr val="B26987"/>
    <a:srgbClr val="FBE967"/>
    <a:srgbClr val="F79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1" d="100"/>
          <a:sy n="81" d="100"/>
        </p:scale>
        <p:origin x="725"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jpe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29D81-0975-54BB-A9F7-41C0969C22CD}"/>
              </a:ext>
            </a:extLst>
          </p:cNvPr>
          <p:cNvSpPr txBox="1"/>
          <p:nvPr/>
        </p:nvSpPr>
        <p:spPr>
          <a:xfrm>
            <a:off x="3581400" y="1905000"/>
            <a:ext cx="7823200" cy="707886"/>
          </a:xfrm>
          <a:prstGeom prst="rect">
            <a:avLst/>
          </a:prstGeom>
          <a:noFill/>
        </p:spPr>
        <p:txBody>
          <a:bodyPr wrap="square" rtlCol="0">
            <a:spAutoFit/>
          </a:bodyPr>
          <a:lstStyle/>
          <a:p>
            <a:r>
              <a:rPr lang="en-US" sz="4000">
                <a:solidFill>
                  <a:srgbClr val="FF0000"/>
                </a:solidFill>
                <a:latin typeface="Nunito Black" pitchFamily="2" charset="0"/>
              </a:rPr>
              <a:t>BÀI 5: NHẬT KÍ TẬP BƠI</a:t>
            </a:r>
          </a:p>
        </p:txBody>
      </p:sp>
      <p:sp>
        <p:nvSpPr>
          <p:cNvPr id="3" name="TextBox 2">
            <a:extLst>
              <a:ext uri="{FF2B5EF4-FFF2-40B4-BE49-F238E27FC236}">
                <a16:creationId xmlns:a16="http://schemas.microsoft.com/office/drawing/2014/main" id="{D2CD0BCE-D623-2342-385E-04F42DE669AA}"/>
              </a:ext>
            </a:extLst>
          </p:cNvPr>
          <p:cNvSpPr txBox="1"/>
          <p:nvPr/>
        </p:nvSpPr>
        <p:spPr>
          <a:xfrm>
            <a:off x="3276600" y="381000"/>
            <a:ext cx="7823200" cy="1323439"/>
          </a:xfrm>
          <a:prstGeom prst="rect">
            <a:avLst/>
          </a:prstGeom>
          <a:noFill/>
        </p:spPr>
        <p:txBody>
          <a:bodyPr wrap="square" rtlCol="0">
            <a:spAutoFit/>
          </a:bodyPr>
          <a:lstStyle/>
          <a:p>
            <a:r>
              <a:rPr lang="en-US" sz="4000" b="1">
                <a:solidFill>
                  <a:srgbClr val="7030A0"/>
                </a:solidFill>
                <a:latin typeface="Nunito Black" pitchFamily="2" charset="0"/>
              </a:rPr>
              <a:t>Thứ ..ngày …tháng …năm 2022</a:t>
            </a:r>
          </a:p>
          <a:p>
            <a:pPr algn="ctr"/>
            <a:r>
              <a:rPr lang="en-US" sz="4000" b="1">
                <a:solidFill>
                  <a:schemeClr val="tx2">
                    <a:lumMod val="75000"/>
                  </a:schemeClr>
                </a:solidFill>
                <a:latin typeface="Nunito Black" pitchFamily="2" charset="0"/>
              </a:rPr>
              <a:t>Tiếng Việt</a:t>
            </a:r>
          </a:p>
        </p:txBody>
      </p:sp>
    </p:spTree>
    <p:extLst>
      <p:ext uri="{BB962C8B-B14F-4D97-AF65-F5344CB8AC3E}">
        <p14:creationId xmlns:p14="http://schemas.microsoft.com/office/powerpoint/2010/main" val="211365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3"/>
          <a:stretch>
            <a:fillRect/>
          </a:stretch>
        </p:blipFill>
        <p:spPr>
          <a:xfrm>
            <a:off x="-18739" y="3048000"/>
            <a:ext cx="9881405" cy="3752537"/>
          </a:xfrm>
          <a:prstGeom prst="rect">
            <a:avLst/>
          </a:prstGeom>
          <a:ln>
            <a:noFill/>
          </a:ln>
          <a:effectLst>
            <a:softEdge rad="112500"/>
          </a:effectLst>
        </p:spPr>
      </p:pic>
      <p:sp>
        <p:nvSpPr>
          <p:cNvPr id="6" name="TextBox 5">
            <a:extLst>
              <a:ext uri="{FF2B5EF4-FFF2-40B4-BE49-F238E27FC236}">
                <a16:creationId xmlns:a16="http://schemas.microsoft.com/office/drawing/2014/main" id="{68C1C5D3-A79B-88DA-2767-9D7093E49745}"/>
              </a:ext>
            </a:extLst>
          </p:cNvPr>
          <p:cNvSpPr txBox="1"/>
          <p:nvPr/>
        </p:nvSpPr>
        <p:spPr>
          <a:xfrm>
            <a:off x="446868" y="533779"/>
            <a:ext cx="11049000" cy="2677656"/>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800" b="0" i="0">
                <a:solidFill>
                  <a:srgbClr val="002060"/>
                </a:solidFill>
                <a:effectLst/>
                <a:latin typeface="Nunito Black" pitchFamily="2" charset="0"/>
              </a:rPr>
              <a:t> </a:t>
            </a:r>
          </a:p>
          <a:p>
            <a:pPr algn="r"/>
            <a:r>
              <a:rPr lang="en-US" sz="2800" b="0">
                <a:solidFill>
                  <a:srgbClr val="002060"/>
                </a:solidFill>
                <a:effectLst/>
                <a:latin typeface="Nunito Black" pitchFamily="2" charset="0"/>
              </a:rPr>
              <a:t>(Nguyễn Ngọc Mai Chi)</a:t>
            </a:r>
            <a:endParaRPr lang="vi-VN" sz="2800" b="0">
              <a:solidFill>
                <a:srgbClr val="002060"/>
              </a:solidFill>
              <a:effectLst/>
              <a:latin typeface="Nunito Black" pitchFamily="2" charset="0"/>
            </a:endParaRPr>
          </a:p>
        </p:txBody>
      </p:sp>
      <p:pic>
        <p:nvPicPr>
          <p:cNvPr id="7" name="Picture 6">
            <a:extLst>
              <a:ext uri="{FF2B5EF4-FFF2-40B4-BE49-F238E27FC236}">
                <a16:creationId xmlns:a16="http://schemas.microsoft.com/office/drawing/2014/main" id="{4CDA5409-032A-BC2F-87CC-A0F98852706C}"/>
              </a:ext>
            </a:extLst>
          </p:cNvPr>
          <p:cNvPicPr>
            <a:picLocks noChangeAspect="1"/>
          </p:cNvPicPr>
          <p:nvPr/>
        </p:nvPicPr>
        <p:blipFill>
          <a:blip r:embed="rId4"/>
          <a:stretch>
            <a:fillRect/>
          </a:stretch>
        </p:blipFill>
        <p:spPr>
          <a:xfrm>
            <a:off x="-18739" y="0"/>
            <a:ext cx="957155" cy="762066"/>
          </a:xfrm>
          <a:prstGeom prst="rect">
            <a:avLst/>
          </a:prstGeom>
        </p:spPr>
      </p:pic>
    </p:spTree>
    <p:extLst>
      <p:ext uri="{BB962C8B-B14F-4D97-AF65-F5344CB8AC3E}">
        <p14:creationId xmlns:p14="http://schemas.microsoft.com/office/powerpoint/2010/main" val="2672206489"/>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81D5D6-279B-86CB-34DD-74FD257AF5DB}"/>
              </a:ext>
            </a:extLst>
          </p:cNvPr>
          <p:cNvSpPr txBox="1"/>
          <p:nvPr/>
        </p:nvSpPr>
        <p:spPr>
          <a:xfrm>
            <a:off x="570251" y="915465"/>
            <a:ext cx="4916149" cy="584775"/>
          </a:xfrm>
          <a:prstGeom prst="rect">
            <a:avLst/>
          </a:prstGeom>
          <a:noFill/>
        </p:spPr>
        <p:txBody>
          <a:bodyPr wrap="square">
            <a:spAutoFit/>
          </a:bodyPr>
          <a:lstStyle/>
          <a:p>
            <a:r>
              <a:rPr lang="en-US" sz="3200" b="0" i="0">
                <a:solidFill>
                  <a:srgbClr val="FF0000"/>
                </a:solidFill>
                <a:effectLst/>
                <a:latin typeface="Nunito Black" pitchFamily="2" charset="0"/>
              </a:rPr>
              <a:t>Từ ngữ: Phấn khích</a:t>
            </a:r>
            <a:endParaRPr lang="en-US" sz="3200">
              <a:solidFill>
                <a:srgbClr val="FF0000"/>
              </a:solidFill>
              <a:latin typeface="Nunito Black" pitchFamily="2" charset="0"/>
            </a:endParaRPr>
          </a:p>
        </p:txBody>
      </p:sp>
      <p:pic>
        <p:nvPicPr>
          <p:cNvPr id="2052" name="Picture 4" descr="Kids Jumping Clipart Png For Kids - Happy Children Toys Clipart (911x755)">
            <a:extLst>
              <a:ext uri="{FF2B5EF4-FFF2-40B4-BE49-F238E27FC236}">
                <a16:creationId xmlns:a16="http://schemas.microsoft.com/office/drawing/2014/main" id="{D6B9BBF8-2C81-60C0-B788-A7A93B32C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663" y="437479"/>
            <a:ext cx="5799102" cy="487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F2C931-A962-62C9-92B2-E2F92212F18D}"/>
              </a:ext>
            </a:extLst>
          </p:cNvPr>
          <p:cNvPicPr>
            <a:picLocks noChangeAspect="1"/>
          </p:cNvPicPr>
          <p:nvPr/>
        </p:nvPicPr>
        <p:blipFill>
          <a:blip r:embed="rId4"/>
          <a:stretch>
            <a:fillRect/>
          </a:stretch>
        </p:blipFill>
        <p:spPr>
          <a:xfrm>
            <a:off x="203638" y="182880"/>
            <a:ext cx="957155" cy="762066"/>
          </a:xfrm>
          <a:prstGeom prst="rect">
            <a:avLst/>
          </a:prstGeom>
        </p:spPr>
      </p:pic>
      <p:pic>
        <p:nvPicPr>
          <p:cNvPr id="6" name="Picture 5">
            <a:extLst>
              <a:ext uri="{FF2B5EF4-FFF2-40B4-BE49-F238E27FC236}">
                <a16:creationId xmlns:a16="http://schemas.microsoft.com/office/drawing/2014/main" id="{FF25193F-8A96-6D39-AAFC-5A7BDA6A6B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43600" y="5314279"/>
            <a:ext cx="4883764" cy="1366501"/>
          </a:xfrm>
          <a:prstGeom prst="rect">
            <a:avLst/>
          </a:prstGeom>
        </p:spPr>
      </p:pic>
      <p:sp>
        <p:nvSpPr>
          <p:cNvPr id="4" name="TextBox 3">
            <a:extLst>
              <a:ext uri="{FF2B5EF4-FFF2-40B4-BE49-F238E27FC236}">
                <a16:creationId xmlns:a16="http://schemas.microsoft.com/office/drawing/2014/main" id="{4EF8A51B-7963-5870-996A-BFF19D1D48C2}"/>
              </a:ext>
            </a:extLst>
          </p:cNvPr>
          <p:cNvSpPr txBox="1"/>
          <p:nvPr/>
        </p:nvSpPr>
        <p:spPr>
          <a:xfrm>
            <a:off x="5715000" y="5680924"/>
            <a:ext cx="4343400" cy="523220"/>
          </a:xfrm>
          <a:prstGeom prst="rect">
            <a:avLst/>
          </a:prstGeom>
          <a:noFill/>
          <a:ln>
            <a:noFill/>
          </a:ln>
          <a:effectLst/>
        </p:spPr>
        <p:txBody>
          <a:bodyPr wrap="square">
            <a:spAutoFit/>
          </a:bodyPr>
          <a:lstStyle/>
          <a:p>
            <a:pPr algn="ctr"/>
            <a:r>
              <a:rPr lang="en-US" sz="2800" b="0" i="0">
                <a:solidFill>
                  <a:srgbClr val="002060"/>
                </a:solidFill>
                <a:effectLst/>
                <a:latin typeface="Nunito Black" pitchFamily="2" charset="0"/>
              </a:rPr>
              <a:t>phấn khởi, hào hứng</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11624478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CC0A866-89CC-BE7F-F11A-88866A1DFCFF}"/>
              </a:ext>
            </a:extLst>
          </p:cNvPr>
          <p:cNvPicPr>
            <a:picLocks noChangeAspect="1"/>
          </p:cNvPicPr>
          <p:nvPr/>
        </p:nvPicPr>
        <p:blipFill>
          <a:blip r:embed="rId3"/>
          <a:stretch>
            <a:fillRect/>
          </a:stretch>
        </p:blipFill>
        <p:spPr>
          <a:xfrm>
            <a:off x="6096000" y="1143000"/>
            <a:ext cx="5866577" cy="5592586"/>
          </a:xfrm>
          <a:prstGeom prst="rect">
            <a:avLst/>
          </a:prstGeom>
          <a:ln>
            <a:noFill/>
          </a:ln>
          <a:effectLst>
            <a:softEdge rad="112500"/>
          </a:effectLst>
        </p:spPr>
      </p:pic>
      <p:pic>
        <p:nvPicPr>
          <p:cNvPr id="18" name="Picture 17">
            <a:extLst>
              <a:ext uri="{FF2B5EF4-FFF2-40B4-BE49-F238E27FC236}">
                <a16:creationId xmlns:a16="http://schemas.microsoft.com/office/drawing/2014/main" id="{EC8E51CC-8E63-3E38-6C06-CEB9B157C507}"/>
              </a:ext>
            </a:extLst>
          </p:cNvPr>
          <p:cNvPicPr>
            <a:picLocks noChangeAspect="1"/>
          </p:cNvPicPr>
          <p:nvPr/>
        </p:nvPicPr>
        <p:blipFill>
          <a:blip r:embed="rId3"/>
          <a:stretch>
            <a:fillRect/>
          </a:stretch>
        </p:blipFill>
        <p:spPr>
          <a:xfrm>
            <a:off x="1" y="3288057"/>
            <a:ext cx="6095999" cy="344752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81F99EE2-6995-88F5-F8A4-519D739F1C0A}"/>
              </a:ext>
            </a:extLst>
          </p:cNvPr>
          <p:cNvPicPr>
            <a:picLocks noChangeAspect="1"/>
          </p:cNvPicPr>
          <p:nvPr/>
        </p:nvPicPr>
        <p:blipFill rotWithShape="1">
          <a:blip r:embed="rId4"/>
          <a:srcRect l="11589" r="8042"/>
          <a:stretch/>
        </p:blipFill>
        <p:spPr>
          <a:xfrm>
            <a:off x="686622" y="141901"/>
            <a:ext cx="5866577" cy="3247382"/>
          </a:xfrm>
          <a:prstGeom prst="rect">
            <a:avLst/>
          </a:prstGeom>
          <a:ln>
            <a:noFill/>
          </a:ln>
          <a:effectLst>
            <a:softEdge rad="112500"/>
          </a:effectLst>
        </p:spPr>
      </p:pic>
      <p:sp>
        <p:nvSpPr>
          <p:cNvPr id="4" name="TextBox 3">
            <a:extLst>
              <a:ext uri="{FF2B5EF4-FFF2-40B4-BE49-F238E27FC236}">
                <a16:creationId xmlns:a16="http://schemas.microsoft.com/office/drawing/2014/main" id="{CAE4F093-8EF5-FFBE-9B5C-4F6FEFDB5181}"/>
              </a:ext>
            </a:extLst>
          </p:cNvPr>
          <p:cNvSpPr txBox="1"/>
          <p:nvPr/>
        </p:nvSpPr>
        <p:spPr>
          <a:xfrm>
            <a:off x="533400" y="2957407"/>
            <a:ext cx="2672730" cy="1191816"/>
          </a:xfrm>
          <a:prstGeom prst="roundRect">
            <a:avLst/>
          </a:prstGeom>
          <a:solidFill>
            <a:srgbClr val="FFFFCC"/>
          </a:solidFill>
          <a:ln w="28575">
            <a:solidFill>
              <a:srgbClr val="217875"/>
            </a:solidFill>
            <a:prstDash val="sysDash"/>
          </a:ln>
        </p:spPr>
        <p:txBody>
          <a:bodyPr wrap="square">
            <a:spAutoFit/>
          </a:bodyPr>
          <a:lstStyle/>
          <a:p>
            <a:pPr algn="ctr"/>
            <a:r>
              <a:rPr lang="en-US" sz="3200">
                <a:solidFill>
                  <a:schemeClr val="accent6">
                    <a:lumMod val="50000"/>
                  </a:schemeClr>
                </a:solidFill>
                <a:latin typeface="Nunito Black" pitchFamily="2" charset="0"/>
                <a:cs typeface="Baloo 2 SemiBold" pitchFamily="2" charset="0"/>
              </a:rPr>
              <a:t>Luyện đọc từ khó</a:t>
            </a:r>
          </a:p>
        </p:txBody>
      </p:sp>
      <p:sp>
        <p:nvSpPr>
          <p:cNvPr id="6" name="TextBox 5">
            <a:extLst>
              <a:ext uri="{FF2B5EF4-FFF2-40B4-BE49-F238E27FC236}">
                <a16:creationId xmlns:a16="http://schemas.microsoft.com/office/drawing/2014/main" id="{D0D28243-CC6E-203C-3750-6D9327DDEB28}"/>
              </a:ext>
            </a:extLst>
          </p:cNvPr>
          <p:cNvSpPr txBox="1"/>
          <p:nvPr/>
        </p:nvSpPr>
        <p:spPr>
          <a:xfrm>
            <a:off x="5333999" y="2085443"/>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a:solidFill>
                  <a:srgbClr val="FF0000"/>
                </a:solidFill>
                <a:latin typeface="Nunito Black" pitchFamily="2" charset="0"/>
                <a:cs typeface="Baloo 2 SemiBold" pitchFamily="2" charset="0"/>
              </a:rPr>
              <a:t>Mũ bơi</a:t>
            </a:r>
          </a:p>
        </p:txBody>
      </p:sp>
      <p:sp>
        <p:nvSpPr>
          <p:cNvPr id="9" name="TextBox 8">
            <a:extLst>
              <a:ext uri="{FF2B5EF4-FFF2-40B4-BE49-F238E27FC236}">
                <a16:creationId xmlns:a16="http://schemas.microsoft.com/office/drawing/2014/main" id="{5C6963A2-6D16-C66F-9845-019A19796535}"/>
              </a:ext>
            </a:extLst>
          </p:cNvPr>
          <p:cNvSpPr txBox="1"/>
          <p:nvPr/>
        </p:nvSpPr>
        <p:spPr>
          <a:xfrm>
            <a:off x="3571389" y="3288057"/>
            <a:ext cx="2133601" cy="646986"/>
          </a:xfrm>
          <a:prstGeom prst="roundRect">
            <a:avLst/>
          </a:prstGeom>
          <a:solidFill>
            <a:srgbClr val="FEF2E4"/>
          </a:solidFill>
          <a:ln w="28575">
            <a:solidFill>
              <a:srgbClr val="217875"/>
            </a:solidFill>
            <a:prstDash val="sysDash"/>
          </a:ln>
        </p:spPr>
        <p:txBody>
          <a:bodyPr wrap="square">
            <a:spAutoFit/>
          </a:bodyPr>
          <a:lstStyle/>
          <a:p>
            <a:pPr algn="ctr"/>
            <a:r>
              <a:rPr lang="en-US" sz="3200">
                <a:solidFill>
                  <a:srgbClr val="FF0000"/>
                </a:solidFill>
                <a:latin typeface="Nunito Black" pitchFamily="2" charset="0"/>
                <a:cs typeface="Baloo 2 SemiBold" pitchFamily="2" charset="0"/>
              </a:rPr>
              <a:t>Vỗ về</a:t>
            </a:r>
          </a:p>
        </p:txBody>
      </p:sp>
      <p:sp>
        <p:nvSpPr>
          <p:cNvPr id="11" name="TextBox 10">
            <a:extLst>
              <a:ext uri="{FF2B5EF4-FFF2-40B4-BE49-F238E27FC236}">
                <a16:creationId xmlns:a16="http://schemas.microsoft.com/office/drawing/2014/main" id="{81862DF3-3FDB-B62D-265A-10503D99CBD2}"/>
              </a:ext>
            </a:extLst>
          </p:cNvPr>
          <p:cNvSpPr txBox="1"/>
          <p:nvPr/>
        </p:nvSpPr>
        <p:spPr>
          <a:xfrm>
            <a:off x="6553198" y="3288057"/>
            <a:ext cx="2748931" cy="646986"/>
          </a:xfrm>
          <a:prstGeom prst="roundRect">
            <a:avLst/>
          </a:prstGeom>
          <a:solidFill>
            <a:srgbClr val="FEF2E4"/>
          </a:solidFill>
          <a:ln w="28575">
            <a:solidFill>
              <a:srgbClr val="217875"/>
            </a:solidFill>
            <a:prstDash val="sysDash"/>
          </a:ln>
        </p:spPr>
        <p:txBody>
          <a:bodyPr wrap="square">
            <a:spAutoFit/>
          </a:bodyPr>
          <a:lstStyle/>
          <a:p>
            <a:pPr algn="ctr"/>
            <a:r>
              <a:rPr lang="en-US" sz="3200">
                <a:solidFill>
                  <a:srgbClr val="FF0000"/>
                </a:solidFill>
                <a:latin typeface="Nunito Black" pitchFamily="2" charset="0"/>
                <a:cs typeface="Baloo 2 SemiBold" pitchFamily="2" charset="0"/>
              </a:rPr>
              <a:t>Tập luyện</a:t>
            </a: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Tree>
    <p:extLst>
      <p:ext uri="{BB962C8B-B14F-4D97-AF65-F5344CB8AC3E}">
        <p14:creationId xmlns:p14="http://schemas.microsoft.com/office/powerpoint/2010/main" val="3915200150"/>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6AF3A0-76AA-178B-49B9-27DADD24BCCF}"/>
              </a:ext>
            </a:extLst>
          </p:cNvPr>
          <p:cNvSpPr txBox="1"/>
          <p:nvPr/>
        </p:nvSpPr>
        <p:spPr>
          <a:xfrm>
            <a:off x="1038873" y="19842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câu dài</a:t>
            </a:r>
          </a:p>
        </p:txBody>
      </p:sp>
      <p:sp>
        <p:nvSpPr>
          <p:cNvPr id="7" name="TextBox 6">
            <a:extLst>
              <a:ext uri="{FF2B5EF4-FFF2-40B4-BE49-F238E27FC236}">
                <a16:creationId xmlns:a16="http://schemas.microsoft.com/office/drawing/2014/main" id="{1F48FDFA-3031-7FE2-E3C2-4111F85F8162}"/>
              </a:ext>
            </a:extLst>
          </p:cNvPr>
          <p:cNvSpPr txBox="1"/>
          <p:nvPr/>
        </p:nvSpPr>
        <p:spPr>
          <a:xfrm>
            <a:off x="560295" y="1218261"/>
            <a:ext cx="11079480" cy="954107"/>
          </a:xfrm>
          <a:prstGeom prst="rect">
            <a:avLst/>
          </a:prstGeom>
          <a:solidFill>
            <a:schemeClr val="accent6">
              <a:lumMod val="20000"/>
              <a:lumOff val="80000"/>
            </a:schemeClr>
          </a:solidFill>
        </p:spPr>
        <p:txBody>
          <a:bodyPr wrap="square">
            <a:spAutoFit/>
          </a:bodyPr>
          <a:lstStyle/>
          <a:p>
            <a:r>
              <a:rPr lang="vi-VN" sz="2800">
                <a:solidFill>
                  <a:srgbClr val="002060"/>
                </a:solidFill>
                <a:latin typeface="Nunito Black" pitchFamily="2" charset="0"/>
              </a:rPr>
              <a:t>Mình rất phấn khích</a:t>
            </a:r>
            <a:r>
              <a:rPr lang="en-US" sz="2800">
                <a:solidFill>
                  <a:srgbClr val="FF0000"/>
                </a:solidFill>
                <a:latin typeface="Nunito Black" pitchFamily="2" charset="0"/>
              </a:rPr>
              <a:t>/</a:t>
            </a:r>
            <a:r>
              <a:rPr lang="vi-VN" sz="2800">
                <a:solidFill>
                  <a:srgbClr val="002060"/>
                </a:solidFill>
                <a:latin typeface="Nunito Black" pitchFamily="2" charset="0"/>
              </a:rPr>
              <a:t> vì được mẹ chuẩn bị cho một chiếc mũ bơi</a:t>
            </a:r>
            <a:r>
              <a:rPr lang="en-US" sz="2800">
                <a:solidFill>
                  <a:srgbClr val="FF0000"/>
                </a:solidFill>
                <a:latin typeface="Nunito Black" pitchFamily="2" charset="0"/>
              </a:rPr>
              <a:t>/</a:t>
            </a:r>
            <a:r>
              <a:rPr lang="vi-VN" sz="2800">
                <a:solidFill>
                  <a:srgbClr val="002060"/>
                </a:solidFill>
                <a:latin typeface="Nunito Black" pitchFamily="2" charset="0"/>
              </a:rPr>
              <a:t> cùng cặp kính bơi màu hồng rất đẹp.</a:t>
            </a:r>
            <a:r>
              <a:rPr lang="en-US" sz="2800">
                <a:solidFill>
                  <a:srgbClr val="FF0000"/>
                </a:solidFill>
                <a:latin typeface="Nunito Black" pitchFamily="2" charset="0"/>
              </a:rPr>
              <a:t>//</a:t>
            </a:r>
            <a:endParaRPr lang="en-US" sz="2800"/>
          </a:p>
        </p:txBody>
      </p:sp>
      <p:sp>
        <p:nvSpPr>
          <p:cNvPr id="8" name="TextBox 7">
            <a:extLst>
              <a:ext uri="{FF2B5EF4-FFF2-40B4-BE49-F238E27FC236}">
                <a16:creationId xmlns:a16="http://schemas.microsoft.com/office/drawing/2014/main" id="{B058D78B-E62C-7C09-D894-9BDC64548AEE}"/>
              </a:ext>
            </a:extLst>
          </p:cNvPr>
          <p:cNvSpPr txBox="1"/>
          <p:nvPr/>
        </p:nvSpPr>
        <p:spPr>
          <a:xfrm>
            <a:off x="560295" y="2905780"/>
            <a:ext cx="11079480" cy="954107"/>
          </a:xfrm>
          <a:prstGeom prst="rect">
            <a:avLst/>
          </a:prstGeom>
          <a:solidFill>
            <a:schemeClr val="accent6">
              <a:lumMod val="20000"/>
              <a:lumOff val="80000"/>
            </a:schemeClr>
          </a:solidFill>
        </p:spPr>
        <p:txBody>
          <a:bodyPr wrap="square">
            <a:spAutoFit/>
          </a:bodyPr>
          <a:lstStyle/>
          <a:p>
            <a:r>
              <a:rPr lang="vi-VN" sz="2800">
                <a:solidFill>
                  <a:srgbClr val="002060"/>
                </a:solidFill>
                <a:latin typeface="Nunito Black" pitchFamily="2" charset="0"/>
              </a:rPr>
              <a:t>Kể cũng lạ,</a:t>
            </a:r>
            <a:r>
              <a:rPr lang="en-US" sz="2800">
                <a:solidFill>
                  <a:srgbClr val="FF0000"/>
                </a:solidFill>
                <a:latin typeface="Nunito Black" pitchFamily="2" charset="0"/>
              </a:rPr>
              <a:t>/</a:t>
            </a:r>
            <a:r>
              <a:rPr lang="vi-VN" sz="2800">
                <a:solidFill>
                  <a:srgbClr val="002060"/>
                </a:solidFill>
                <a:latin typeface="Nunito Black" pitchFamily="2" charset="0"/>
              </a:rPr>
              <a:t> hôm trước mình giống ếch,</a:t>
            </a:r>
            <a:r>
              <a:rPr lang="en-US" sz="2800">
                <a:solidFill>
                  <a:srgbClr val="FF0000"/>
                </a:solidFill>
                <a:latin typeface="Nunito Black" pitchFamily="2" charset="0"/>
              </a:rPr>
              <a:t>/</a:t>
            </a:r>
            <a:r>
              <a:rPr lang="vi-VN" sz="2800">
                <a:solidFill>
                  <a:srgbClr val="002060"/>
                </a:solidFill>
                <a:latin typeface="Nunito Black" pitchFamily="2" charset="0"/>
              </a:rPr>
              <a:t> hôm nay</a:t>
            </a:r>
            <a:r>
              <a:rPr lang="en-US" sz="2800">
                <a:solidFill>
                  <a:srgbClr val="FF0000"/>
                </a:solidFill>
                <a:latin typeface="Nunito Black" pitchFamily="2" charset="0"/>
              </a:rPr>
              <a:t>/</a:t>
            </a:r>
            <a:r>
              <a:rPr lang="vi-VN" sz="2800">
                <a:solidFill>
                  <a:srgbClr val="002060"/>
                </a:solidFill>
                <a:latin typeface="Nunito Black" pitchFamily="2" charset="0"/>
              </a:rPr>
              <a:t> mình lại giống cá.</a:t>
            </a:r>
            <a:r>
              <a:rPr lang="en-US" sz="2800">
                <a:solidFill>
                  <a:srgbClr val="FF0000"/>
                </a:solidFill>
                <a:latin typeface="Nunito Black" pitchFamily="2" charset="0"/>
              </a:rPr>
              <a:t>//</a:t>
            </a:r>
            <a:endParaRPr lang="en-US" sz="2800"/>
          </a:p>
        </p:txBody>
      </p:sp>
      <p:pic>
        <p:nvPicPr>
          <p:cNvPr id="9" name="Picture 8" descr="A picture containing clipart&#10;&#10;Description automatically generated">
            <a:extLst>
              <a:ext uri="{FF2B5EF4-FFF2-40B4-BE49-F238E27FC236}">
                <a16:creationId xmlns:a16="http://schemas.microsoft.com/office/drawing/2014/main" id="{E5658C1C-3227-325A-DB6E-9483834F29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903845" y="3690610"/>
            <a:ext cx="3891915" cy="3113532"/>
          </a:xfrm>
          <a:prstGeom prst="rect">
            <a:avLst/>
          </a:prstGeom>
        </p:spPr>
      </p:pic>
      <p:pic>
        <p:nvPicPr>
          <p:cNvPr id="10" name="Picture 9">
            <a:extLst>
              <a:ext uri="{FF2B5EF4-FFF2-40B4-BE49-F238E27FC236}">
                <a16:creationId xmlns:a16="http://schemas.microsoft.com/office/drawing/2014/main" id="{9F18DDDD-C298-4105-06EB-26B7FA62B166}"/>
              </a:ext>
            </a:extLst>
          </p:cNvPr>
          <p:cNvPicPr>
            <a:picLocks noChangeAspect="1"/>
          </p:cNvPicPr>
          <p:nvPr/>
        </p:nvPicPr>
        <p:blipFill>
          <a:blip r:embed="rId5"/>
          <a:stretch>
            <a:fillRect/>
          </a:stretch>
        </p:blipFill>
        <p:spPr>
          <a:xfrm>
            <a:off x="203638" y="182880"/>
            <a:ext cx="957155" cy="762066"/>
          </a:xfrm>
          <a:prstGeom prst="rect">
            <a:avLst/>
          </a:prstGeom>
        </p:spPr>
      </p:pic>
    </p:spTree>
    <p:extLst>
      <p:ext uri="{BB962C8B-B14F-4D97-AF65-F5344CB8AC3E}">
        <p14:creationId xmlns:p14="http://schemas.microsoft.com/office/powerpoint/2010/main" val="286533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6326C-8CA5-B477-D693-78812B10C913}"/>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47D514A2-1E83-B989-CD44-BC2F55951171}"/>
              </a:ext>
            </a:extLst>
          </p:cNvPr>
          <p:cNvSpPr txBox="1"/>
          <p:nvPr/>
        </p:nvSpPr>
        <p:spPr>
          <a:xfrm>
            <a:off x="1160793" y="366064"/>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Nunito Black" pitchFamily="2" charset="0"/>
                <a:cs typeface="Baloo 2 SemiBold" pitchFamily="2" charset="0"/>
              </a:rPr>
              <a:t>Chia đoạn</a:t>
            </a:r>
          </a:p>
        </p:txBody>
      </p:sp>
      <p:sp>
        <p:nvSpPr>
          <p:cNvPr id="4" name="TextBox 3">
            <a:extLst>
              <a:ext uri="{FF2B5EF4-FFF2-40B4-BE49-F238E27FC236}">
                <a16:creationId xmlns:a16="http://schemas.microsoft.com/office/drawing/2014/main" id="{D08EC8C9-1D8D-9EDF-8F0C-FC4F4A123BB0}"/>
              </a:ext>
            </a:extLst>
          </p:cNvPr>
          <p:cNvSpPr txBox="1"/>
          <p:nvPr/>
        </p:nvSpPr>
        <p:spPr>
          <a:xfrm>
            <a:off x="990600" y="1184362"/>
            <a:ext cx="8516607" cy="646986"/>
          </a:xfrm>
          <a:prstGeom prst="roundRect">
            <a:avLst/>
          </a:prstGeom>
          <a:solidFill>
            <a:srgbClr val="FFFFCC"/>
          </a:solidFill>
          <a:ln w="28575">
            <a:solidFill>
              <a:srgbClr val="217875"/>
            </a:solidFill>
            <a:prstDash val="sysDash"/>
          </a:ln>
        </p:spPr>
        <p:txBody>
          <a:bodyPr wrap="square">
            <a:spAutoFit/>
          </a:bodyPr>
          <a:lstStyle/>
          <a:p>
            <a:pPr algn="ctr"/>
            <a:r>
              <a:rPr lang="en-US" sz="3200">
                <a:solidFill>
                  <a:schemeClr val="accent6">
                    <a:lumMod val="50000"/>
                  </a:schemeClr>
                </a:solidFill>
                <a:latin typeface="Nunito Black" pitchFamily="2" charset="0"/>
                <a:cs typeface="Baloo 2 SemiBold" pitchFamily="2" charset="0"/>
              </a:rPr>
              <a:t>Đoạn 1: Từ đầu đến </a:t>
            </a:r>
            <a:r>
              <a:rPr lang="en-US" sz="3200">
                <a:solidFill>
                  <a:srgbClr val="FF0000"/>
                </a:solidFill>
                <a:latin typeface="Nunito Black" pitchFamily="2" charset="0"/>
                <a:cs typeface="Baloo 2 SemiBold" pitchFamily="2" charset="0"/>
              </a:rPr>
              <a:t>mình sẽ tập tốt hơn.</a:t>
            </a:r>
          </a:p>
        </p:txBody>
      </p:sp>
      <p:sp>
        <p:nvSpPr>
          <p:cNvPr id="5" name="TextBox 4">
            <a:extLst>
              <a:ext uri="{FF2B5EF4-FFF2-40B4-BE49-F238E27FC236}">
                <a16:creationId xmlns:a16="http://schemas.microsoft.com/office/drawing/2014/main" id="{9DB80D81-350B-95EE-4BAC-0F350BEB649B}"/>
              </a:ext>
            </a:extLst>
          </p:cNvPr>
          <p:cNvSpPr txBox="1"/>
          <p:nvPr/>
        </p:nvSpPr>
        <p:spPr>
          <a:xfrm>
            <a:off x="990600" y="2312872"/>
            <a:ext cx="10726407" cy="646986"/>
          </a:xfrm>
          <a:prstGeom prst="roundRect">
            <a:avLst/>
          </a:prstGeom>
          <a:solidFill>
            <a:srgbClr val="FFFFCC"/>
          </a:solidFill>
          <a:ln w="28575">
            <a:solidFill>
              <a:srgbClr val="217875"/>
            </a:solidFill>
            <a:prstDash val="sysDash"/>
          </a:ln>
        </p:spPr>
        <p:txBody>
          <a:bodyPr wrap="square">
            <a:spAutoFit/>
          </a:bodyPr>
          <a:lstStyle/>
          <a:p>
            <a:pPr algn="ctr"/>
            <a:r>
              <a:rPr lang="en-US" sz="3200">
                <a:solidFill>
                  <a:schemeClr val="accent6">
                    <a:lumMod val="50000"/>
                  </a:schemeClr>
                </a:solidFill>
                <a:latin typeface="Nunito Black" pitchFamily="2" charset="0"/>
                <a:cs typeface="Baloo 2 SemiBold" pitchFamily="2" charset="0"/>
              </a:rPr>
              <a:t>Đoạn 2: Tiếp theo đến </a:t>
            </a:r>
            <a:r>
              <a:rPr lang="en-US" sz="3200">
                <a:solidFill>
                  <a:srgbClr val="FF0000"/>
                </a:solidFill>
                <a:latin typeface="Nunito Black" pitchFamily="2" charset="0"/>
                <a:cs typeface="Baloo 2 SemiBold" pitchFamily="2" charset="0"/>
              </a:rPr>
              <a:t>giống hệt như một con ếch ộp</a:t>
            </a:r>
          </a:p>
        </p:txBody>
      </p:sp>
      <p:sp>
        <p:nvSpPr>
          <p:cNvPr id="6" name="TextBox 5">
            <a:extLst>
              <a:ext uri="{FF2B5EF4-FFF2-40B4-BE49-F238E27FC236}">
                <a16:creationId xmlns:a16="http://schemas.microsoft.com/office/drawing/2014/main" id="{D1DBF8D0-FC71-5096-21E1-9E4916EF2FFE}"/>
              </a:ext>
            </a:extLst>
          </p:cNvPr>
          <p:cNvSpPr txBox="1"/>
          <p:nvPr/>
        </p:nvSpPr>
        <p:spPr>
          <a:xfrm>
            <a:off x="990600" y="3251157"/>
            <a:ext cx="3528060" cy="646986"/>
          </a:xfrm>
          <a:prstGeom prst="roundRect">
            <a:avLst/>
          </a:prstGeom>
          <a:solidFill>
            <a:srgbClr val="FFFFCC"/>
          </a:solidFill>
          <a:ln w="28575">
            <a:solidFill>
              <a:srgbClr val="217875"/>
            </a:solidFill>
            <a:prstDash val="sysDash"/>
          </a:ln>
        </p:spPr>
        <p:txBody>
          <a:bodyPr wrap="square">
            <a:spAutoFit/>
          </a:bodyPr>
          <a:lstStyle/>
          <a:p>
            <a:pPr algn="ctr"/>
            <a:r>
              <a:rPr lang="en-US" sz="3200">
                <a:solidFill>
                  <a:schemeClr val="accent6">
                    <a:lumMod val="50000"/>
                  </a:schemeClr>
                </a:solidFill>
                <a:latin typeface="Nunito Black" pitchFamily="2" charset="0"/>
                <a:cs typeface="Baloo 2 SemiBold" pitchFamily="2" charset="0"/>
              </a:rPr>
              <a:t>Đoạn 3: Còn lại</a:t>
            </a:r>
          </a:p>
        </p:txBody>
      </p:sp>
      <p:pic>
        <p:nvPicPr>
          <p:cNvPr id="7" name="Picture 6" descr="A picture containing clipart&#10;&#10;Description automatically generated">
            <a:extLst>
              <a:ext uri="{FF2B5EF4-FFF2-40B4-BE49-F238E27FC236}">
                <a16:creationId xmlns:a16="http://schemas.microsoft.com/office/drawing/2014/main" id="{E92C747D-1303-CC53-1219-A2E3E90D38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848600" y="3840480"/>
            <a:ext cx="3528060" cy="2822448"/>
          </a:xfrm>
          <a:prstGeom prst="rect">
            <a:avLst/>
          </a:prstGeom>
        </p:spPr>
      </p:pic>
    </p:spTree>
    <p:extLst>
      <p:ext uri="{BB962C8B-B14F-4D97-AF65-F5344CB8AC3E}">
        <p14:creationId xmlns:p14="http://schemas.microsoft.com/office/powerpoint/2010/main" val="33532856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681037"/>
            <a:ext cx="11225320" cy="4493538"/>
          </a:xfrm>
          <a:prstGeom prst="rect">
            <a:avLst/>
          </a:prstGeom>
          <a:noFill/>
        </p:spPr>
        <p:txBody>
          <a:bodyPr wrap="square">
            <a:spAutoFit/>
          </a:bodyPr>
          <a:lstStyle/>
          <a:p>
            <a:pPr algn="ctr"/>
            <a:r>
              <a:rPr lang="vi-VN" sz="2600" b="1" i="0">
                <a:solidFill>
                  <a:srgbClr val="FF0000"/>
                </a:solidFill>
                <a:effectLst/>
                <a:latin typeface="Nunito Black" pitchFamily="2" charset="0"/>
              </a:rPr>
              <a:t>NHẬT KÍ TẬP BƠI</a:t>
            </a:r>
            <a:endParaRPr lang="vi-VN" sz="2600" b="0" i="0">
              <a:solidFill>
                <a:srgbClr val="FF0000"/>
              </a:solidFill>
              <a:effectLst/>
              <a:latin typeface="Nunito Black" pitchFamily="2" charset="0"/>
            </a:endParaRP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Ngày…. tháng….</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Cô giáo cũng khen đồ bơi của mình đáng yêu.</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Cuối buổi, mình vẫn chưa thở dưới nước được. Mình thấy hơi buồn. Mình nghĩ lần sau, mình sẽ tập tốt hơn.</a:t>
            </a:r>
          </a:p>
        </p:txBody>
      </p:sp>
      <p:sp>
        <p:nvSpPr>
          <p:cNvPr id="8" name="TextBox 7">
            <a:extLst>
              <a:ext uri="{FF2B5EF4-FFF2-40B4-BE49-F238E27FC236}">
                <a16:creationId xmlns:a16="http://schemas.microsoft.com/office/drawing/2014/main" id="{346975EC-FD23-144C-2D77-754945C1AE93}"/>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nối tiếp đoạn</a:t>
            </a:r>
          </a:p>
        </p:txBody>
      </p:sp>
      <p:pic>
        <p:nvPicPr>
          <p:cNvPr id="11" name="Picture 10">
            <a:extLst>
              <a:ext uri="{FF2B5EF4-FFF2-40B4-BE49-F238E27FC236}">
                <a16:creationId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411920855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a:blip r:embed="rId2"/>
          <a:stretch>
            <a:fillRect/>
          </a:stretch>
        </p:blipFill>
        <p:spPr>
          <a:xfrm>
            <a:off x="2819400" y="2990850"/>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4423445-F1B6-A46B-8E5D-B172F5B148C7}"/>
              </a:ext>
            </a:extLst>
          </p:cNvPr>
          <p:cNvSpPr txBox="1"/>
          <p:nvPr/>
        </p:nvSpPr>
        <p:spPr>
          <a:xfrm>
            <a:off x="537772" y="826242"/>
            <a:ext cx="11044628" cy="2246769"/>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 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Hôm nay, mình đã có cảm giác thích đi bơi. Mình không còn bị sặc nước nữa. Mình đã quen thở dưới nước rồi.</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sp>
        <p:nvSpPr>
          <p:cNvPr id="10" name="TextBox 9">
            <a:extLst>
              <a:ext uri="{FF2B5EF4-FFF2-40B4-BE49-F238E27FC236}">
                <a16:creationId xmlns:a16="http://schemas.microsoft.com/office/drawing/2014/main" id="{23F72DEA-D10B-1298-9272-0D3FD1C40114}"/>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nối tiếp đoạn</a:t>
            </a:r>
          </a:p>
        </p:txBody>
      </p:sp>
      <p:pic>
        <p:nvPicPr>
          <p:cNvPr id="11" name="Picture 10">
            <a:extLst>
              <a:ext uri="{FF2B5EF4-FFF2-40B4-BE49-F238E27FC236}">
                <a16:creationId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34899278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a16="http://schemas.microsoft.com/office/drawing/2014/main" id="{68C1C5D3-A79B-88DA-2767-9D7093E49745}"/>
              </a:ext>
            </a:extLst>
          </p:cNvPr>
          <p:cNvSpPr txBox="1"/>
          <p:nvPr/>
        </p:nvSpPr>
        <p:spPr>
          <a:xfrm>
            <a:off x="228600" y="832488"/>
            <a:ext cx="11049000" cy="2677656"/>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800" b="0" i="0">
                <a:solidFill>
                  <a:srgbClr val="002060"/>
                </a:solidFill>
                <a:effectLst/>
                <a:latin typeface="Nunito Black" pitchFamily="2" charset="0"/>
              </a:rPr>
              <a:t> </a:t>
            </a:r>
          </a:p>
          <a:p>
            <a:pPr algn="r"/>
            <a:r>
              <a:rPr lang="en-US" sz="2800" b="0">
                <a:solidFill>
                  <a:srgbClr val="002060"/>
                </a:solidFill>
                <a:effectLst/>
                <a:latin typeface="Nunito Black" pitchFamily="2" charset="0"/>
              </a:rPr>
              <a:t>(Nguyễn Ngọc Mai Chi)</a:t>
            </a:r>
            <a:endParaRPr lang="vi-VN" sz="2800" b="0">
              <a:solidFill>
                <a:srgbClr val="002060"/>
              </a:solidFill>
              <a:effectLst/>
              <a:latin typeface="Nunito Black" pitchFamily="2" charset="0"/>
            </a:endParaRPr>
          </a:p>
        </p:txBody>
      </p:sp>
      <p:pic>
        <p:nvPicPr>
          <p:cNvPr id="5" name="Picture 4">
            <a:extLst>
              <a:ext uri="{FF2B5EF4-FFF2-40B4-BE49-F238E27FC236}">
                <a16:creationId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sp>
        <p:nvSpPr>
          <p:cNvPr id="8" name="TextBox 7">
            <a:extLst>
              <a:ext uri="{FF2B5EF4-FFF2-40B4-BE49-F238E27FC236}">
                <a16:creationId xmlns:a16="http://schemas.microsoft.com/office/drawing/2014/main" id="{50574433-4E8B-7ED2-6EA2-84C13E86A144}"/>
              </a:ext>
            </a:extLst>
          </p:cNvPr>
          <p:cNvSpPr txBox="1"/>
          <p:nvPr/>
        </p:nvSpPr>
        <p:spPr>
          <a:xfrm>
            <a:off x="1147997" y="102155"/>
            <a:ext cx="4800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nối tiếp đoạn</a:t>
            </a:r>
          </a:p>
        </p:txBody>
      </p:sp>
      <p:pic>
        <p:nvPicPr>
          <p:cNvPr id="9" name="Picture 8">
            <a:extLst>
              <a:ext uri="{FF2B5EF4-FFF2-40B4-BE49-F238E27FC236}">
                <a16:creationId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Tree>
    <p:extLst>
      <p:ext uri="{BB962C8B-B14F-4D97-AF65-F5344CB8AC3E}">
        <p14:creationId xmlns:p14="http://schemas.microsoft.com/office/powerpoint/2010/main" val="183295162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239000" y="3606552"/>
            <a:ext cx="4949950" cy="3247382"/>
          </a:xfrm>
          <a:prstGeom prst="rect">
            <a:avLst/>
          </a:prstGeom>
          <a:ln>
            <a:noFill/>
          </a:ln>
          <a:effectLst>
            <a:softEdge rad="112500"/>
          </a:effectLst>
        </p:spPr>
      </p:pic>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681037"/>
            <a:ext cx="11225320" cy="4493538"/>
          </a:xfrm>
          <a:prstGeom prst="rect">
            <a:avLst/>
          </a:prstGeom>
          <a:noFill/>
        </p:spPr>
        <p:txBody>
          <a:bodyPr wrap="square">
            <a:spAutoFit/>
          </a:bodyPr>
          <a:lstStyle/>
          <a:p>
            <a:pPr algn="ctr"/>
            <a:r>
              <a:rPr lang="vi-VN" sz="2600" b="1" i="0">
                <a:solidFill>
                  <a:srgbClr val="FF0000"/>
                </a:solidFill>
                <a:effectLst/>
                <a:latin typeface="Nunito Black" pitchFamily="2" charset="0"/>
              </a:rPr>
              <a:t>NHẬT KÍ TẬP BƠI</a:t>
            </a:r>
            <a:endParaRPr lang="vi-VN" sz="2600" b="0" i="0">
              <a:solidFill>
                <a:srgbClr val="FF0000"/>
              </a:solidFill>
              <a:effectLst/>
              <a:latin typeface="Nunito Black" pitchFamily="2" charset="0"/>
            </a:endParaRP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Ngày…. tháng….</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Cô giáo cũng khen đồ bơi của mình đáng yêu.</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Cuối buổi, mình vẫn chưa thở dưới nước được. Mình thấy hơi buồn. Mình nghĩ lần sau, mình sẽ tập tốt hơn.</a:t>
            </a:r>
          </a:p>
        </p:txBody>
      </p:sp>
      <p:sp>
        <p:nvSpPr>
          <p:cNvPr id="8" name="TextBox 7">
            <a:extLst>
              <a:ext uri="{FF2B5EF4-FFF2-40B4-BE49-F238E27FC236}">
                <a16:creationId xmlns:a16="http://schemas.microsoft.com/office/drawing/2014/main" id="{346975EC-FD23-144C-2D77-754945C1AE93}"/>
              </a:ext>
            </a:extLst>
          </p:cNvPr>
          <p:cNvSpPr txBox="1"/>
          <p:nvPr/>
        </p:nvSpPr>
        <p:spPr>
          <a:xfrm>
            <a:off x="1147996" y="102155"/>
            <a:ext cx="578620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theo nhóm nhỏ</a:t>
            </a:r>
          </a:p>
        </p:txBody>
      </p:sp>
      <p:pic>
        <p:nvPicPr>
          <p:cNvPr id="11" name="Picture 10">
            <a:extLst>
              <a:ext uri="{FF2B5EF4-FFF2-40B4-BE49-F238E27FC236}">
                <a16:creationId xmlns:a16="http://schemas.microsoft.com/office/drawing/2014/main" id="{04AD9544-B4F2-ADE9-D461-3F8003CF8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13" name="TextBox 12">
            <a:extLst>
              <a:ext uri="{FF2B5EF4-FFF2-40B4-BE49-F238E27FC236}">
                <a16:creationId xmlns:a16="http://schemas.microsoft.com/office/drawing/2014/main" id="{193BF6AD-6582-E308-850F-501FD83BDBA4}"/>
              </a:ext>
            </a:extLst>
          </p:cNvPr>
          <p:cNvSpPr txBox="1"/>
          <p:nvPr/>
        </p:nvSpPr>
        <p:spPr>
          <a:xfrm>
            <a:off x="304800" y="884290"/>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4" name="Picture 13">
            <a:extLst>
              <a:ext uri="{FF2B5EF4-FFF2-40B4-BE49-F238E27FC236}">
                <a16:creationId xmlns:a16="http://schemas.microsoft.com/office/drawing/2014/main" id="{FA01B7AC-5DA8-556D-3D5A-718CC50E7176}"/>
              </a:ext>
            </a:extLst>
          </p:cNvPr>
          <p:cNvPicPr>
            <a:picLocks noChangeAspect="1"/>
          </p:cNvPicPr>
          <p:nvPr/>
        </p:nvPicPr>
        <p:blipFill>
          <a:blip r:embed="rId4"/>
          <a:stretch>
            <a:fillRect/>
          </a:stretch>
        </p:blipFill>
        <p:spPr>
          <a:xfrm>
            <a:off x="76200" y="0"/>
            <a:ext cx="957155" cy="762066"/>
          </a:xfrm>
          <a:prstGeom prst="rect">
            <a:avLst/>
          </a:prstGeom>
        </p:spPr>
      </p:pic>
    </p:spTree>
    <p:extLst>
      <p:ext uri="{BB962C8B-B14F-4D97-AF65-F5344CB8AC3E}">
        <p14:creationId xmlns:p14="http://schemas.microsoft.com/office/powerpoint/2010/main" val="29533008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a:blip r:embed="rId2"/>
          <a:stretch>
            <a:fillRect/>
          </a:stretch>
        </p:blipFill>
        <p:spPr>
          <a:xfrm>
            <a:off x="2895600" y="2164608"/>
            <a:ext cx="8181975" cy="386715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4423445-F1B6-A46B-8E5D-B172F5B148C7}"/>
              </a:ext>
            </a:extLst>
          </p:cNvPr>
          <p:cNvSpPr txBox="1"/>
          <p:nvPr/>
        </p:nvSpPr>
        <p:spPr>
          <a:xfrm>
            <a:off x="537772" y="826242"/>
            <a:ext cx="11044628" cy="2246769"/>
          </a:xfrm>
          <a:prstGeom prst="rect">
            <a:avLst/>
          </a:prstGeom>
          <a:noFill/>
        </p:spPr>
        <p:txBody>
          <a:bodyPr wrap="square">
            <a:spAutoFit/>
          </a:bodyPr>
          <a:lstStyle/>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 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Hôm nay, mình đã có cảm giác thích đi bơi. Mình không còn bị sặc nước nữa. Mình đã quen thở dưới nước rồi.</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2B703C56-A700-D933-B44B-364B5C125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9" name="TextBox 8">
            <a:extLst>
              <a:ext uri="{FF2B5EF4-FFF2-40B4-BE49-F238E27FC236}">
                <a16:creationId xmlns:a16="http://schemas.microsoft.com/office/drawing/2014/main" id="{B921F823-216C-A8B9-665E-E6D5A9473912}"/>
              </a:ext>
            </a:extLst>
          </p:cNvPr>
          <p:cNvSpPr txBox="1"/>
          <p:nvPr/>
        </p:nvSpPr>
        <p:spPr>
          <a:xfrm>
            <a:off x="304800" y="884290"/>
            <a:ext cx="37702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2</a:t>
            </a:r>
          </a:p>
        </p:txBody>
      </p:sp>
      <p:pic>
        <p:nvPicPr>
          <p:cNvPr id="11" name="Picture 10">
            <a:extLst>
              <a:ext uri="{FF2B5EF4-FFF2-40B4-BE49-F238E27FC236}">
                <a16:creationId xmlns:a16="http://schemas.microsoft.com/office/drawing/2014/main" id="{38BBB618-E2A7-2A0E-E24F-ED3CEB8AF469}"/>
              </a:ext>
            </a:extLst>
          </p:cNvPr>
          <p:cNvPicPr>
            <a:picLocks noChangeAspect="1"/>
          </p:cNvPicPr>
          <p:nvPr/>
        </p:nvPicPr>
        <p:blipFill>
          <a:blip r:embed="rId4"/>
          <a:stretch>
            <a:fillRect/>
          </a:stretch>
        </p:blipFill>
        <p:spPr>
          <a:xfrm>
            <a:off x="76200" y="0"/>
            <a:ext cx="957155" cy="762066"/>
          </a:xfrm>
          <a:prstGeom prst="rect">
            <a:avLst/>
          </a:prstGeom>
        </p:spPr>
      </p:pic>
      <p:sp>
        <p:nvSpPr>
          <p:cNvPr id="12" name="TextBox 11">
            <a:extLst>
              <a:ext uri="{FF2B5EF4-FFF2-40B4-BE49-F238E27FC236}">
                <a16:creationId xmlns:a16="http://schemas.microsoft.com/office/drawing/2014/main" id="{288C9C40-98BF-BE67-AA04-F51F15388461}"/>
              </a:ext>
            </a:extLst>
          </p:cNvPr>
          <p:cNvSpPr txBox="1"/>
          <p:nvPr/>
        </p:nvSpPr>
        <p:spPr>
          <a:xfrm>
            <a:off x="1147996" y="102155"/>
            <a:ext cx="578620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theo nhóm nhỏ</a:t>
            </a:r>
          </a:p>
        </p:txBody>
      </p:sp>
    </p:spTree>
    <p:extLst>
      <p:ext uri="{BB962C8B-B14F-4D97-AF65-F5344CB8AC3E}">
        <p14:creationId xmlns:p14="http://schemas.microsoft.com/office/powerpoint/2010/main" val="39921849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Tiết 1 + 2</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69467C84-B8A0-3529-D561-94CE36374A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9" name="Picture 6">
            <a:extLst>
              <a:ext uri="{FF2B5EF4-FFF2-40B4-BE49-F238E27FC236}">
                <a16:creationId xmlns:a16="http://schemas.microsoft.com/office/drawing/2014/main" id="{2379C7F7-2BFB-F8C6-7A92-F403C02D25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24244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01EF9F-A65B-437B-6F0A-439E66C87175}"/>
              </a:ext>
            </a:extLst>
          </p:cNvPr>
          <p:cNvPicPr>
            <a:picLocks noChangeAspect="1"/>
          </p:cNvPicPr>
          <p:nvPr/>
        </p:nvPicPr>
        <p:blipFill>
          <a:blip r:embed="rId2"/>
          <a:stretch>
            <a:fillRect/>
          </a:stretch>
        </p:blipFill>
        <p:spPr>
          <a:xfrm>
            <a:off x="31230" y="2745542"/>
            <a:ext cx="9223500" cy="4086225"/>
          </a:xfrm>
          <a:prstGeom prst="rect">
            <a:avLst/>
          </a:prstGeom>
        </p:spPr>
      </p:pic>
      <p:sp>
        <p:nvSpPr>
          <p:cNvPr id="6" name="TextBox 5">
            <a:extLst>
              <a:ext uri="{FF2B5EF4-FFF2-40B4-BE49-F238E27FC236}">
                <a16:creationId xmlns:a16="http://schemas.microsoft.com/office/drawing/2014/main" id="{68C1C5D3-A79B-88DA-2767-9D7093E49745}"/>
              </a:ext>
            </a:extLst>
          </p:cNvPr>
          <p:cNvSpPr txBox="1"/>
          <p:nvPr/>
        </p:nvSpPr>
        <p:spPr>
          <a:xfrm>
            <a:off x="228600" y="832488"/>
            <a:ext cx="11049000" cy="2677656"/>
          </a:xfrm>
          <a:prstGeom prst="rect">
            <a:avLst/>
          </a:prstGeom>
          <a:noFill/>
        </p:spPr>
        <p:txBody>
          <a:bodyPr wrap="square">
            <a:spAutoFit/>
          </a:bodyPr>
          <a:lstStyle/>
          <a:p>
            <a:pPr algn="l"/>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Ngày….tháng…..</a:t>
            </a:r>
          </a:p>
          <a:p>
            <a:pPr algn="just"/>
            <a:r>
              <a:rPr lang="en-US" sz="2800" b="0" i="0">
                <a:solidFill>
                  <a:srgbClr val="002060"/>
                </a:solidFill>
                <a:effectLst/>
                <a:latin typeface="Nunito Black" pitchFamily="2" charset="0"/>
              </a:rPr>
              <a:t>	</a:t>
            </a:r>
            <a:r>
              <a:rPr lang="vi-VN" sz="28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800" b="0" i="0">
                <a:solidFill>
                  <a:srgbClr val="002060"/>
                </a:solidFill>
                <a:effectLst/>
                <a:latin typeface="Nunito Black" pitchFamily="2" charset="0"/>
              </a:rPr>
              <a:t> </a:t>
            </a:r>
          </a:p>
          <a:p>
            <a:pPr algn="r"/>
            <a:r>
              <a:rPr lang="en-US" sz="2800" b="0">
                <a:solidFill>
                  <a:srgbClr val="002060"/>
                </a:solidFill>
                <a:effectLst/>
                <a:latin typeface="Nunito Black" pitchFamily="2" charset="0"/>
              </a:rPr>
              <a:t>(Nguyễn Ngọc Mai Chi)</a:t>
            </a:r>
            <a:endParaRPr lang="vi-VN" sz="2800" b="0">
              <a:solidFill>
                <a:srgbClr val="002060"/>
              </a:solidFill>
              <a:effectLst/>
              <a:latin typeface="Nunito Black" pitchFamily="2" charset="0"/>
            </a:endParaRPr>
          </a:p>
        </p:txBody>
      </p:sp>
      <p:pic>
        <p:nvPicPr>
          <p:cNvPr id="5" name="Picture 4">
            <a:extLst>
              <a:ext uri="{FF2B5EF4-FFF2-40B4-BE49-F238E27FC236}">
                <a16:creationId xmlns:a16="http://schemas.microsoft.com/office/drawing/2014/main" id="{5B82D674-EB9C-D1F2-8BD8-03B618B13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3700"/>
            <a:ext cx="851094" cy="584333"/>
          </a:xfrm>
          <a:prstGeom prst="rect">
            <a:avLst/>
          </a:prstGeom>
        </p:spPr>
      </p:pic>
      <p:sp>
        <p:nvSpPr>
          <p:cNvPr id="7" name="TextBox 6">
            <a:extLst>
              <a:ext uri="{FF2B5EF4-FFF2-40B4-BE49-F238E27FC236}">
                <a16:creationId xmlns:a16="http://schemas.microsoft.com/office/drawing/2014/main" id="{F69E905B-02AB-5AC7-643D-4EEF7B5B753D}"/>
              </a:ext>
            </a:extLst>
          </p:cNvPr>
          <p:cNvSpPr txBox="1"/>
          <p:nvPr/>
        </p:nvSpPr>
        <p:spPr>
          <a:xfrm>
            <a:off x="304800" y="884290"/>
            <a:ext cx="373820"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3</a:t>
            </a:r>
          </a:p>
        </p:txBody>
      </p:sp>
      <p:pic>
        <p:nvPicPr>
          <p:cNvPr id="9" name="Picture 8">
            <a:extLst>
              <a:ext uri="{FF2B5EF4-FFF2-40B4-BE49-F238E27FC236}">
                <a16:creationId xmlns:a16="http://schemas.microsoft.com/office/drawing/2014/main" id="{C321B0E4-26EC-3E9E-40B1-B4337E8CB9FE}"/>
              </a:ext>
            </a:extLst>
          </p:cNvPr>
          <p:cNvPicPr>
            <a:picLocks noChangeAspect="1"/>
          </p:cNvPicPr>
          <p:nvPr/>
        </p:nvPicPr>
        <p:blipFill>
          <a:blip r:embed="rId4"/>
          <a:stretch>
            <a:fillRect/>
          </a:stretch>
        </p:blipFill>
        <p:spPr>
          <a:xfrm>
            <a:off x="76200" y="76200"/>
            <a:ext cx="957155" cy="762066"/>
          </a:xfrm>
          <a:prstGeom prst="rect">
            <a:avLst/>
          </a:prstGeom>
        </p:spPr>
      </p:pic>
      <p:sp>
        <p:nvSpPr>
          <p:cNvPr id="10" name="TextBox 9">
            <a:extLst>
              <a:ext uri="{FF2B5EF4-FFF2-40B4-BE49-F238E27FC236}">
                <a16:creationId xmlns:a16="http://schemas.microsoft.com/office/drawing/2014/main" id="{F704C9B6-64EF-FF38-C699-226DA568F50D}"/>
              </a:ext>
            </a:extLst>
          </p:cNvPr>
          <p:cNvSpPr txBox="1"/>
          <p:nvPr/>
        </p:nvSpPr>
        <p:spPr>
          <a:xfrm>
            <a:off x="1147996" y="102155"/>
            <a:ext cx="5786203"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đoạn theo nhóm nhỏ</a:t>
            </a:r>
          </a:p>
        </p:txBody>
      </p:sp>
    </p:spTree>
    <p:extLst>
      <p:ext uri="{BB962C8B-B14F-4D97-AF65-F5344CB8AC3E}">
        <p14:creationId xmlns:p14="http://schemas.microsoft.com/office/powerpoint/2010/main" val="1280707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a16="http://schemas.microsoft.com/office/drawing/2014/main" id="{B51636B2-1B83-783B-800D-537C537F7EEE}"/>
              </a:ext>
            </a:extLst>
          </p:cNvPr>
          <p:cNvSpPr txBox="1"/>
          <p:nvPr/>
        </p:nvSpPr>
        <p:spPr>
          <a:xfrm>
            <a:off x="1147997" y="0"/>
            <a:ext cx="3728804" cy="578882"/>
          </a:xfrm>
          <a:prstGeom prst="roundRect">
            <a:avLst/>
          </a:prstGeom>
          <a:solidFill>
            <a:srgbClr val="FFFFCC"/>
          </a:solidFill>
          <a:ln w="28575">
            <a:solidFill>
              <a:srgbClr val="217875"/>
            </a:solidFill>
            <a:prstDash val="sysDash"/>
          </a:ln>
        </p:spPr>
        <p:txBody>
          <a:bodyPr wrap="square">
            <a:spAutoFit/>
          </a:bodyPr>
          <a:lstStyle/>
          <a:p>
            <a:pPr algn="ctr"/>
            <a:r>
              <a:rPr lang="en-US" sz="2800" b="1">
                <a:solidFill>
                  <a:schemeClr val="accent6">
                    <a:lumMod val="50000"/>
                  </a:schemeClr>
                </a:solidFill>
                <a:latin typeface="Baloo 2 SemiBold" pitchFamily="2" charset="0"/>
                <a:cs typeface="Baloo 2 SemiBold" pitchFamily="2" charset="0"/>
              </a:rPr>
              <a:t>Luyện đọc toàn bài</a:t>
            </a:r>
          </a:p>
        </p:txBody>
      </p:sp>
      <p:sp>
        <p:nvSpPr>
          <p:cNvPr id="4" name="TextBox 3">
            <a:extLst>
              <a:ext uri="{FF2B5EF4-FFF2-40B4-BE49-F238E27FC236}">
                <a16:creationId xmlns:a16="http://schemas.microsoft.com/office/drawing/2014/main" id="{8602BD8F-3A89-945A-7E1B-F133191802D1}"/>
              </a:ext>
            </a:extLst>
          </p:cNvPr>
          <p:cNvSpPr txBox="1"/>
          <p:nvPr/>
        </p:nvSpPr>
        <p:spPr>
          <a:xfrm>
            <a:off x="76200" y="609600"/>
            <a:ext cx="11887200" cy="5940088"/>
          </a:xfrm>
          <a:prstGeom prst="rect">
            <a:avLst/>
          </a:prstGeom>
          <a:solidFill>
            <a:srgbClr val="FEF2E4"/>
          </a:solidFill>
        </p:spPr>
        <p:txBody>
          <a:bodyPr wrap="square">
            <a:spAutoFit/>
          </a:bodyPr>
          <a:lstStyle/>
          <a:p>
            <a:pPr algn="ctr"/>
            <a:r>
              <a:rPr lang="vi-VN" sz="2000" b="1" i="0">
                <a:solidFill>
                  <a:srgbClr val="FF0000"/>
                </a:solidFill>
                <a:effectLst/>
                <a:latin typeface="Nunito Black" pitchFamily="2" charset="0"/>
              </a:rPr>
              <a:t>NHẬT KÍ TẬP BƠI</a:t>
            </a:r>
            <a:endParaRPr lang="vi-VN" sz="2000" b="0" i="0">
              <a:solidFill>
                <a:srgbClr val="FF0000"/>
              </a:solidFill>
              <a:effectLst/>
              <a:latin typeface="Nunito Black" pitchFamily="2" charset="0"/>
            </a:endParaRP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 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Cô giáo cũng khen đồ bơi của mình đáng yêu.</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Cuối buổi, mình vẫn chưa thở dưới nước được. Mình thấy hơi buồn. Mình nghĩ lần sau, mình sẽ tập tốt hơn.</a:t>
            </a:r>
            <a:endParaRPr lang="en-US" sz="2000" b="0" i="0">
              <a:solidFill>
                <a:srgbClr val="002060"/>
              </a:solidFill>
              <a:effectLst/>
              <a:latin typeface="Nunito Black" pitchFamily="2" charset="0"/>
            </a:endParaRP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 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Hôm nay, mình đã có cảm giác thích đi bơi. Mình không còn bị sặc nước nữa. Mình đã quen thở dưới nước rồi.</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Cô dạy mình động tác bơi ếch. Động tác đó thật lạ! Khi đạp chân, mình giống hệt như một con ếch ộp.</a:t>
            </a:r>
            <a:endParaRPr lang="en-US" sz="2000" b="0" i="0">
              <a:solidFill>
                <a:srgbClr val="002060"/>
              </a:solidFill>
              <a:effectLst/>
              <a:latin typeface="Nunito Black" pitchFamily="2" charset="0"/>
            </a:endParaRPr>
          </a:p>
          <a:p>
            <a:pPr algn="l"/>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000" b="0" i="0">
                <a:solidFill>
                  <a:srgbClr val="002060"/>
                </a:solidFill>
                <a:effectLst/>
                <a:latin typeface="Nunito Black" pitchFamily="2" charset="0"/>
              </a:rPr>
              <a:t> </a:t>
            </a:r>
          </a:p>
          <a:p>
            <a:pPr algn="r"/>
            <a:r>
              <a:rPr lang="en-US" sz="2000" b="0">
                <a:solidFill>
                  <a:srgbClr val="002060"/>
                </a:solidFill>
                <a:effectLst/>
                <a:latin typeface="Nunito Black" pitchFamily="2" charset="0"/>
              </a:rPr>
              <a:t>(Nguyễn Ngọc Mai Chi)</a:t>
            </a:r>
            <a:endParaRPr lang="vi-VN" sz="2000" b="0">
              <a:solidFill>
                <a:srgbClr val="002060"/>
              </a:solidFill>
              <a:effectLst/>
              <a:latin typeface="Nunito Black" pitchFamily="2" charset="0"/>
            </a:endParaRPr>
          </a:p>
        </p:txBody>
      </p:sp>
    </p:spTree>
    <p:extLst>
      <p:ext uri="{BB962C8B-B14F-4D97-AF65-F5344CB8AC3E}">
        <p14:creationId xmlns:p14="http://schemas.microsoft.com/office/powerpoint/2010/main" val="40250370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32138" y="3835400"/>
            <a:ext cx="7464580"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Trả lời câu hỏi</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3A8287CD-C591-5596-F070-CE4744D05D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CABA9D4C-9064-21EE-B7C2-B3E85D74A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275262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1</a:t>
            </a:r>
            <a:r>
              <a:rPr lang="en-US" sz="2800">
                <a:solidFill>
                  <a:srgbClr val="000000"/>
                </a:solidFill>
                <a:latin typeface="Nunito Black" pitchFamily="2" charset="0"/>
              </a:rPr>
              <a:t>: </a:t>
            </a:r>
            <a:r>
              <a:rPr lang="vi-VN" sz="2800" b="1" i="0">
                <a:solidFill>
                  <a:srgbClr val="000000"/>
                </a:solidFill>
                <a:effectLst/>
                <a:latin typeface="Nunito Black" pitchFamily="2" charset="0"/>
              </a:rPr>
              <a:t>Bạn nhỏ đến bể bơi với ai? Bạn ấy được chuẩn bị những gì?</a:t>
            </a:r>
            <a:endParaRPr lang="vi-VN" sz="2800" b="0" i="0">
              <a:solidFill>
                <a:srgbClr val="000000"/>
              </a:solidFill>
              <a:effectLst/>
              <a:latin typeface="Nunito Black" pitchFamily="2" charset="0"/>
            </a:endParaRPr>
          </a:p>
        </p:txBody>
      </p:sp>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a16="http://schemas.microsoft.com/office/drawing/2014/main" id="{A15ED466-CC94-5331-19D3-DAC47A01B9E9}"/>
              </a:ext>
            </a:extLst>
          </p:cNvPr>
          <p:cNvSpPr txBox="1"/>
          <p:nvPr/>
        </p:nvSpPr>
        <p:spPr>
          <a:xfrm>
            <a:off x="177384" y="1981200"/>
            <a:ext cx="6756816" cy="2009061"/>
          </a:xfrm>
          <a:prstGeom prst="wedgeRoundRectCallout">
            <a:avLst>
              <a:gd name="adj1" fmla="val -37234"/>
              <a:gd name="adj2" fmla="val 81153"/>
              <a:gd name="adj3" fmla="val 16667"/>
            </a:avLst>
          </a:prstGeom>
          <a:solidFill>
            <a:schemeClr val="accent6">
              <a:lumMod val="20000"/>
              <a:lumOff val="80000"/>
            </a:schemeClr>
          </a:solidFill>
          <a:ln w="38100">
            <a:solidFill>
              <a:srgbClr val="C00000"/>
            </a:solidFill>
            <a:prstDash val="dash"/>
          </a:ln>
        </p:spPr>
        <p:txBody>
          <a:bodyPr wrap="square">
            <a:spAutoFit/>
          </a:bodyPr>
          <a:lstStyle/>
          <a:p>
            <a:r>
              <a:rPr lang="en-US" sz="2800" b="0" i="0">
                <a:solidFill>
                  <a:srgbClr val="FF0000"/>
                </a:solidFill>
                <a:effectLst/>
                <a:latin typeface="Nunito Black" pitchFamily="2" charset="0"/>
              </a:rPr>
              <a:t>	</a:t>
            </a:r>
            <a:r>
              <a:rPr lang="vi-VN" sz="2800" b="0" i="0">
                <a:solidFill>
                  <a:srgbClr val="FF0000"/>
                </a:solidFill>
                <a:effectLst/>
                <a:latin typeface="Nunito Black" pitchFamily="2" charset="0"/>
              </a:rPr>
              <a:t>Bạn nhỏ đến bể bơi với mẹ. Bạn nhỏ được mẹ chuẩn bị cho một chiếc mũ bơi cùng cặp kính bơi màu hồng rất đẹp.</a:t>
            </a:r>
            <a:endParaRPr lang="en-US" sz="2800">
              <a:solidFill>
                <a:srgbClr val="FF0000"/>
              </a:solidFill>
              <a:latin typeface="Nunito Black" pitchFamily="2" charset="0"/>
            </a:endParaRPr>
          </a:p>
        </p:txBody>
      </p:sp>
      <p:pic>
        <p:nvPicPr>
          <p:cNvPr id="8" name="Picture 7">
            <a:extLst>
              <a:ext uri="{FF2B5EF4-FFF2-40B4-BE49-F238E27FC236}">
                <a16:creationId xmlns:a16="http://schemas.microsoft.com/office/drawing/2014/main" id="{2F296A76-90A2-7824-0174-9F3D45EA18DE}"/>
              </a:ext>
            </a:extLst>
          </p:cNvPr>
          <p:cNvPicPr>
            <a:picLocks noChangeAspect="1"/>
          </p:cNvPicPr>
          <p:nvPr/>
        </p:nvPicPr>
        <p:blipFill>
          <a:blip r:embed="rId4"/>
          <a:stretch>
            <a:fillRect/>
          </a:stretch>
        </p:blipFill>
        <p:spPr>
          <a:xfrm>
            <a:off x="7070331" y="3810000"/>
            <a:ext cx="4944285" cy="2862353"/>
          </a:xfrm>
          <a:prstGeom prst="rect">
            <a:avLst/>
          </a:prstGeom>
        </p:spPr>
      </p:pic>
    </p:spTree>
    <p:extLst>
      <p:ext uri="{BB962C8B-B14F-4D97-AF65-F5344CB8AC3E}">
        <p14:creationId xmlns:p14="http://schemas.microsoft.com/office/powerpoint/2010/main" val="22888399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82A17-6193-80B5-CB27-B8F62785296C}"/>
              </a:ext>
            </a:extLst>
          </p:cNvPr>
          <p:cNvSpPr txBox="1"/>
          <p:nvPr/>
        </p:nvSpPr>
        <p:spPr>
          <a:xfrm>
            <a:off x="152400" y="874693"/>
            <a:ext cx="11658600" cy="523220"/>
          </a:xfrm>
          <a:prstGeom prst="rect">
            <a:avLst/>
          </a:prstGeom>
          <a:noFill/>
        </p:spPr>
        <p:txBody>
          <a:bodyPr wrap="square">
            <a:spAutoFit/>
          </a:bodyPr>
          <a:lstStyle/>
          <a:p>
            <a:r>
              <a:rPr lang="vi-VN" sz="2800" b="1" i="0">
                <a:solidFill>
                  <a:srgbClr val="2888E1"/>
                </a:solidFill>
                <a:effectLst/>
                <a:latin typeface="Nunito Black" pitchFamily="2" charset="0"/>
              </a:rPr>
              <a:t>Câu </a:t>
            </a:r>
            <a:r>
              <a:rPr lang="en-US" sz="2800" b="1" i="0">
                <a:solidFill>
                  <a:srgbClr val="2888E1"/>
                </a:solidFill>
                <a:effectLst/>
                <a:latin typeface="Nunito Black" pitchFamily="2" charset="0"/>
              </a:rPr>
              <a:t>2</a:t>
            </a:r>
            <a:r>
              <a:rPr lang="en-US" sz="2800">
                <a:solidFill>
                  <a:srgbClr val="000000"/>
                </a:solidFill>
                <a:latin typeface="Nunito Black" pitchFamily="2" charset="0"/>
              </a:rPr>
              <a:t>: </a:t>
            </a:r>
            <a:r>
              <a:rPr lang="vi-VN" sz="2800">
                <a:latin typeface="Nunito Black" pitchFamily="2" charset="0"/>
              </a:rPr>
              <a:t>Bạn nhỏ cảm thấy thế nào trong ngày đầu đến bể bơi?</a:t>
            </a:r>
            <a:endParaRPr lang="vi-VN" sz="2800" b="0" i="0">
              <a:solidFill>
                <a:srgbClr val="000000"/>
              </a:solidFill>
              <a:effectLst/>
              <a:latin typeface="Nunito Black" pitchFamily="2" charset="0"/>
            </a:endParaRPr>
          </a:p>
        </p:txBody>
      </p:sp>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7" name="TextBox 6">
            <a:extLst>
              <a:ext uri="{FF2B5EF4-FFF2-40B4-BE49-F238E27FC236}">
                <a16:creationId xmlns:a16="http://schemas.microsoft.com/office/drawing/2014/main" id="{A15ED466-CC94-5331-19D3-DAC47A01B9E9}"/>
              </a:ext>
            </a:extLst>
          </p:cNvPr>
          <p:cNvSpPr txBox="1"/>
          <p:nvPr/>
        </p:nvSpPr>
        <p:spPr>
          <a:xfrm>
            <a:off x="1752600" y="1828800"/>
            <a:ext cx="8064708" cy="2108299"/>
          </a:xfrm>
          <a:prstGeom prst="cloud">
            <a:avLst/>
          </a:prstGeom>
          <a:solidFill>
            <a:schemeClr val="accent6">
              <a:lumMod val="20000"/>
              <a:lumOff val="80000"/>
            </a:schemeClr>
          </a:solidFill>
          <a:ln w="38100">
            <a:solidFill>
              <a:srgbClr val="C00000"/>
            </a:solidFill>
            <a:prstDash val="dash"/>
          </a:ln>
        </p:spPr>
        <p:txBody>
          <a:bodyPr wrap="square">
            <a:spAutoFit/>
          </a:bodyPr>
          <a:lstStyle/>
          <a:p>
            <a:r>
              <a:rPr lang="en-US" sz="2800">
                <a:solidFill>
                  <a:srgbClr val="FF0000"/>
                </a:solidFill>
                <a:latin typeface="Nunito Black" pitchFamily="2" charset="0"/>
              </a:rPr>
              <a:t>	</a:t>
            </a:r>
            <a:r>
              <a:rPr lang="vi-VN" sz="2800">
                <a:solidFill>
                  <a:srgbClr val="FF0000"/>
                </a:solidFill>
                <a:latin typeface="Nunito Black" pitchFamily="2" charset="0"/>
              </a:rPr>
              <a:t>Trong ngày đầu đến bể bơi, bạn nhỏ cảm thấy rất sợ, không dám xuống nước nữa.</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3555336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pic>
        <p:nvPicPr>
          <p:cNvPr id="2" name="Picture 1">
            <a:extLst>
              <a:ext uri="{FF2B5EF4-FFF2-40B4-BE49-F238E27FC236}">
                <a16:creationId xmlns:a16="http://schemas.microsoft.com/office/drawing/2014/main" id="{0E491405-F9D0-A93A-40DF-71EE74E1A48A}"/>
              </a:ext>
            </a:extLst>
          </p:cNvPr>
          <p:cNvPicPr>
            <a:picLocks noChangeAspect="1"/>
          </p:cNvPicPr>
          <p:nvPr/>
        </p:nvPicPr>
        <p:blipFill>
          <a:blip r:embed="rId4"/>
          <a:stretch>
            <a:fillRect/>
          </a:stretch>
        </p:blipFill>
        <p:spPr>
          <a:xfrm>
            <a:off x="1828800" y="1676400"/>
            <a:ext cx="9390057" cy="365760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3</a:t>
            </a:r>
            <a:r>
              <a:rPr lang="en-US" sz="2800">
                <a:solidFill>
                  <a:srgbClr val="000000"/>
                </a:solidFill>
                <a:latin typeface="Nunito Black" pitchFamily="2" charset="0"/>
              </a:rPr>
              <a:t>: </a:t>
            </a:r>
            <a:r>
              <a:rPr lang="vi-VN" sz="2800" b="1" i="0">
                <a:solidFill>
                  <a:srgbClr val="000000"/>
                </a:solidFill>
                <a:effectLst/>
                <a:latin typeface="Nunito Black" pitchFamily="2" charset="0"/>
              </a:rPr>
              <a:t>Kể lại việc học bơi của bạn ấy.</a:t>
            </a:r>
            <a:endParaRPr lang="vi-VN" sz="2800" b="0" i="0">
              <a:solidFill>
                <a:srgbClr val="000000"/>
              </a:solidFill>
              <a:effectLst/>
              <a:latin typeface="Nunito Black" pitchFamily="2" charset="0"/>
            </a:endParaRPr>
          </a:p>
        </p:txBody>
      </p:sp>
    </p:spTree>
    <p:extLst>
      <p:ext uri="{BB962C8B-B14F-4D97-AF65-F5344CB8AC3E}">
        <p14:creationId xmlns:p14="http://schemas.microsoft.com/office/powerpoint/2010/main" val="12835672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3</a:t>
            </a:r>
            <a:r>
              <a:rPr lang="en-US" sz="2800">
                <a:solidFill>
                  <a:srgbClr val="000000"/>
                </a:solidFill>
                <a:latin typeface="Nunito Black" pitchFamily="2" charset="0"/>
              </a:rPr>
              <a:t>: </a:t>
            </a:r>
            <a:r>
              <a:rPr lang="vi-VN" sz="2800" b="1" i="0">
                <a:solidFill>
                  <a:srgbClr val="000000"/>
                </a:solidFill>
                <a:effectLst/>
                <a:latin typeface="Nunito Black" pitchFamily="2" charset="0"/>
              </a:rPr>
              <a:t>Kể lại việc học bơi của bạn ấy.</a:t>
            </a:r>
            <a:endParaRPr lang="vi-VN" sz="2800" b="0" i="0">
              <a:solidFill>
                <a:srgbClr val="000000"/>
              </a:solidFill>
              <a:effectLst/>
              <a:latin typeface="Nunito Black" pitchFamily="2" charset="0"/>
            </a:endParaRPr>
          </a:p>
        </p:txBody>
      </p:sp>
      <p:pic>
        <p:nvPicPr>
          <p:cNvPr id="4" name="Picture 3">
            <a:extLst>
              <a:ext uri="{FF2B5EF4-FFF2-40B4-BE49-F238E27FC236}">
                <a16:creationId xmlns:a16="http://schemas.microsoft.com/office/drawing/2014/main" id="{F5886A70-5CF6-F650-A128-93059BD6CFDC}"/>
              </a:ext>
            </a:extLst>
          </p:cNvPr>
          <p:cNvPicPr>
            <a:picLocks noChangeAspect="1"/>
          </p:cNvPicPr>
          <p:nvPr/>
        </p:nvPicPr>
        <p:blipFill>
          <a:blip r:embed="rId4"/>
          <a:stretch>
            <a:fillRect/>
          </a:stretch>
        </p:blipFill>
        <p:spPr>
          <a:xfrm>
            <a:off x="2286000" y="1981200"/>
            <a:ext cx="2946816" cy="3735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F0533DFC-0C6E-04C6-7068-778D4398D089}"/>
              </a:ext>
            </a:extLst>
          </p:cNvPr>
          <p:cNvSpPr txBox="1"/>
          <p:nvPr/>
        </p:nvSpPr>
        <p:spPr>
          <a:xfrm>
            <a:off x="5867400" y="2667000"/>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pPr algn="just"/>
            <a:r>
              <a:rPr lang="en-US" sz="2800">
                <a:solidFill>
                  <a:srgbClr val="00B050"/>
                </a:solidFill>
                <a:latin typeface="Nunito Black" pitchFamily="2" charset="0"/>
              </a:rPr>
              <a:t>	</a:t>
            </a:r>
            <a:r>
              <a:rPr lang="vi-VN" sz="2800" b="0" i="0">
                <a:solidFill>
                  <a:srgbClr val="00B050"/>
                </a:solidFill>
                <a:effectLst/>
                <a:latin typeface="Nunito Black" pitchFamily="2" charset="0"/>
              </a:rPr>
              <a:t>Ngày đầu tiên, bạn nhỏ được cô dạy tập thở. Nhưng khi thở dưới nước, bạn ấy toàn bị sặc. Vì thế mà bạn nhỏ rất sợ.</a:t>
            </a:r>
            <a:endParaRPr lang="en-US" sz="2800">
              <a:solidFill>
                <a:srgbClr val="00B050"/>
              </a:solidFill>
              <a:latin typeface="Nunito Black" pitchFamily="2" charset="0"/>
            </a:endParaRPr>
          </a:p>
        </p:txBody>
      </p:sp>
    </p:spTree>
    <p:extLst>
      <p:ext uri="{BB962C8B-B14F-4D97-AF65-F5344CB8AC3E}">
        <p14:creationId xmlns:p14="http://schemas.microsoft.com/office/powerpoint/2010/main" val="508075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3</a:t>
            </a:r>
            <a:r>
              <a:rPr lang="en-US" sz="2800">
                <a:solidFill>
                  <a:srgbClr val="000000"/>
                </a:solidFill>
                <a:latin typeface="Nunito Black" pitchFamily="2" charset="0"/>
              </a:rPr>
              <a:t>: </a:t>
            </a:r>
            <a:r>
              <a:rPr lang="vi-VN" sz="2800" b="1" i="0">
                <a:solidFill>
                  <a:srgbClr val="000000"/>
                </a:solidFill>
                <a:effectLst/>
                <a:latin typeface="Nunito Black" pitchFamily="2" charset="0"/>
              </a:rPr>
              <a:t>Kể lại việc học bơi của bạn ấy.</a:t>
            </a:r>
            <a:endParaRPr lang="vi-VN" sz="2800" b="0" i="0">
              <a:solidFill>
                <a:srgbClr val="000000"/>
              </a:solidFill>
              <a:effectLst/>
              <a:latin typeface="Nunito Black" pitchFamily="2" charset="0"/>
            </a:endParaRPr>
          </a:p>
        </p:txBody>
      </p:sp>
      <p:sp>
        <p:nvSpPr>
          <p:cNvPr id="9" name="TextBox 8">
            <a:extLst>
              <a:ext uri="{FF2B5EF4-FFF2-40B4-BE49-F238E27FC236}">
                <a16:creationId xmlns:a16="http://schemas.microsoft.com/office/drawing/2014/main" id="{F0533DFC-0C6E-04C6-7068-778D4398D089}"/>
              </a:ext>
            </a:extLst>
          </p:cNvPr>
          <p:cNvSpPr txBox="1"/>
          <p:nvPr/>
        </p:nvSpPr>
        <p:spPr>
          <a:xfrm>
            <a:off x="5680491" y="2171196"/>
            <a:ext cx="4800600" cy="2681347"/>
          </a:xfrm>
          <a:prstGeom prst="foldedCorner">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a:solidFill>
                  <a:srgbClr val="FF0000"/>
                </a:solidFill>
                <a:latin typeface="Nunito Black" pitchFamily="2" charset="0"/>
              </a:rPr>
              <a:t>Ngày thứ hai, bạn nhỏ đã có cảm giác thích bơi. Bạn không còn bị sặc nước nữa. Bạn được học động tác bơi ếch.</a:t>
            </a:r>
            <a:endParaRPr lang="en-US" sz="2800">
              <a:solidFill>
                <a:srgbClr val="FF0000"/>
              </a:solidFill>
              <a:latin typeface="Nunito Black" pitchFamily="2" charset="0"/>
            </a:endParaRPr>
          </a:p>
        </p:txBody>
      </p:sp>
      <p:pic>
        <p:nvPicPr>
          <p:cNvPr id="3" name="Picture 2">
            <a:extLst>
              <a:ext uri="{FF2B5EF4-FFF2-40B4-BE49-F238E27FC236}">
                <a16:creationId xmlns:a16="http://schemas.microsoft.com/office/drawing/2014/main" id="{82EFE768-CF18-F11D-0E70-A85855630795}"/>
              </a:ext>
            </a:extLst>
          </p:cNvPr>
          <p:cNvPicPr>
            <a:picLocks noChangeAspect="1"/>
          </p:cNvPicPr>
          <p:nvPr/>
        </p:nvPicPr>
        <p:blipFill>
          <a:blip r:embed="rId4"/>
          <a:stretch>
            <a:fillRect/>
          </a:stretch>
        </p:blipFill>
        <p:spPr>
          <a:xfrm>
            <a:off x="2286000" y="1773935"/>
            <a:ext cx="2895600" cy="3675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22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1EE20-1E1F-8073-0C60-E8CF9293F233}"/>
              </a:ext>
            </a:extLst>
          </p:cNvPr>
          <p:cNvPicPr>
            <a:picLocks noChangeAspect="1"/>
          </p:cNvPicPr>
          <p:nvPr/>
        </p:nvPicPr>
        <p:blipFill>
          <a:blip r:embed="rId3"/>
          <a:stretch>
            <a:fillRect/>
          </a:stretch>
        </p:blipFill>
        <p:spPr>
          <a:xfrm>
            <a:off x="177384" y="55543"/>
            <a:ext cx="704850" cy="819150"/>
          </a:xfrm>
          <a:prstGeom prst="rect">
            <a:avLst/>
          </a:prstGeom>
        </p:spPr>
      </p:pic>
      <p:sp>
        <p:nvSpPr>
          <p:cNvPr id="8" name="TextBox 7">
            <a:extLst>
              <a:ext uri="{FF2B5EF4-FFF2-40B4-BE49-F238E27FC236}">
                <a16:creationId xmlns:a16="http://schemas.microsoft.com/office/drawing/2014/main" id="{CF3D2516-A4AE-C3B5-C459-13955C3957EB}"/>
              </a:ext>
            </a:extLst>
          </p:cNvPr>
          <p:cNvSpPr txBox="1"/>
          <p:nvPr/>
        </p:nvSpPr>
        <p:spPr>
          <a:xfrm>
            <a:off x="304800" y="874693"/>
            <a:ext cx="777599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3</a:t>
            </a:r>
            <a:r>
              <a:rPr lang="en-US" sz="2800">
                <a:solidFill>
                  <a:srgbClr val="000000"/>
                </a:solidFill>
                <a:latin typeface="Nunito Black" pitchFamily="2" charset="0"/>
              </a:rPr>
              <a:t>: </a:t>
            </a:r>
            <a:r>
              <a:rPr lang="vi-VN" sz="2800" b="1" i="0">
                <a:solidFill>
                  <a:srgbClr val="000000"/>
                </a:solidFill>
                <a:effectLst/>
                <a:latin typeface="Nunito Black" pitchFamily="2" charset="0"/>
              </a:rPr>
              <a:t>Kể lại việc học bơi của bạn ấy.</a:t>
            </a:r>
            <a:endParaRPr lang="vi-VN" sz="2800" b="0" i="0">
              <a:solidFill>
                <a:srgbClr val="000000"/>
              </a:solidFill>
              <a:effectLst/>
              <a:latin typeface="Nunito Black" pitchFamily="2" charset="0"/>
            </a:endParaRPr>
          </a:p>
        </p:txBody>
      </p:sp>
      <p:sp>
        <p:nvSpPr>
          <p:cNvPr id="9" name="TextBox 8">
            <a:extLst>
              <a:ext uri="{FF2B5EF4-FFF2-40B4-BE49-F238E27FC236}">
                <a16:creationId xmlns:a16="http://schemas.microsoft.com/office/drawing/2014/main" id="{F0533DFC-0C6E-04C6-7068-778D4398D089}"/>
              </a:ext>
            </a:extLst>
          </p:cNvPr>
          <p:cNvSpPr txBox="1"/>
          <p:nvPr/>
        </p:nvSpPr>
        <p:spPr>
          <a:xfrm>
            <a:off x="3411745" y="5029200"/>
            <a:ext cx="5368509" cy="1532334"/>
          </a:xfrm>
          <a:prstGeom prst="roundRect">
            <a:avLst/>
          </a:prstGeom>
          <a:solidFill>
            <a:schemeClr val="accent6">
              <a:lumMod val="20000"/>
              <a:lumOff val="80000"/>
            </a:schemeClr>
          </a:solidFill>
          <a:ln w="28575">
            <a:solidFill>
              <a:srgbClr val="C00000"/>
            </a:solidFill>
            <a:prstDash val="sysDash"/>
          </a:ln>
        </p:spPr>
        <p:txBody>
          <a:bodyPr wrap="square">
            <a:spAutoFit/>
          </a:bodyPr>
          <a:lstStyle/>
          <a:p>
            <a:r>
              <a:rPr lang="en-US" sz="2800">
                <a:solidFill>
                  <a:srgbClr val="FF0000"/>
                </a:solidFill>
                <a:latin typeface="Nunito Black" pitchFamily="2" charset="0"/>
              </a:rPr>
              <a:t>	</a:t>
            </a:r>
            <a:r>
              <a:rPr lang="vi-VN" sz="2800">
                <a:solidFill>
                  <a:srgbClr val="FF0000"/>
                </a:solidFill>
                <a:latin typeface="Nunito Black" pitchFamily="2" charset="0"/>
              </a:rPr>
              <a:t>Ngày thứ ba, bạn nhỏ đã biết bơi. Bạn rất thích thú với việc được bơi dưới nước.</a:t>
            </a:r>
            <a:endParaRPr lang="en-US" sz="2800">
              <a:solidFill>
                <a:srgbClr val="FF0000"/>
              </a:solidFill>
              <a:latin typeface="Nunito Black" pitchFamily="2" charset="0"/>
            </a:endParaRPr>
          </a:p>
        </p:txBody>
      </p:sp>
      <p:pic>
        <p:nvPicPr>
          <p:cNvPr id="4" name="Picture 3">
            <a:extLst>
              <a:ext uri="{FF2B5EF4-FFF2-40B4-BE49-F238E27FC236}">
                <a16:creationId xmlns:a16="http://schemas.microsoft.com/office/drawing/2014/main" id="{70187D20-9012-9591-5F3F-4CD984CB0EEA}"/>
              </a:ext>
            </a:extLst>
          </p:cNvPr>
          <p:cNvPicPr>
            <a:picLocks noChangeAspect="1"/>
          </p:cNvPicPr>
          <p:nvPr/>
        </p:nvPicPr>
        <p:blipFill>
          <a:blip r:embed="rId4"/>
          <a:stretch>
            <a:fillRect/>
          </a:stretch>
        </p:blipFill>
        <p:spPr>
          <a:xfrm>
            <a:off x="3411745" y="1593444"/>
            <a:ext cx="5368509" cy="3203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0629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C13A81B-028D-129B-D02D-FC1EF81EF269}"/>
              </a:ext>
            </a:extLst>
          </p:cNvPr>
          <p:cNvPicPr>
            <a:picLocks noChangeAspect="1"/>
          </p:cNvPicPr>
          <p:nvPr/>
        </p:nvPicPr>
        <p:blipFill rotWithShape="1">
          <a:blip r:embed="rId3">
            <a:extLst>
              <a:ext uri="{28A0092B-C50C-407E-A947-70E740481C1C}">
                <a14:useLocalDpi xmlns:a14="http://schemas.microsoft.com/office/drawing/2010/main" val="0"/>
              </a:ext>
            </a:extLst>
          </a:blip>
          <a:srcRect t="13414" b="18367"/>
          <a:stretch/>
        </p:blipFill>
        <p:spPr>
          <a:xfrm>
            <a:off x="2773179" y="1066800"/>
            <a:ext cx="7127631" cy="48768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965342B-B45E-6716-6775-F4CFE8A3FC6C}"/>
              </a:ext>
            </a:extLst>
          </p:cNvPr>
          <p:cNvSpPr txBox="1"/>
          <p:nvPr/>
        </p:nvSpPr>
        <p:spPr>
          <a:xfrm>
            <a:off x="1066800" y="351473"/>
            <a:ext cx="9203961"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4</a:t>
            </a:r>
            <a:r>
              <a:rPr lang="en-US" sz="2800">
                <a:solidFill>
                  <a:srgbClr val="000000"/>
                </a:solidFill>
                <a:latin typeface="Nunito Black" pitchFamily="2" charset="0"/>
              </a:rPr>
              <a:t>: </a:t>
            </a:r>
            <a:r>
              <a:rPr lang="vi-VN" sz="2800" b="1" i="0">
                <a:solidFill>
                  <a:srgbClr val="000000"/>
                </a:solidFill>
                <a:effectLst/>
                <a:latin typeface="Nunito Black" pitchFamily="2" charset="0"/>
              </a:rPr>
              <a:t>Bạn nhỏ nhận ra điều gì thú vị khi biết bơi?</a:t>
            </a:r>
            <a:endParaRPr lang="vi-VN" sz="2800" b="0" i="0">
              <a:solidFill>
                <a:srgbClr val="000000"/>
              </a:solidFill>
              <a:effectLst/>
              <a:latin typeface="Nunito Black" pitchFamily="2" charset="0"/>
            </a:endParaRPr>
          </a:p>
        </p:txBody>
      </p:sp>
      <p:pic>
        <p:nvPicPr>
          <p:cNvPr id="11" name="Picture 10">
            <a:extLst>
              <a:ext uri="{FF2B5EF4-FFF2-40B4-BE49-F238E27FC236}">
                <a16:creationId xmlns:a16="http://schemas.microsoft.com/office/drawing/2014/main" id="{66EB69F1-FD5A-359C-2B92-80D5A52C013E}"/>
              </a:ext>
            </a:extLst>
          </p:cNvPr>
          <p:cNvPicPr>
            <a:picLocks noChangeAspect="1"/>
          </p:cNvPicPr>
          <p:nvPr/>
        </p:nvPicPr>
        <p:blipFill>
          <a:blip r:embed="rId4"/>
          <a:stretch>
            <a:fillRect/>
          </a:stretch>
        </p:blipFill>
        <p:spPr>
          <a:xfrm>
            <a:off x="177384" y="55543"/>
            <a:ext cx="704850" cy="819150"/>
          </a:xfrm>
          <a:prstGeom prst="rect">
            <a:avLst/>
          </a:prstGeom>
        </p:spPr>
      </p:pic>
      <p:sp>
        <p:nvSpPr>
          <p:cNvPr id="12" name="TextBox 11">
            <a:extLst>
              <a:ext uri="{FF2B5EF4-FFF2-40B4-BE49-F238E27FC236}">
                <a16:creationId xmlns:a16="http://schemas.microsoft.com/office/drawing/2014/main" id="{16408C12-2561-29BD-2F96-348350D0DA52}"/>
              </a:ext>
            </a:extLst>
          </p:cNvPr>
          <p:cNvSpPr txBox="1"/>
          <p:nvPr/>
        </p:nvSpPr>
        <p:spPr>
          <a:xfrm>
            <a:off x="3602636" y="2090172"/>
            <a:ext cx="4779364" cy="2677656"/>
          </a:xfrm>
          <a:prstGeom prst="rect">
            <a:avLst/>
          </a:prstGeom>
          <a:noFill/>
        </p:spPr>
        <p:txBody>
          <a:bodyPr wrap="square">
            <a:spAutoFit/>
          </a:bodyPr>
          <a:lstStyle/>
          <a:p>
            <a:pPr algn="just"/>
            <a:r>
              <a:rPr lang="en-US" sz="2800" b="0" i="0">
                <a:solidFill>
                  <a:srgbClr val="FF0000"/>
                </a:solidFill>
                <a:effectLst/>
                <a:latin typeface="Nunito Black" pitchFamily="2" charset="0"/>
              </a:rPr>
              <a:t>	</a:t>
            </a:r>
            <a:r>
              <a:rPr lang="vi-VN" sz="2800" b="0" i="0">
                <a:solidFill>
                  <a:srgbClr val="FF0000"/>
                </a:solidFill>
                <a:effectLst/>
                <a:latin typeface="Nunito Black" pitchFamily="2" charset="0"/>
              </a:rPr>
              <a:t>Bạn nhỏ nhận ra rằng mỗi buổi mình lại giống một con vật khác nhau. Buổi trước thì giống ếch, buổi hôm nay thì lại giống cá.</a:t>
            </a:r>
            <a:endParaRPr lang="en-US" sz="2800">
              <a:solidFill>
                <a:srgbClr val="FF0000"/>
              </a:solidFill>
              <a:latin typeface="Nunito Black" pitchFamily="2" charset="0"/>
            </a:endParaRPr>
          </a:p>
        </p:txBody>
      </p:sp>
    </p:spTree>
    <p:extLst>
      <p:ext uri="{BB962C8B-B14F-4D97-AF65-F5344CB8AC3E}">
        <p14:creationId xmlns:p14="http://schemas.microsoft.com/office/powerpoint/2010/main" val="429286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Đọc</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B7C3D758-2E27-F4FE-3158-205AE4FD8EB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7AB794A7-99BB-B8EC-382D-27E39A93DE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4004225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EB69F1-FD5A-359C-2B92-80D5A52C013E}"/>
              </a:ext>
            </a:extLst>
          </p:cNvPr>
          <p:cNvPicPr>
            <a:picLocks noChangeAspect="1"/>
          </p:cNvPicPr>
          <p:nvPr/>
        </p:nvPicPr>
        <p:blipFill>
          <a:blip r:embed="rId3"/>
          <a:stretch>
            <a:fillRect/>
          </a:stretch>
        </p:blipFill>
        <p:spPr>
          <a:xfrm>
            <a:off x="177384" y="55543"/>
            <a:ext cx="704850" cy="819150"/>
          </a:xfrm>
          <a:prstGeom prst="rect">
            <a:avLst/>
          </a:prstGeom>
        </p:spPr>
      </p:pic>
      <p:sp>
        <p:nvSpPr>
          <p:cNvPr id="12" name="TextBox 11">
            <a:extLst>
              <a:ext uri="{FF2B5EF4-FFF2-40B4-BE49-F238E27FC236}">
                <a16:creationId xmlns:a16="http://schemas.microsoft.com/office/drawing/2014/main" id="{16408C12-2561-29BD-2F96-348350D0DA52}"/>
              </a:ext>
            </a:extLst>
          </p:cNvPr>
          <p:cNvSpPr txBox="1"/>
          <p:nvPr/>
        </p:nvSpPr>
        <p:spPr>
          <a:xfrm>
            <a:off x="304800" y="1143000"/>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en-US" sz="3200" b="0" i="0">
                <a:solidFill>
                  <a:srgbClr val="FF0000"/>
                </a:solidFill>
                <a:effectLst/>
                <a:latin typeface="Nunito Black" pitchFamily="2" charset="0"/>
              </a:rPr>
              <a:t>	</a:t>
            </a:r>
            <a:r>
              <a:rPr lang="vi-VN" sz="3200" b="0" i="0">
                <a:solidFill>
                  <a:srgbClr val="FF0000"/>
                </a:solidFill>
                <a:effectLst/>
                <a:latin typeface="Nunito Black" pitchFamily="2" charset="0"/>
              </a:rPr>
              <a:t>- Theo em, việc học bơi khó. Vì học bơi cần phải có sự dũng cảm, kiên trì</a:t>
            </a:r>
            <a:r>
              <a:rPr lang="en-US" sz="3200" b="0" i="0">
                <a:solidFill>
                  <a:srgbClr val="FF0000"/>
                </a:solidFill>
                <a:effectLst/>
                <a:latin typeface="Nunito Black" pitchFamily="2" charset="0"/>
              </a:rPr>
              <a:t>.</a:t>
            </a:r>
            <a:endParaRPr lang="en-US" sz="3200">
              <a:solidFill>
                <a:srgbClr val="FF0000"/>
              </a:solidFill>
              <a:latin typeface="Nunito Black" pitchFamily="2" charset="0"/>
            </a:endParaRPr>
          </a:p>
        </p:txBody>
      </p:sp>
      <p:sp>
        <p:nvSpPr>
          <p:cNvPr id="7" name="TextBox 6">
            <a:extLst>
              <a:ext uri="{FF2B5EF4-FFF2-40B4-BE49-F238E27FC236}">
                <a16:creationId xmlns:a16="http://schemas.microsoft.com/office/drawing/2014/main" id="{08CFAB09-33D8-537D-DD4C-020B2DF3ABFF}"/>
              </a:ext>
            </a:extLst>
          </p:cNvPr>
          <p:cNvSpPr txBox="1"/>
          <p:nvPr/>
        </p:nvSpPr>
        <p:spPr>
          <a:xfrm>
            <a:off x="1066800" y="274528"/>
            <a:ext cx="8534400" cy="523220"/>
          </a:xfrm>
          <a:prstGeom prst="rect">
            <a:avLst/>
          </a:prstGeom>
          <a:noFill/>
        </p:spPr>
        <p:txBody>
          <a:bodyPr wrap="square">
            <a:spAutoFit/>
          </a:bodyPr>
          <a:lstStyle/>
          <a:p>
            <a:pPr algn="l"/>
            <a:r>
              <a:rPr lang="vi-VN" sz="2800" b="1" i="0">
                <a:solidFill>
                  <a:srgbClr val="2888E1"/>
                </a:solidFill>
                <a:effectLst/>
                <a:latin typeface="Nunito Black" pitchFamily="2" charset="0"/>
              </a:rPr>
              <a:t>Câu 5</a:t>
            </a:r>
            <a:r>
              <a:rPr lang="en-US" sz="2800">
                <a:solidFill>
                  <a:srgbClr val="000000"/>
                </a:solidFill>
                <a:latin typeface="Nunito Black" pitchFamily="2" charset="0"/>
              </a:rPr>
              <a:t>: </a:t>
            </a:r>
            <a:r>
              <a:rPr lang="vi-VN" sz="2800" b="1" i="0">
                <a:solidFill>
                  <a:srgbClr val="000000"/>
                </a:solidFill>
                <a:effectLst/>
                <a:latin typeface="Nunito Black" pitchFamily="2" charset="0"/>
              </a:rPr>
              <a:t>Theo em, việc học bơi dễ hay khó? Vì sao?</a:t>
            </a:r>
            <a:endParaRPr lang="vi-VN" sz="2800" b="0" i="0">
              <a:solidFill>
                <a:srgbClr val="000000"/>
              </a:solidFill>
              <a:effectLst/>
              <a:latin typeface="Nunito Black" pitchFamily="2" charset="0"/>
            </a:endParaRPr>
          </a:p>
        </p:txBody>
      </p:sp>
      <p:sp>
        <p:nvSpPr>
          <p:cNvPr id="8" name="TextBox 7">
            <a:extLst>
              <a:ext uri="{FF2B5EF4-FFF2-40B4-BE49-F238E27FC236}">
                <a16:creationId xmlns:a16="http://schemas.microsoft.com/office/drawing/2014/main" id="{82669156-D793-2A9D-53E9-F817DDFF9919}"/>
              </a:ext>
            </a:extLst>
          </p:cNvPr>
          <p:cNvSpPr txBox="1"/>
          <p:nvPr/>
        </p:nvSpPr>
        <p:spPr>
          <a:xfrm>
            <a:off x="304800" y="2701304"/>
            <a:ext cx="11201400" cy="1191816"/>
          </a:xfrm>
          <a:prstGeom prst="roundRect">
            <a:avLst/>
          </a:prstGeom>
          <a:solidFill>
            <a:schemeClr val="accent6">
              <a:lumMod val="20000"/>
              <a:lumOff val="80000"/>
            </a:schemeClr>
          </a:solidFill>
          <a:ln w="28575">
            <a:solidFill>
              <a:srgbClr val="C00000"/>
            </a:solidFill>
          </a:ln>
        </p:spPr>
        <p:txBody>
          <a:bodyPr wrap="square">
            <a:spAutoFit/>
          </a:bodyPr>
          <a:lstStyle/>
          <a:p>
            <a:pPr algn="just"/>
            <a:r>
              <a:rPr lang="vi-VN" sz="3200" b="0" i="0">
                <a:solidFill>
                  <a:schemeClr val="tx2"/>
                </a:solidFill>
                <a:effectLst/>
                <a:latin typeface="Nunito Black" pitchFamily="2" charset="0"/>
              </a:rPr>
              <a:t>- Theo em, việc học bơi dễ. Vì chỉ cần cố gắng một chút thì sẽ biết bơi.</a:t>
            </a:r>
            <a:endParaRPr lang="en-US" sz="3200">
              <a:solidFill>
                <a:schemeClr val="tx2"/>
              </a:solidFill>
              <a:latin typeface="Nunito Black" pitchFamily="2" charset="0"/>
            </a:endParaRPr>
          </a:p>
        </p:txBody>
      </p:sp>
    </p:spTree>
    <p:extLst>
      <p:ext uri="{BB962C8B-B14F-4D97-AF65-F5344CB8AC3E}">
        <p14:creationId xmlns:p14="http://schemas.microsoft.com/office/powerpoint/2010/main" val="223814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BBFC3415-CB45-BD2E-35E6-356C706653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59" b="1701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715CAB5-C3F9-2AD1-8E51-23DAE5EEEBC2}"/>
              </a:ext>
            </a:extLst>
          </p:cNvPr>
          <p:cNvSpPr txBox="1"/>
          <p:nvPr/>
        </p:nvSpPr>
        <p:spPr>
          <a:xfrm>
            <a:off x="332091" y="609600"/>
            <a:ext cx="4722742" cy="3742762"/>
          </a:xfrm>
          <a:prstGeom prst="wedgeRoundRectCallout">
            <a:avLst>
              <a:gd name="adj1" fmla="val -37146"/>
              <a:gd name="adj2" fmla="val 74560"/>
              <a:gd name="adj3" fmla="val 16667"/>
            </a:avLst>
          </a:prstGeom>
        </p:spPr>
        <p:txBody>
          <a:bodyPr vert="horz" lIns="91440" tIns="45720" rIns="91440" bIns="45720" rtlCol="0">
            <a:normAutofit/>
          </a:bodyPr>
          <a:lstStyle/>
          <a:p>
            <a:pPr defTabSz="914400">
              <a:lnSpc>
                <a:spcPct val="90000"/>
              </a:lnSpc>
              <a:spcAft>
                <a:spcPts val="600"/>
              </a:spcAft>
            </a:pPr>
            <a:r>
              <a:rPr lang="en-US" sz="2800" b="0" i="0">
                <a:solidFill>
                  <a:srgbClr val="C00000"/>
                </a:solidFill>
                <a:effectLst/>
                <a:latin typeface="Nunito Black" pitchFamily="2" charset="0"/>
              </a:rPr>
              <a:t>	</a:t>
            </a:r>
            <a:r>
              <a:rPr lang="en-US" sz="2800" b="0" i="0">
                <a:solidFill>
                  <a:srgbClr val="00B050"/>
                </a:solidFill>
                <a:effectLst/>
                <a:latin typeface="Nunito Black" pitchFamily="2" charset="0"/>
              </a:rPr>
              <a:t>*</a:t>
            </a:r>
            <a:r>
              <a:rPr lang="en-US" sz="2800" b="0" i="0">
                <a:solidFill>
                  <a:srgbClr val="C00000"/>
                </a:solidFill>
                <a:effectLst/>
                <a:latin typeface="Nunito Black" pitchFamily="2" charset="0"/>
              </a:rPr>
              <a:t> Nội dung bài: </a:t>
            </a:r>
          </a:p>
          <a:p>
            <a:pPr defTabSz="914400">
              <a:lnSpc>
                <a:spcPct val="90000"/>
              </a:lnSpc>
              <a:spcAft>
                <a:spcPts val="600"/>
              </a:spcAft>
            </a:pPr>
            <a:r>
              <a:rPr lang="en-US" sz="2800">
                <a:solidFill>
                  <a:srgbClr val="C00000"/>
                </a:solidFill>
                <a:latin typeface="Nunito Black" pitchFamily="2" charset="0"/>
              </a:rPr>
              <a:t>    </a:t>
            </a:r>
            <a:r>
              <a:rPr lang="en-US" sz="2800" b="0" i="0">
                <a:solidFill>
                  <a:srgbClr val="C00000"/>
                </a:solidFill>
                <a:effectLst/>
                <a:latin typeface="Nunito Black" pitchFamily="2" charset="0"/>
              </a:rPr>
              <a:t>Khi tập luyện để làm bất cứ điều gì, ta không được nản chí và cần cố gắng hết mình, chắc chắn ta sẽ thành công.</a:t>
            </a:r>
          </a:p>
        </p:txBody>
      </p:sp>
    </p:spTree>
    <p:extLst>
      <p:ext uri="{BB962C8B-B14F-4D97-AF65-F5344CB8AC3E}">
        <p14:creationId xmlns:p14="http://schemas.microsoft.com/office/powerpoint/2010/main" val="413693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a16="http://schemas.microsoft.com/office/drawing/2014/main" id="{B51636B2-1B83-783B-800D-537C537F7EEE}"/>
              </a:ext>
            </a:extLst>
          </p:cNvPr>
          <p:cNvSpPr txBox="1"/>
          <p:nvPr/>
        </p:nvSpPr>
        <p:spPr>
          <a:xfrm>
            <a:off x="1147997" y="0"/>
            <a:ext cx="2814403"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lại</a:t>
            </a:r>
          </a:p>
        </p:txBody>
      </p:sp>
      <p:sp>
        <p:nvSpPr>
          <p:cNvPr id="4" name="TextBox 3">
            <a:extLst>
              <a:ext uri="{FF2B5EF4-FFF2-40B4-BE49-F238E27FC236}">
                <a16:creationId xmlns:a16="http://schemas.microsoft.com/office/drawing/2014/main" id="{8602BD8F-3A89-945A-7E1B-F133191802D1}"/>
              </a:ext>
            </a:extLst>
          </p:cNvPr>
          <p:cNvSpPr txBox="1"/>
          <p:nvPr/>
        </p:nvSpPr>
        <p:spPr>
          <a:xfrm>
            <a:off x="76200" y="609600"/>
            <a:ext cx="11887200" cy="5940088"/>
          </a:xfrm>
          <a:prstGeom prst="rect">
            <a:avLst/>
          </a:prstGeom>
          <a:solidFill>
            <a:srgbClr val="FEF2E4"/>
          </a:solidFill>
        </p:spPr>
        <p:txBody>
          <a:bodyPr wrap="square">
            <a:spAutoFit/>
          </a:bodyPr>
          <a:lstStyle/>
          <a:p>
            <a:pPr algn="ctr"/>
            <a:r>
              <a:rPr lang="vi-VN" sz="2000" b="1" i="0">
                <a:solidFill>
                  <a:srgbClr val="FF0000"/>
                </a:solidFill>
                <a:effectLst/>
                <a:latin typeface="Nunito Black" pitchFamily="2" charset="0"/>
              </a:rPr>
              <a:t>NHẬT KÍ TẬP BƠI</a:t>
            </a:r>
            <a:endParaRPr lang="vi-VN" sz="2000" b="0" i="0">
              <a:solidFill>
                <a:srgbClr val="FF0000"/>
              </a:solidFill>
              <a:effectLst/>
              <a:latin typeface="Nunito Black" pitchFamily="2" charset="0"/>
            </a:endParaRP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 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Cô giáo cũng khen đồ bơi của mình đáng yêu.</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a:t>
            </a:r>
            <a:r>
              <a:rPr lang="en-US" sz="2000" b="0" i="0">
                <a:solidFill>
                  <a:srgbClr val="002060"/>
                </a:solidFill>
                <a:effectLst/>
                <a:latin typeface="Nunito Black" pitchFamily="2" charset="0"/>
              </a:rPr>
              <a:t>uyện</a:t>
            </a:r>
            <a:r>
              <a:rPr lang="vi-VN" sz="2000" b="0" i="0">
                <a:solidFill>
                  <a:srgbClr val="002060"/>
                </a:solidFill>
                <a:effectLst/>
                <a:latin typeface="Nunito Black" pitchFamily="2" charset="0"/>
              </a:rPr>
              <a:t>.</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Cuối buổi, mình vẫn chưa thở dưới nước được. Mình thấy hơi buồn. Mình nghĩ lần sau, mình sẽ tập tốt hơn.</a:t>
            </a:r>
            <a:endParaRPr lang="en-US" sz="2000" b="0" i="0">
              <a:solidFill>
                <a:srgbClr val="002060"/>
              </a:solidFill>
              <a:effectLst/>
              <a:latin typeface="Nunito Black" pitchFamily="2" charset="0"/>
            </a:endParaRP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 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Hôm nay, mình đã có cảm giác thích đi bơi. Mình không còn bị sặc nước nữa. Mình đã quen thở dưới nước rồi.</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Cô dạy mình động tác bơi ếch. Động tác đó thật lạ! Khi đạp chân, mình giống hệt như một con ếch ộp.</a:t>
            </a:r>
            <a:endParaRPr lang="en-US" sz="2000" b="0" i="0">
              <a:solidFill>
                <a:srgbClr val="002060"/>
              </a:solidFill>
              <a:effectLst/>
              <a:latin typeface="Nunito Black" pitchFamily="2" charset="0"/>
            </a:endParaRPr>
          </a:p>
          <a:p>
            <a:pPr algn="l"/>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Ngày….tháng…..</a:t>
            </a:r>
          </a:p>
          <a:p>
            <a:pPr algn="just"/>
            <a:r>
              <a:rPr lang="en-US" sz="2000" b="0" i="0">
                <a:solidFill>
                  <a:srgbClr val="002060"/>
                </a:solidFill>
                <a:effectLst/>
                <a:latin typeface="Nunito Black" pitchFamily="2" charset="0"/>
              </a:rPr>
              <a:t>	</a:t>
            </a:r>
            <a:r>
              <a:rPr lang="vi-VN" sz="2000" b="0" i="0">
                <a:solidFill>
                  <a:srgbClr val="002060"/>
                </a:solidFill>
                <a:effectLst/>
                <a:latin typeface="Nunito Black" pitchFamily="2"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r>
              <a:rPr lang="en-US" sz="2000" b="0" i="0">
                <a:solidFill>
                  <a:srgbClr val="002060"/>
                </a:solidFill>
                <a:effectLst/>
                <a:latin typeface="Nunito Black" pitchFamily="2" charset="0"/>
              </a:rPr>
              <a:t> </a:t>
            </a:r>
          </a:p>
          <a:p>
            <a:pPr algn="r"/>
            <a:r>
              <a:rPr lang="en-US" sz="2000" b="0">
                <a:solidFill>
                  <a:srgbClr val="002060"/>
                </a:solidFill>
                <a:effectLst/>
                <a:latin typeface="Nunito Black" pitchFamily="2" charset="0"/>
              </a:rPr>
              <a:t>(Nguyễn Ngọc Mai Chi)</a:t>
            </a:r>
            <a:endParaRPr lang="vi-VN" sz="2000" b="0">
              <a:solidFill>
                <a:srgbClr val="002060"/>
              </a:solidFill>
              <a:effectLst/>
              <a:latin typeface="Nunito Black" pitchFamily="2" charset="0"/>
            </a:endParaRPr>
          </a:p>
        </p:txBody>
      </p:sp>
    </p:spTree>
    <p:extLst>
      <p:ext uri="{BB962C8B-B14F-4D97-AF65-F5344CB8AC3E}">
        <p14:creationId xmlns:p14="http://schemas.microsoft.com/office/powerpoint/2010/main" val="3067262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1">
            <a:extLst>
              <a:ext uri="{FF2B5EF4-FFF2-40B4-BE49-F238E27FC236}">
                <a16:creationId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a16="http://schemas.microsoft.com/office/drawing/2014/main" id="{A55993E6-0CDA-F0F4-7EA5-C2E4DA3ADE74}"/>
              </a:ext>
            </a:extLst>
          </p:cNvPr>
          <p:cNvSpPr txBox="1"/>
          <p:nvPr/>
        </p:nvSpPr>
        <p:spPr>
          <a:xfrm>
            <a:off x="6492213" y="1732818"/>
            <a:ext cx="5225602" cy="1321813"/>
          </a:xfrm>
          <a:prstGeom prst="rect">
            <a:avLst/>
          </a:prstGeom>
        </p:spPr>
        <p:txBody>
          <a:bodyPr vert="horz" lIns="60960" tIns="30480" rIns="60960" bIns="30480" rtlCol="0" anchor="t">
            <a:normAutofit fontScale="70000" lnSpcReduction="20000"/>
          </a:bodyPr>
          <a:lstStyle/>
          <a:p>
            <a:pPr algn="ctr">
              <a:lnSpc>
                <a:spcPct val="90000"/>
              </a:lnSpc>
              <a:spcAft>
                <a:spcPts val="400"/>
              </a:spcAft>
            </a:pPr>
            <a:r>
              <a:rPr lang="en-US" sz="8000" b="1">
                <a:solidFill>
                  <a:srgbClr val="0070C0"/>
                </a:solidFill>
                <a:latin typeface="Nunito Black" pitchFamily="2" charset="0"/>
              </a:rPr>
              <a:t>NÓI VÀ NGHE</a:t>
            </a: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5600" y="3175000"/>
            <a:ext cx="2258829" cy="2466331"/>
          </a:xfrm>
          <a:prstGeom prst="rect">
            <a:avLst/>
          </a:prstGeom>
        </p:spPr>
      </p:pic>
    </p:spTree>
    <p:extLst>
      <p:ext uri="{BB962C8B-B14F-4D97-AF65-F5344CB8AC3E}">
        <p14:creationId xmlns:p14="http://schemas.microsoft.com/office/powerpoint/2010/main" val="3717479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3DC107E-B181-9B09-062F-FCA2B2FAF2F3}"/>
              </a:ext>
            </a:extLst>
          </p:cNvPr>
          <p:cNvSpPr txBox="1"/>
          <p:nvPr/>
        </p:nvSpPr>
        <p:spPr>
          <a:xfrm>
            <a:off x="304800" y="381000"/>
            <a:ext cx="10744200" cy="954107"/>
          </a:xfrm>
          <a:prstGeom prst="rect">
            <a:avLst/>
          </a:prstGeom>
          <a:solidFill>
            <a:schemeClr val="accent6">
              <a:lumMod val="20000"/>
              <a:lumOff val="80000"/>
            </a:schemeClr>
          </a:solidFill>
        </p:spPr>
        <p:txBody>
          <a:bodyPr wrap="square">
            <a:spAutoFit/>
          </a:bodyPr>
          <a:lstStyle/>
          <a:p>
            <a:pPr algn="l"/>
            <a:r>
              <a:rPr lang="vi-VN" sz="2800" b="1" i="0">
                <a:solidFill>
                  <a:srgbClr val="2888E1"/>
                </a:solidFill>
                <a:effectLst/>
                <a:latin typeface="Nunito Black" pitchFamily="2" charset="0"/>
              </a:rPr>
              <a:t>Câu 1</a:t>
            </a:r>
            <a:r>
              <a:rPr lang="en-US" sz="2800">
                <a:solidFill>
                  <a:srgbClr val="000000"/>
                </a:solidFill>
                <a:latin typeface="Nunito Black" pitchFamily="2" charset="0"/>
              </a:rPr>
              <a:t>:  </a:t>
            </a:r>
            <a:r>
              <a:rPr lang="vi-VN" sz="2800" b="1" i="0">
                <a:solidFill>
                  <a:srgbClr val="000000"/>
                </a:solidFill>
                <a:effectLst/>
                <a:latin typeface="Nunito Black" pitchFamily="2" charset="0"/>
              </a:rPr>
              <a:t>Kể về một buổi tập luyện của em (ví dụ: tập hát, tập thể dục, tập vẽ,…)</a:t>
            </a:r>
            <a:endParaRPr lang="vi-VN" sz="2800" b="0" i="0">
              <a:solidFill>
                <a:srgbClr val="000000"/>
              </a:solidFill>
              <a:effectLst/>
              <a:latin typeface="Nunito Black" pitchFamily="2" charset="0"/>
            </a:endParaRPr>
          </a:p>
        </p:txBody>
      </p:sp>
      <p:sp>
        <p:nvSpPr>
          <p:cNvPr id="5" name="TextBox 4">
            <a:extLst>
              <a:ext uri="{FF2B5EF4-FFF2-40B4-BE49-F238E27FC236}">
                <a16:creationId xmlns:a16="http://schemas.microsoft.com/office/drawing/2014/main" id="{FFCA7D5E-3331-2F03-4154-7CF87C331048}"/>
              </a:ext>
            </a:extLst>
          </p:cNvPr>
          <p:cNvSpPr txBox="1"/>
          <p:nvPr/>
        </p:nvSpPr>
        <p:spPr>
          <a:xfrm>
            <a:off x="4381500" y="3124200"/>
            <a:ext cx="5562600" cy="1384995"/>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Nội dung tập luyện là gì?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Nunito Black" pitchFamily="2" charset="0"/>
                <a:ea typeface="+mn-ea"/>
                <a:cs typeface="+mn-cs"/>
              </a:rPr>
              <a:t>- Em đã thực hiện các bước tập luyện như thế nào?</a:t>
            </a:r>
          </a:p>
        </p:txBody>
      </p:sp>
      <p:pic>
        <p:nvPicPr>
          <p:cNvPr id="6" name="Picture 2">
            <a:extLst>
              <a:ext uri="{FF2B5EF4-FFF2-40B4-BE49-F238E27FC236}">
                <a16:creationId xmlns:a16="http://schemas.microsoft.com/office/drawing/2014/main" id="{D343D32B-60DA-2BA7-5C2D-4326016C6D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86200" y="1676400"/>
            <a:ext cx="6781800" cy="4800600"/>
          </a:xfrm>
          <a:prstGeom prst="rect">
            <a:avLst/>
          </a:prstGeom>
        </p:spPr>
      </p:pic>
    </p:spTree>
    <p:extLst>
      <p:ext uri="{BB962C8B-B14F-4D97-AF65-F5344CB8AC3E}">
        <p14:creationId xmlns:p14="http://schemas.microsoft.com/office/powerpoint/2010/main" val="1859774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500B98-DA60-C1FE-6BA8-BA37397971CF}"/>
              </a:ext>
            </a:extLst>
          </p:cNvPr>
          <p:cNvSpPr txBox="1"/>
          <p:nvPr/>
        </p:nvSpPr>
        <p:spPr>
          <a:xfrm>
            <a:off x="533400" y="1066800"/>
            <a:ext cx="10744200" cy="3439239"/>
          </a:xfrm>
          <a:prstGeom prst="roundRect">
            <a:avLst/>
          </a:prstGeom>
          <a:solidFill>
            <a:schemeClr val="accent5">
              <a:lumMod val="20000"/>
              <a:lumOff val="80000"/>
            </a:schemeClr>
          </a:solidFill>
          <a:ln>
            <a:solidFill>
              <a:schemeClr val="accent5">
                <a:lumMod val="75000"/>
              </a:schemeClr>
            </a:solidFill>
          </a:ln>
        </p:spPr>
        <p:txBody>
          <a:bodyPr wrap="square">
            <a:spAutoFit/>
          </a:bodyPr>
          <a:lstStyle/>
          <a:p>
            <a:pPr algn="just"/>
            <a:r>
              <a:rPr lang="vi-VN" sz="2800" b="1" i="0">
                <a:solidFill>
                  <a:srgbClr val="C00000"/>
                </a:solidFill>
                <a:effectLst/>
                <a:latin typeface="Nunito Black" pitchFamily="2" charset="0"/>
                <a:ea typeface="Open Sans Extrabold" panose="020B0906030804020204" pitchFamily="34" charset="0"/>
                <a:cs typeface="Open Sans Extrabold" panose="020B0906030804020204" pitchFamily="34" charset="0"/>
              </a:rPr>
              <a:t>Bài tham khảo 1:</a:t>
            </a:r>
            <a:endParaRPr lang="vi-VN" sz="2800" b="0" i="0">
              <a:solidFill>
                <a:srgbClr val="C00000"/>
              </a:solidFill>
              <a:effectLst/>
              <a:latin typeface="Nunito Black" pitchFamily="2" charset="0"/>
              <a:ea typeface="Open Sans Extrabold" panose="020B0906030804020204" pitchFamily="34" charset="0"/>
              <a:cs typeface="Open Sans Extrabold" panose="020B0906030804020204" pitchFamily="34" charset="0"/>
            </a:endParaRPr>
          </a:p>
          <a:p>
            <a:pPr algn="just"/>
            <a:r>
              <a:rPr lang="en-US" sz="2800" b="0" i="0">
                <a:solidFill>
                  <a:srgbClr val="00B050"/>
                </a:solidFill>
                <a:effectLst/>
                <a:latin typeface="Nunito Black" pitchFamily="2" charset="0"/>
                <a:ea typeface="Open Sans Extrabold" panose="020B0906030804020204" pitchFamily="34" charset="0"/>
                <a:cs typeface="Open Sans Extrabold" panose="020B0906030804020204" pitchFamily="34" charset="0"/>
              </a:rPr>
              <a:t>	</a:t>
            </a:r>
            <a:r>
              <a:rPr lang="vi-VN" sz="2800" b="0" i="0">
                <a:solidFill>
                  <a:srgbClr val="00B050"/>
                </a:solidFill>
                <a:effectLst/>
                <a:latin typeface="Nunito Black" pitchFamily="2" charset="0"/>
                <a:ea typeface="Open Sans Extrabold" panose="020B0906030804020204" pitchFamily="34" charset="0"/>
                <a:cs typeface="Open Sans Extrabold" panose="020B0906030804020204" pitchFamily="34" charset="0"/>
              </a:rPr>
              <a:t>Chủ nhật tuần trước, em được mẹ cho tham gia buổi tập hát tại cung văn hóa thiếu nhi. Đầu tiên, cô giáo cho chúng em luyện thanh. Sau đó, chúng em được học bài hát Em yêu hòa bình. Mới đầu em còn bỡ ngỡ, sau một vài lần luyện thanh, em đã mạnh dạn hơn và thể hiện bản thân. Em đã rất nhanh chóng theo kịp các bạn.</a:t>
            </a:r>
          </a:p>
        </p:txBody>
      </p:sp>
    </p:spTree>
    <p:extLst>
      <p:ext uri="{BB962C8B-B14F-4D97-AF65-F5344CB8AC3E}">
        <p14:creationId xmlns:p14="http://schemas.microsoft.com/office/powerpoint/2010/main" val="3435872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654E9F-7C9B-13C6-8B0C-50D733E66629}"/>
              </a:ext>
            </a:extLst>
          </p:cNvPr>
          <p:cNvSpPr txBox="1"/>
          <p:nvPr/>
        </p:nvSpPr>
        <p:spPr>
          <a:xfrm>
            <a:off x="381000" y="533400"/>
            <a:ext cx="9906000" cy="523220"/>
          </a:xfrm>
          <a:prstGeom prst="rect">
            <a:avLst/>
          </a:prstGeom>
          <a:noFill/>
        </p:spPr>
        <p:txBody>
          <a:bodyPr wrap="square">
            <a:spAutoFit/>
          </a:bodyPr>
          <a:lstStyle/>
          <a:p>
            <a:pPr algn="l"/>
            <a:r>
              <a:rPr lang="en-US" sz="2800" b="1" i="0">
                <a:solidFill>
                  <a:srgbClr val="2888E1"/>
                </a:solidFill>
                <a:effectLst/>
                <a:latin typeface="Nunito Black" pitchFamily="2" charset="0"/>
              </a:rPr>
              <a:t>Câu 2</a:t>
            </a:r>
            <a:r>
              <a:rPr lang="en-US" sz="2800">
                <a:solidFill>
                  <a:srgbClr val="000000"/>
                </a:solidFill>
                <a:latin typeface="Nunito Black" pitchFamily="2" charset="0"/>
              </a:rPr>
              <a:t>: </a:t>
            </a:r>
            <a:r>
              <a:rPr lang="en-US" sz="2800" b="1" i="0">
                <a:solidFill>
                  <a:srgbClr val="000000"/>
                </a:solidFill>
                <a:effectLst/>
                <a:latin typeface="Nunito Black" pitchFamily="2" charset="0"/>
              </a:rPr>
              <a:t>Em cảm thấy thế nào về buổi tập luyện đó?</a:t>
            </a:r>
            <a:endParaRPr lang="en-US" sz="2800" b="0" i="0">
              <a:solidFill>
                <a:srgbClr val="000000"/>
              </a:solidFill>
              <a:effectLst/>
              <a:latin typeface="Nunito Black" pitchFamily="2" charset="0"/>
            </a:endParaRPr>
          </a:p>
        </p:txBody>
      </p:sp>
      <p:pic>
        <p:nvPicPr>
          <p:cNvPr id="1026" name="Picture 2" descr="20220526030245_wm_shs-tieng-viet-3---tap-1">
            <a:extLst>
              <a:ext uri="{FF2B5EF4-FFF2-40B4-BE49-F238E27FC236}">
                <a16:creationId xmlns:a16="http://schemas.microsoft.com/office/drawing/2014/main" id="{6A410C81-600C-0368-55BA-57D7EFB46A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089"/>
          <a:stretch/>
        </p:blipFill>
        <p:spPr bwMode="auto">
          <a:xfrm>
            <a:off x="4038600" y="1056620"/>
            <a:ext cx="7141552" cy="5267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9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5">
            <a:extLst>
              <a:ext uri="{FF2B5EF4-FFF2-40B4-BE49-F238E27FC236}">
                <a16:creationId xmlns:a16="http://schemas.microsoft.com/office/drawing/2014/main" id="{AB0D4825-1973-6FF4-C4B1-5943F9849F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2802" y="3088783"/>
            <a:ext cx="3166533" cy="3195831"/>
          </a:xfrm>
          <a:prstGeom prst="rect">
            <a:avLst/>
          </a:prstGeom>
        </p:spPr>
      </p:pic>
      <p:sp>
        <p:nvSpPr>
          <p:cNvPr id="21" name="Rectangle 20">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0">
            <a:extLst>
              <a:ext uri="{FF2B5EF4-FFF2-40B4-BE49-F238E27FC236}">
                <a16:creationId xmlns:a16="http://schemas.microsoft.com/office/drawing/2014/main" id="{B0BDFC13-09FD-51D9-4FA9-B7040779BD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592" y="643467"/>
            <a:ext cx="5053846" cy="5571066"/>
          </a:xfrm>
          <a:prstGeom prst="rect">
            <a:avLst/>
          </a:prstGeom>
        </p:spPr>
      </p:pic>
      <p:sp>
        <p:nvSpPr>
          <p:cNvPr id="6" name="TextBox 5">
            <a:extLst>
              <a:ext uri="{FF2B5EF4-FFF2-40B4-BE49-F238E27FC236}">
                <a16:creationId xmlns:a16="http://schemas.microsoft.com/office/drawing/2014/main" id="{BF1EBFE7-5912-25C4-1E79-3C5039CE23EF}"/>
              </a:ext>
            </a:extLst>
          </p:cNvPr>
          <p:cNvSpPr txBox="1"/>
          <p:nvPr/>
        </p:nvSpPr>
        <p:spPr>
          <a:xfrm>
            <a:off x="6908800" y="1600201"/>
            <a:ext cx="4165600" cy="1426096"/>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8667" b="1" i="0" u="none" strike="noStrike" kern="1200" cap="none" spc="0" normalizeH="0" baseline="0" noProof="0">
                <a:ln>
                  <a:noFill/>
                </a:ln>
                <a:solidFill>
                  <a:srgbClr val="FFFF00"/>
                </a:solidFill>
                <a:effectLst/>
                <a:uLnTx/>
                <a:uFillTx/>
                <a:latin typeface="Gluten" pitchFamily="2" charset="0"/>
                <a:ea typeface="+mn-ea"/>
                <a:cs typeface="+mn-cs"/>
              </a:rPr>
              <a:t>Tiết 3 </a:t>
            </a:r>
          </a:p>
        </p:txBody>
      </p:sp>
    </p:spTree>
    <p:extLst>
      <p:ext uri="{BB962C8B-B14F-4D97-AF65-F5344CB8AC3E}">
        <p14:creationId xmlns:p14="http://schemas.microsoft.com/office/powerpoint/2010/main" val="3153796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E4AD3-B6C6-4CB4-E3EF-D2ABB2B85CDB}"/>
              </a:ext>
            </a:extLst>
          </p:cNvPr>
          <p:cNvPicPr>
            <a:picLocks noChangeAspect="1"/>
          </p:cNvPicPr>
          <p:nvPr/>
        </p:nvPicPr>
        <p:blipFill rotWithShape="1">
          <a:blip r:embed="rId2"/>
          <a:srcRect t="19"/>
          <a:stretch/>
        </p:blipFill>
        <p:spPr>
          <a:xfrm>
            <a:off x="13" y="1283"/>
            <a:ext cx="12191987" cy="6856718"/>
          </a:xfrm>
          <a:prstGeom prst="rect">
            <a:avLst/>
          </a:prstGeom>
        </p:spPr>
      </p:pic>
      <p:sp>
        <p:nvSpPr>
          <p:cNvPr id="5" name="TextBox 4">
            <a:extLst>
              <a:ext uri="{FF2B5EF4-FFF2-40B4-BE49-F238E27FC236}">
                <a16:creationId xmlns:a16="http://schemas.microsoft.com/office/drawing/2014/main" id="{5335AB50-89AA-A054-3283-D0F88ADE9449}"/>
              </a:ext>
            </a:extLst>
          </p:cNvPr>
          <p:cNvSpPr txBox="1"/>
          <p:nvPr/>
        </p:nvSpPr>
        <p:spPr>
          <a:xfrm>
            <a:off x="4957200" y="259200"/>
            <a:ext cx="6332400" cy="1200329"/>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B050"/>
                </a:solidFill>
                <a:effectLst/>
                <a:uLnTx/>
                <a:uFillTx/>
                <a:latin typeface="Sigmar One" panose="00000500000000000000" pitchFamily="2" charset="0"/>
                <a:ea typeface="+mn-ea"/>
                <a:cs typeface="+mn-cs"/>
              </a:rPr>
              <a:t>Viết </a:t>
            </a:r>
          </a:p>
        </p:txBody>
      </p:sp>
      <p:sp>
        <p:nvSpPr>
          <p:cNvPr id="7" name="Rectangle: Rounded Corners 6">
            <a:extLst>
              <a:ext uri="{FF2B5EF4-FFF2-40B4-BE49-F238E27FC236}">
                <a16:creationId xmlns:a16="http://schemas.microsoft.com/office/drawing/2014/main" id="{DB155DD9-71A8-C03C-41EB-CFD61E4D4E5F}"/>
              </a:ext>
            </a:extLst>
          </p:cNvPr>
          <p:cNvSpPr/>
          <p:nvPr/>
        </p:nvSpPr>
        <p:spPr>
          <a:xfrm>
            <a:off x="708814" y="689152"/>
            <a:ext cx="2813050" cy="72436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0BE23DF-8A90-4D73-15EC-C04B783CC97C}"/>
              </a:ext>
            </a:extLst>
          </p:cNvPr>
          <p:cNvSpPr txBox="1"/>
          <p:nvPr/>
        </p:nvSpPr>
        <p:spPr>
          <a:xfrm>
            <a:off x="769748" y="769435"/>
            <a:ext cx="36792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1</a:t>
            </a:r>
            <a:r>
              <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 </a:t>
            </a: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Nghe – viết</a:t>
            </a:r>
          </a:p>
        </p:txBody>
      </p:sp>
      <p:graphicFrame>
        <p:nvGraphicFramePr>
          <p:cNvPr id="10" name="Table 9">
            <a:extLst>
              <a:ext uri="{FF2B5EF4-FFF2-40B4-BE49-F238E27FC236}">
                <a16:creationId xmlns:a16="http://schemas.microsoft.com/office/drawing/2014/main" id="{289CDEAB-96E8-EE2E-986E-B63130045659}"/>
              </a:ext>
            </a:extLst>
          </p:cNvPr>
          <p:cNvGraphicFramePr>
            <a:graphicFrameLocks noGrp="1"/>
          </p:cNvGraphicFramePr>
          <p:nvPr/>
        </p:nvGraphicFramePr>
        <p:xfrm>
          <a:off x="2286000" y="2227681"/>
          <a:ext cx="8775000" cy="4432380"/>
        </p:xfrm>
        <a:graphic>
          <a:graphicData uri="http://schemas.openxmlformats.org/drawingml/2006/table">
            <a:tbl>
              <a:tblPr/>
              <a:tblGrid>
                <a:gridCol w="4387500">
                  <a:extLst>
                    <a:ext uri="{9D8B030D-6E8A-4147-A177-3AD203B41FA5}">
                      <a16:colId xmlns:a16="http://schemas.microsoft.com/office/drawing/2014/main" val="1163514443"/>
                    </a:ext>
                  </a:extLst>
                </a:gridCol>
                <a:gridCol w="4387500">
                  <a:extLst>
                    <a:ext uri="{9D8B030D-6E8A-4147-A177-3AD203B41FA5}">
                      <a16:colId xmlns:a16="http://schemas.microsoft.com/office/drawing/2014/main" val="441518296"/>
                    </a:ext>
                  </a:extLst>
                </a:gridCol>
              </a:tblGrid>
              <a:tr h="2216190">
                <a:tc>
                  <a:txBody>
                    <a:bodyPr/>
                    <a:lstStyle/>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Chào mặt trời nhỏ</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Thắp lửa trên cây</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Má đỏ hây hây</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Đung đưa trưa nắng</a:t>
                      </a:r>
                      <a:endPar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p>
                      <a:pPr fontAlgn="t"/>
                      <a:endPar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txBody>
                  <a:tcPr marL="19050" marR="19050" marT="19050" marB="19050">
                    <a:lnL>
                      <a:noFill/>
                    </a:lnL>
                    <a:lnR>
                      <a:noFill/>
                    </a:lnR>
                    <a:lnT>
                      <a:noFill/>
                    </a:lnT>
                    <a:lnB>
                      <a:noFill/>
                    </a:lnB>
                  </a:tcPr>
                </a:tc>
                <a:tc>
                  <a:txBody>
                    <a:bodyPr/>
                    <a:lstStyle/>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Gọi ong ủ mật</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Rủ ve chơi đàn</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Tu hú kêu vang</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Mùa hè rực rỡ</a:t>
                      </a:r>
                    </a:p>
                  </a:txBody>
                  <a:tcPr marL="19050" marR="19050" marT="19050" marB="19050">
                    <a:lnL>
                      <a:noFill/>
                    </a:lnL>
                    <a:lnR>
                      <a:noFill/>
                    </a:lnR>
                    <a:lnT>
                      <a:noFill/>
                    </a:lnT>
                    <a:lnB>
                      <a:noFill/>
                    </a:lnB>
                  </a:tcPr>
                </a:tc>
                <a:extLst>
                  <a:ext uri="{0D108BD9-81ED-4DB2-BD59-A6C34878D82A}">
                    <a16:rowId xmlns:a16="http://schemas.microsoft.com/office/drawing/2014/main" val="72595379"/>
                  </a:ext>
                </a:extLst>
              </a:tr>
              <a:tr h="2216190">
                <a:tc>
                  <a:txBody>
                    <a:bodyPr/>
                    <a:lstStyle/>
                    <a:p>
                      <a:pPr fontAlgn="t"/>
                      <a:r>
                        <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Quả tròn cùi trắng</a:t>
                      </a:r>
                    </a:p>
                    <a:p>
                      <a:pPr fontAlgn="t"/>
                      <a:r>
                        <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Hạt bé màu nâu</a:t>
                      </a:r>
                    </a:p>
                    <a:p>
                      <a:pPr fontAlgn="t"/>
                      <a:r>
                        <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Áo đỏ mặt bầu</a:t>
                      </a:r>
                    </a:p>
                    <a:p>
                      <a:pPr fontAlgn="t"/>
                      <a:r>
                        <a:rPr lang="en-US"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Rủ nhau gà gật.</a:t>
                      </a:r>
                    </a:p>
                  </a:txBody>
                  <a:tcPr marL="19050" marR="19050" marT="19050" marB="19050">
                    <a:lnL>
                      <a:noFill/>
                    </a:lnL>
                    <a:lnR>
                      <a:noFill/>
                    </a:lnR>
                    <a:lnT>
                      <a:noFill/>
                    </a:lnT>
                    <a:lnB>
                      <a:noFill/>
                    </a:lnB>
                  </a:tcPr>
                </a:tc>
                <a:tc>
                  <a:txBody>
                    <a:bodyPr/>
                    <a:lstStyle/>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Mặt trời hớn hở</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Đếm bạn cùng chơi</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Bối rối phì cười</a:t>
                      </a:r>
                    </a:p>
                    <a:p>
                      <a:pP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“Ôi sao nhiều thế!”</a:t>
                      </a:r>
                    </a:p>
                    <a:p>
                      <a:pPr algn="r" fontAlgn="t"/>
                      <a:r>
                        <a:rPr lang="vi-VN" sz="2800" b="1" i="1">
                          <a:solidFill>
                            <a:srgbClr val="0070C0"/>
                          </a:solidFill>
                          <a:effectLst/>
                          <a:latin typeface="Open Sans" panose="020B0606030504020204" pitchFamily="34" charset="0"/>
                          <a:ea typeface="Open Sans" panose="020B0606030504020204" pitchFamily="34" charset="0"/>
                          <a:cs typeface="Open Sans" panose="020B0606030504020204" pitchFamily="34" charset="0"/>
                        </a:rPr>
                        <a:t>(My Linh)</a:t>
                      </a:r>
                    </a:p>
                  </a:txBody>
                  <a:tcPr marL="19050" marR="19050" marT="19050" marB="19050">
                    <a:lnL>
                      <a:noFill/>
                    </a:lnL>
                    <a:lnR>
                      <a:noFill/>
                    </a:lnR>
                    <a:lnT>
                      <a:noFill/>
                    </a:lnT>
                    <a:lnB>
                      <a:noFill/>
                    </a:lnB>
                  </a:tcPr>
                </a:tc>
                <a:extLst>
                  <a:ext uri="{0D108BD9-81ED-4DB2-BD59-A6C34878D82A}">
                    <a16:rowId xmlns:a16="http://schemas.microsoft.com/office/drawing/2014/main" val="496050883"/>
                  </a:ext>
                </a:extLst>
              </a:tr>
            </a:tbl>
          </a:graphicData>
        </a:graphic>
      </p:graphicFrame>
      <p:sp>
        <p:nvSpPr>
          <p:cNvPr id="12" name="TextBox 11">
            <a:extLst>
              <a:ext uri="{FF2B5EF4-FFF2-40B4-BE49-F238E27FC236}">
                <a16:creationId xmlns:a16="http://schemas.microsoft.com/office/drawing/2014/main" id="{7744F6D6-D48B-199C-7D1E-0A2B29CF6338}"/>
              </a:ext>
            </a:extLst>
          </p:cNvPr>
          <p:cNvSpPr txBox="1"/>
          <p:nvPr/>
        </p:nvSpPr>
        <p:spPr>
          <a:xfrm>
            <a:off x="3810000" y="1600200"/>
            <a:ext cx="4648200" cy="769441"/>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MẶT TRỜI NHỎ</a:t>
            </a:r>
          </a:p>
        </p:txBody>
      </p:sp>
    </p:spTree>
    <p:extLst>
      <p:ext uri="{BB962C8B-B14F-4D97-AF65-F5344CB8AC3E}">
        <p14:creationId xmlns:p14="http://schemas.microsoft.com/office/powerpoint/2010/main" val="2422821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640BA-7263-0898-AFA7-F0C71BA77383}"/>
              </a:ext>
            </a:extLst>
          </p:cNvPr>
          <p:cNvPicPr>
            <a:picLocks noChangeAspect="1"/>
          </p:cNvPicPr>
          <p:nvPr/>
        </p:nvPicPr>
        <p:blipFill rotWithShape="1">
          <a:blip r:embed="rId2"/>
          <a:srcRect t="19"/>
          <a:stretch/>
        </p:blipFill>
        <p:spPr>
          <a:xfrm>
            <a:off x="-19334" y="-46266"/>
            <a:ext cx="12191987" cy="6856718"/>
          </a:xfrm>
          <a:prstGeom prst="rect">
            <a:avLst/>
          </a:prstGeom>
        </p:spPr>
      </p:pic>
      <p:sp>
        <p:nvSpPr>
          <p:cNvPr id="3" name="Rectangle: Rounded Corners 2">
            <a:extLst>
              <a:ext uri="{FF2B5EF4-FFF2-40B4-BE49-F238E27FC236}">
                <a16:creationId xmlns:a16="http://schemas.microsoft.com/office/drawing/2014/main" id="{30158109-5AF4-7EE4-75AA-437D1E497F23}"/>
              </a:ext>
            </a:extLst>
          </p:cNvPr>
          <p:cNvSpPr/>
          <p:nvPr/>
        </p:nvSpPr>
        <p:spPr>
          <a:xfrm>
            <a:off x="609600" y="609600"/>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rPr>
              <a:t>Cách trình bày</a:t>
            </a:r>
          </a:p>
        </p:txBody>
      </p:sp>
      <p:sp>
        <p:nvSpPr>
          <p:cNvPr id="5" name="Speech Bubble: Rectangle with Corners Rounded 4">
            <a:extLst>
              <a:ext uri="{FF2B5EF4-FFF2-40B4-BE49-F238E27FC236}">
                <a16:creationId xmlns:a16="http://schemas.microsoft.com/office/drawing/2014/main" id="{1E5B8B6B-699F-D68A-AE99-2F99482A4B26}"/>
              </a:ext>
            </a:extLst>
          </p:cNvPr>
          <p:cNvSpPr/>
          <p:nvPr/>
        </p:nvSpPr>
        <p:spPr>
          <a:xfrm flipH="1">
            <a:off x="2286000" y="1413065"/>
            <a:ext cx="7924800" cy="3768536"/>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FBC0764-B03F-E343-B591-141309F1CBEA}"/>
              </a:ext>
            </a:extLst>
          </p:cNvPr>
          <p:cNvSpPr txBox="1"/>
          <p:nvPr/>
        </p:nvSpPr>
        <p:spPr>
          <a:xfrm>
            <a:off x="2274493" y="1659285"/>
            <a:ext cx="7924800" cy="35394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Viết hoa tên bài và các chữ đầu mỗi dòng thơ.</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Chú ý dấu chấm và dấu chấm than cuối câu.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Nghe GV đọc từng cụm từ hoặc từng dòng thơ, ghi nhớ và viết vào vở.</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Lắng nghe GV nhận xét bài của một số bạn.</a:t>
            </a:r>
          </a:p>
        </p:txBody>
      </p:sp>
    </p:spTree>
    <p:extLst>
      <p:ext uri="{BB962C8B-B14F-4D97-AF65-F5344CB8AC3E}">
        <p14:creationId xmlns:p14="http://schemas.microsoft.com/office/powerpoint/2010/main" val="3766945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Khởi động</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FCD00670-731D-22A5-BAD6-E70DF402CE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6E30D26B-8D21-835C-5DB9-343001F01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676142537"/>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C6CC8-61B6-F4F1-DAB4-80466CB6D5D5}"/>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3" name="Rectangle: Rounded Corners 2">
            <a:extLst>
              <a:ext uri="{FF2B5EF4-FFF2-40B4-BE49-F238E27FC236}">
                <a16:creationId xmlns:a16="http://schemas.microsoft.com/office/drawing/2014/main" id="{D218FEBB-9D3F-9D1C-A156-8559B9FCAD57}"/>
              </a:ext>
            </a:extLst>
          </p:cNvPr>
          <p:cNvSpPr/>
          <p:nvPr/>
        </p:nvSpPr>
        <p:spPr>
          <a:xfrm>
            <a:off x="381000" y="381000"/>
            <a:ext cx="8870950" cy="695148"/>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2. Chọn ng hoặc ngh thay cho ô vuông.</a:t>
            </a:r>
            <a:r>
              <a:rPr kumimoji="0" lang="vi-VN" sz="3200" b="1"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t>
            </a:r>
            <a:b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b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endParaRPr kumimoji="0" lang="en-US" alt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pic>
        <p:nvPicPr>
          <p:cNvPr id="8" name="Picture 2" descr="Cậu Bé Suy Nghĩ Về Vấn đề Dễ Thương Hình ảnh | Định dạng hình ảnh PSD  401077661| vn.lovepik.com">
            <a:extLst>
              <a:ext uri="{FF2B5EF4-FFF2-40B4-BE49-F238E27FC236}">
                <a16:creationId xmlns:a16="http://schemas.microsoft.com/office/drawing/2014/main" id="{54275E93-ADE6-CB9D-2B4E-700415DAB7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3167">
                        <a14:foregroundMark x1="60083" y1="16917" x2="93167" y2="40500"/>
                        <a14:foregroundMark x1="93167" y1="40500" x2="93167" y2="40500"/>
                        <a14:foregroundMark x1="53917" y1="31583" x2="85083" y2="28333"/>
                        <a14:foregroundMark x1="85083" y1="28333" x2="85083" y2="28333"/>
                        <a14:foregroundMark x1="28176" y1="52037" x2="35167" y2="69750"/>
                        <a14:foregroundMark x1="35167" y1="69750" x2="35167" y2="69750"/>
                        <a14:foregroundMark x1="33561" y1="50325" x2="43167" y2="59083"/>
                        <a14:foregroundMark x1="21583" y1="49833" x2="22667" y2="56833"/>
                        <a14:foregroundMark x1="22083" y1="47083" x2="22318" y2="47219"/>
                        <a14:foregroundMark x1="24167" y1="71583" x2="32583" y2="76083"/>
                        <a14:foregroundMark x1="32583" y1="76083" x2="33833" y2="76250"/>
                        <a14:foregroundMark x1="40417" y1="71667" x2="38750" y2="73000"/>
                        <a14:backgroundMark x1="22250" y1="42750" x2="42333" y2="48167"/>
                        <a14:backgroundMark x1="42333" y1="48167" x2="42417" y2="48083"/>
                        <a14:backgroundMark x1="23417" y1="45667" x2="35500" y2="47583"/>
                        <a14:backgroundMark x1="25750" y1="48667" x2="30083" y2="49333"/>
                      </a14:backgroundRemoval>
                    </a14:imgEffect>
                  </a14:imgLayer>
                </a14:imgProps>
              </a:ext>
              <a:ext uri="{28A0092B-C50C-407E-A947-70E740481C1C}">
                <a14:useLocalDpi xmlns:a14="http://schemas.microsoft.com/office/drawing/2010/main" val="0"/>
              </a:ext>
            </a:extLst>
          </a:blip>
          <a:srcRect l="43027" t="8888" b="50067"/>
          <a:stretch/>
        </p:blipFill>
        <p:spPr bwMode="auto">
          <a:xfrm>
            <a:off x="1143000" y="2057400"/>
            <a:ext cx="3998544" cy="33231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209DF4-43FC-B5A5-4D28-A5F988890B76}"/>
              </a:ext>
            </a:extLst>
          </p:cNvPr>
          <p:cNvSpPr txBox="1"/>
          <p:nvPr/>
        </p:nvSpPr>
        <p:spPr>
          <a:xfrm>
            <a:off x="1447800" y="2954930"/>
            <a:ext cx="3290296" cy="3046988"/>
          </a:xfrm>
          <a:prstGeom prst="rect">
            <a:avLst/>
          </a:prstGeom>
          <a:noFill/>
        </p:spPr>
        <p:txBody>
          <a:bodyPr wrap="square">
            <a:sp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Em đọc kĩ khổ thơ và điền </a:t>
            </a:r>
            <a:r>
              <a:rPr kumimoji="0" lang="vi-VN" sz="3200" b="1"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ng</a:t>
            </a:r>
            <a: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hoặc </a:t>
            </a:r>
            <a:r>
              <a:rPr kumimoji="0" lang="vi-VN" sz="3200" b="0" i="0" u="none" strike="noStrike" kern="1200" cap="none" spc="0" normalizeH="0" baseline="0" noProof="0">
                <a:ln>
                  <a:noFill/>
                </a:ln>
                <a:solidFill>
                  <a:srgbClr val="00B050"/>
                </a:solidFill>
                <a:effectLst/>
                <a:uLnTx/>
                <a:uFillTx/>
                <a:latin typeface="Nunito Black" panose="00000A00000000000000" pitchFamily="2" charset="0"/>
                <a:ea typeface="+mn-ea"/>
                <a:cs typeface="+mn-cs"/>
              </a:rPr>
              <a:t>ngh</a:t>
            </a:r>
            <a: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phù hợp.</a:t>
            </a:r>
            <a:b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br>
              <a:rPr kumimoji="0" lang="vi-VN"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endParaRPr>
          </a:p>
        </p:txBody>
      </p:sp>
      <p:pic>
        <p:nvPicPr>
          <p:cNvPr id="15" name="Picture 2">
            <a:extLst>
              <a:ext uri="{FF2B5EF4-FFF2-40B4-BE49-F238E27FC236}">
                <a16:creationId xmlns:a16="http://schemas.microsoft.com/office/drawing/2014/main" id="{3028E473-B4B9-70B7-1470-9A5B3700D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544" y="1752601"/>
            <a:ext cx="6821856" cy="4249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550EE21-BDD4-17F8-073C-B0AA6D989000}"/>
              </a:ext>
            </a:extLst>
          </p:cNvPr>
          <p:cNvSpPr txBox="1"/>
          <p:nvPr/>
        </p:nvSpPr>
        <p:spPr>
          <a:xfrm>
            <a:off x="5867400" y="2716948"/>
            <a:ext cx="5771853" cy="3046988"/>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Vui sao đàn </a:t>
            </a:r>
            <a:r>
              <a:rPr kumimoji="0" lang="en-US" sz="11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a:t>
            </a: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é con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Miệng chúng cười mủm mỉm</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Mắt chúng </a:t>
            </a:r>
            <a:r>
              <a:rPr kumimoji="0" lang="en-US" sz="11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a:t>
            </a: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ơ </a:t>
            </a:r>
            <a:r>
              <a:rPr kumimoji="0" lang="en-US"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t>
            </a:r>
            <a:r>
              <a:rPr kumimoji="0" lang="en-US" sz="11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a:t>
            </a:r>
            <a:r>
              <a:rPr kumimoji="0" lang="en-US"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 </a:t>
            </a: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ác tròn</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Nhìn tay </a:t>
            </a:r>
            <a:r>
              <a:rPr kumimoji="0" lang="en-US" sz="1100" b="1"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a:t>
            </a:r>
            <a: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ười giơ đếm</a:t>
            </a:r>
          </a:p>
          <a:p>
            <a:pPr marL="0" marR="0" lvl="0" indent="0" algn="l" defTabSz="609468" rtl="0" eaLnBrk="1" fontAlgn="auto" latinLnBrk="0" hangingPunct="1">
              <a:lnSpc>
                <a:spcPct val="100000"/>
              </a:lnSpc>
              <a:spcBef>
                <a:spcPts val="0"/>
              </a:spcBef>
              <a:spcAft>
                <a:spcPts val="0"/>
              </a:spcAft>
              <a:buClrTx/>
              <a:buSzTx/>
              <a:buFontTx/>
              <a:buNone/>
              <a:tabLst/>
              <a:defRPr/>
            </a:pPr>
            <a:br>
              <a:rPr kumimoji="0" lang="vi-VN"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br>
            <a:endParaRPr kumimoji="0" lang="en-US" sz="3200" b="0" i="0" u="none" strike="noStrike" kern="1200" cap="none" spc="0" normalizeH="0" baseline="0" noProof="0">
              <a:ln>
                <a:noFill/>
              </a:ln>
              <a:solidFill>
                <a:srgbClr val="00B0F0"/>
              </a:solidFill>
              <a:effectLst/>
              <a:uLnTx/>
              <a:uFillTx/>
              <a:latin typeface="Nunito Black" panose="00000A00000000000000" pitchFamily="2" charset="0"/>
              <a:ea typeface="+mn-ea"/>
              <a:cs typeface="+mn-cs"/>
            </a:endParaRPr>
          </a:p>
        </p:txBody>
      </p:sp>
      <p:sp>
        <p:nvSpPr>
          <p:cNvPr id="18" name="TextBox 17">
            <a:extLst>
              <a:ext uri="{FF2B5EF4-FFF2-40B4-BE49-F238E27FC236}">
                <a16:creationId xmlns:a16="http://schemas.microsoft.com/office/drawing/2014/main" id="{8FCB71BF-E0C7-AD46-A4C2-F039DC0EE692}"/>
              </a:ext>
            </a:extLst>
          </p:cNvPr>
          <p:cNvSpPr txBox="1"/>
          <p:nvPr/>
        </p:nvSpPr>
        <p:spPr>
          <a:xfrm>
            <a:off x="2286000" y="1630681"/>
            <a:ext cx="45719" cy="45719"/>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8F9BE41-9531-6D54-321C-BC6491E03C57}"/>
              </a:ext>
            </a:extLst>
          </p:cNvPr>
          <p:cNvSpPr txBox="1"/>
          <p:nvPr/>
        </p:nvSpPr>
        <p:spPr>
          <a:xfrm>
            <a:off x="93726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ng</a:t>
            </a:r>
          </a:p>
        </p:txBody>
      </p:sp>
      <p:sp>
        <p:nvSpPr>
          <p:cNvPr id="21" name="TextBox 20">
            <a:extLst>
              <a:ext uri="{FF2B5EF4-FFF2-40B4-BE49-F238E27FC236}">
                <a16:creationId xmlns:a16="http://schemas.microsoft.com/office/drawing/2014/main" id="{2D3C2A92-7398-1F81-81BB-B729765C6AD2}"/>
              </a:ext>
            </a:extLst>
          </p:cNvPr>
          <p:cNvSpPr txBox="1"/>
          <p:nvPr/>
        </p:nvSpPr>
        <p:spPr>
          <a:xfrm>
            <a:off x="8229600" y="2716948"/>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ngh</a:t>
            </a:r>
          </a:p>
        </p:txBody>
      </p:sp>
      <p:sp>
        <p:nvSpPr>
          <p:cNvPr id="23" name="TextBox 22">
            <a:extLst>
              <a:ext uri="{FF2B5EF4-FFF2-40B4-BE49-F238E27FC236}">
                <a16:creationId xmlns:a16="http://schemas.microsoft.com/office/drawing/2014/main" id="{CFF006C7-892F-EE30-FC18-25905981AA4F}"/>
              </a:ext>
            </a:extLst>
          </p:cNvPr>
          <p:cNvSpPr txBox="1"/>
          <p:nvPr/>
        </p:nvSpPr>
        <p:spPr>
          <a:xfrm>
            <a:off x="8153400" y="3682425"/>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ng</a:t>
            </a:r>
          </a:p>
        </p:txBody>
      </p:sp>
      <p:sp>
        <p:nvSpPr>
          <p:cNvPr id="25" name="TextBox 24">
            <a:extLst>
              <a:ext uri="{FF2B5EF4-FFF2-40B4-BE49-F238E27FC236}">
                <a16:creationId xmlns:a16="http://schemas.microsoft.com/office/drawing/2014/main" id="{B20ADF9E-897E-CEA1-BD55-1DA03BE26D92}"/>
              </a:ext>
            </a:extLst>
          </p:cNvPr>
          <p:cNvSpPr txBox="1"/>
          <p:nvPr/>
        </p:nvSpPr>
        <p:spPr>
          <a:xfrm>
            <a:off x="7620000" y="4191000"/>
            <a:ext cx="1143000" cy="584775"/>
          </a:xfrm>
          <a:prstGeom prst="rect">
            <a:avLst/>
          </a:prstGeom>
          <a:noFill/>
        </p:spPr>
        <p:txBody>
          <a:bodyPr wrap="square" rtlCol="0">
            <a:spAutoFit/>
          </a:bodyPr>
          <a:lstStyle/>
          <a:p>
            <a:pPr marL="0" marR="0" lvl="0" indent="0" algn="l" defTabSz="60946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ng</a:t>
            </a:r>
          </a:p>
        </p:txBody>
      </p:sp>
    </p:spTree>
    <p:extLst>
      <p:ext uri="{BB962C8B-B14F-4D97-AF65-F5344CB8AC3E}">
        <p14:creationId xmlns:p14="http://schemas.microsoft.com/office/powerpoint/2010/main" val="17044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0FB3CE-570E-DB57-3DE7-CDCA68ED8BA9}"/>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4" name="Rectangle: Rounded Corners 3">
            <a:extLst>
              <a:ext uri="{FF2B5EF4-FFF2-40B4-BE49-F238E27FC236}">
                <a16:creationId xmlns:a16="http://schemas.microsoft.com/office/drawing/2014/main" id="{C8EEEAC8-3763-E9DA-CFE2-7372670F2BF9}"/>
              </a:ext>
            </a:extLst>
          </p:cNvPr>
          <p:cNvSpPr/>
          <p:nvPr/>
        </p:nvSpPr>
        <p:spPr>
          <a:xfrm>
            <a:off x="381000" y="381000"/>
            <a:ext cx="10363200" cy="1015662"/>
          </a:xfrm>
          <a:prstGeom prst="roundRect">
            <a:avLst/>
          </a:prstGeom>
          <a:solidFill>
            <a:srgbClr val="2AAC42"/>
          </a:solidFill>
          <a:ln w="63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3. </a:t>
            </a:r>
            <a: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t>Tìm và viết từ ngữ có tiếng bắt đầu bằng ng hoặc ngh chỉ hoạt động của các bạn nhỏ trong tranh.</a:t>
            </a:r>
            <a:b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br>
              <a:rPr kumimoji="0" 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rPr>
            </a:br>
            <a:endParaRPr kumimoji="0" lang="en-US" altLang="en-US" sz="2800" b="0"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pic>
        <p:nvPicPr>
          <p:cNvPr id="2052" name="Picture 4">
            <a:extLst>
              <a:ext uri="{FF2B5EF4-FFF2-40B4-BE49-F238E27FC236}">
                <a16:creationId xmlns:a16="http://schemas.microsoft.com/office/drawing/2014/main" id="{E422B948-7F37-2671-F475-E79DCF293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2600"/>
            <a:ext cx="9372600" cy="2173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loggang.com : เนยสีฟ้า : 62 - ป้ายสำหรับพิมพ์ข้อความ">
            <a:extLst>
              <a:ext uri="{FF2B5EF4-FFF2-40B4-BE49-F238E27FC236}">
                <a16:creationId xmlns:a16="http://schemas.microsoft.com/office/drawing/2014/main" id="{27C80876-A8C3-E977-8AE5-39AD879C3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3933756"/>
            <a:ext cx="6172200"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71718A-E62C-AA7C-8B63-1B7AEF2C9333}"/>
              </a:ext>
            </a:extLst>
          </p:cNvPr>
          <p:cNvSpPr txBox="1"/>
          <p:nvPr/>
        </p:nvSpPr>
        <p:spPr>
          <a:xfrm>
            <a:off x="4038600" y="4495800"/>
            <a:ext cx="6094770" cy="3108543"/>
          </a:xfrm>
          <a:prstGeom prst="rect">
            <a:avLst/>
          </a:prstGeom>
          <a:noFill/>
        </p:spPr>
        <p:txBody>
          <a:bodyPr wrap="square">
            <a:spAutoFit/>
          </a:bodyPr>
          <a:lstStyle/>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Tranh 1: ngoắc tay</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Tranh 2: nghe ngóng</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Tranh 3: nghi ngờ</a:t>
            </a:r>
          </a:p>
          <a:p>
            <a:pPr marL="0" marR="0" lvl="0" indent="0" algn="just" defTabSz="60946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t>- Tranh 4: ngẩng đầu</a:t>
            </a:r>
          </a:p>
          <a:p>
            <a:pPr marL="0" marR="0" lvl="0" indent="0" algn="l" defTabSz="609468"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a:ln>
                  <a:noFill/>
                </a:ln>
                <a:solidFill>
                  <a:srgbClr val="FF0000"/>
                </a:solidFill>
                <a:effectLst/>
                <a:uLnTx/>
                <a:uFillTx/>
                <a:latin typeface="Nunito Black" panose="00000A00000000000000" pitchFamily="2" charset="0"/>
                <a:ea typeface="+mn-ea"/>
                <a:cs typeface="+mn-cs"/>
              </a:rPr>
            </a:br>
            <a:br>
              <a:rPr kumimoji="0" lang="en-US" sz="2800" b="0" i="0" u="none" strike="noStrike" kern="1200" cap="none" spc="0" normalizeH="0" baseline="0" noProof="0">
                <a:ln>
                  <a:noFill/>
                </a:ln>
                <a:solidFill>
                  <a:srgbClr val="000000"/>
                </a:solidFill>
                <a:effectLst/>
                <a:uLnTx/>
                <a:uFillTx/>
                <a:latin typeface="Nunito Black" panose="00000A00000000000000" pitchFamily="2" charset="0"/>
                <a:ea typeface="+mn-ea"/>
                <a:cs typeface="+mn-cs"/>
              </a:rPr>
            </a:br>
            <a:endParaRPr kumimoji="0" lang="en-US" sz="2800" b="0" i="0" u="none" strike="noStrike" kern="1200" cap="none" spc="0" normalizeH="0" baseline="0" noProof="0">
              <a:ln>
                <a:noFill/>
              </a:ln>
              <a:solidFill>
                <a:prstClr val="black"/>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645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1">
            <a:extLst>
              <a:ext uri="{FF2B5EF4-FFF2-40B4-BE49-F238E27FC236}">
                <a16:creationId xmlns:a16="http://schemas.microsoft.com/office/drawing/2014/main" id="{B6126278-0934-B640-68C8-352FECFDB3C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143" y="508776"/>
            <a:ext cx="5221625" cy="5840449"/>
          </a:xfrm>
          <a:prstGeom prst="rect">
            <a:avLst/>
          </a:prstGeom>
        </p:spPr>
      </p:pic>
      <p:sp>
        <p:nvSpPr>
          <p:cNvPr id="4" name="TextBox 3">
            <a:extLst>
              <a:ext uri="{FF2B5EF4-FFF2-40B4-BE49-F238E27FC236}">
                <a16:creationId xmlns:a16="http://schemas.microsoft.com/office/drawing/2014/main" id="{A55993E6-0CDA-F0F4-7EA5-C2E4DA3ADE74}"/>
              </a:ext>
            </a:extLst>
          </p:cNvPr>
          <p:cNvSpPr txBox="1"/>
          <p:nvPr/>
        </p:nvSpPr>
        <p:spPr>
          <a:xfrm>
            <a:off x="6324600" y="1447800"/>
            <a:ext cx="6197600" cy="3710427"/>
          </a:xfrm>
          <a:prstGeom prst="rect">
            <a:avLst/>
          </a:prstGeom>
        </p:spPr>
        <p:txBody>
          <a:bodyPr vert="horz" lIns="60960" tIns="30480" rIns="60960" bIns="30480" rtlCol="0" anchor="t">
            <a:normAutofit/>
          </a:bodyPr>
          <a:lstStyle/>
          <a:p>
            <a:pPr marL="0" marR="0" lvl="0" indent="0" algn="l" defTabSz="609468" rtl="0" eaLnBrk="1" fontAlgn="auto" latinLnBrk="0" hangingPunct="1">
              <a:lnSpc>
                <a:spcPct val="90000"/>
              </a:lnSpc>
              <a:spcBef>
                <a:spcPts val="0"/>
              </a:spcBef>
              <a:spcAft>
                <a:spcPts val="400"/>
              </a:spcAft>
              <a:buClrTx/>
              <a:buSzTx/>
              <a:buFontTx/>
              <a:buNone/>
              <a:tabLst/>
              <a:defRPr/>
            </a:pPr>
            <a:r>
              <a:rPr kumimoji="0" lang="en-US" sz="6600" b="1" i="0" u="none" strike="noStrike" kern="1200" cap="none" spc="0" normalizeH="0" baseline="0" noProof="0">
                <a:ln>
                  <a:noFill/>
                </a:ln>
                <a:solidFill>
                  <a:srgbClr val="0070C0"/>
                </a:solidFill>
                <a:effectLst/>
                <a:uLnTx/>
                <a:uFillTx/>
                <a:latin typeface="Gluten" pitchFamily="2" charset="0"/>
                <a:ea typeface="+mn-ea"/>
                <a:cs typeface="+mn-cs"/>
              </a:rPr>
              <a:t>VẬN DỤNG</a:t>
            </a: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D4C27617-7EEA-3227-E29E-14EAC16C01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75602" y="3175000"/>
            <a:ext cx="2258829" cy="2466331"/>
          </a:xfrm>
          <a:prstGeom prst="rect">
            <a:avLst/>
          </a:prstGeom>
        </p:spPr>
      </p:pic>
    </p:spTree>
    <p:extLst>
      <p:ext uri="{BB962C8B-B14F-4D97-AF65-F5344CB8AC3E}">
        <p14:creationId xmlns:p14="http://schemas.microsoft.com/office/powerpoint/2010/main" val="3385660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pPr marL="0" marR="0" lvl="0" indent="0" algn="l"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104363" y="1298518"/>
            <a:ext cx="6844520" cy="2123658"/>
          </a:xfrm>
          <a:prstGeom prst="rect">
            <a:avLst/>
          </a:prstGeom>
          <a:noFill/>
        </p:spPr>
        <p:txBody>
          <a:bodyPr wrap="square" rtlCol="0">
            <a:spAutoFit/>
          </a:bodyPr>
          <a:lstStyle/>
          <a:p>
            <a:pPr marL="0" marR="0" lvl="0" indent="0" algn="ctr" defTabSz="609468"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white"/>
                </a:solidFill>
                <a:effectLst/>
                <a:uLnTx/>
                <a:uFillTx/>
                <a:latin typeface="Nunito Black" panose="00000A00000000000000" pitchFamily="2" charset="0"/>
                <a:ea typeface="+mn-ea"/>
                <a:cs typeface="+mn-cs"/>
              </a:rPr>
              <a:t>Viết 2 – 3 câu ghi lại những việc em đã làm trong ngày hôm nay</a:t>
            </a:r>
            <a:endParaRPr kumimoji="0" lang="vi-VN" sz="4400" b="0" i="0" u="none" strike="noStrike" kern="1200" cap="none" spc="0" normalizeH="0" baseline="0" noProof="0">
              <a:ln>
                <a:noFill/>
              </a:ln>
              <a:solidFill>
                <a:prstClr val="white"/>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2609518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D9273-BE1F-D0F0-2019-F3824A37B0CB}"/>
              </a:ext>
            </a:extLst>
          </p:cNvPr>
          <p:cNvPicPr>
            <a:picLocks noChangeAspect="1"/>
          </p:cNvPicPr>
          <p:nvPr/>
        </p:nvPicPr>
        <p:blipFill rotWithShape="1">
          <a:blip r:embed="rId2"/>
          <a:srcRect t="19"/>
          <a:stretch/>
        </p:blipFill>
        <p:spPr>
          <a:xfrm>
            <a:off x="13" y="1283"/>
            <a:ext cx="12191987" cy="6856718"/>
          </a:xfrm>
          <a:prstGeom prst="rect">
            <a:avLst/>
          </a:prstGeom>
        </p:spPr>
      </p:pic>
      <p:pic>
        <p:nvPicPr>
          <p:cNvPr id="2" name="图片 2">
            <a:extLst>
              <a:ext uri="{FF2B5EF4-FFF2-40B4-BE49-F238E27FC236}">
                <a16:creationId xmlns:a16="http://schemas.microsoft.com/office/drawing/2014/main" id="{CDB693C2-6062-F8B5-60B8-D81B32120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800"/>
            <a:ext cx="10134600" cy="605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81E9F4E-35B1-5B0C-24F8-5639F04A4A10}"/>
              </a:ext>
            </a:extLst>
          </p:cNvPr>
          <p:cNvSpPr txBox="1"/>
          <p:nvPr/>
        </p:nvSpPr>
        <p:spPr>
          <a:xfrm>
            <a:off x="3124200" y="2971800"/>
            <a:ext cx="6430309" cy="1500627"/>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ts val="0"/>
              </a:spcBef>
              <a:spcAft>
                <a:spcPts val="400"/>
              </a:spcAft>
              <a:buClrTx/>
              <a:buSzTx/>
              <a:buFontTx/>
              <a:buNone/>
              <a:tabLst/>
              <a:defRPr/>
            </a:pPr>
            <a:r>
              <a:rPr kumimoji="0" lang="en-US" sz="40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t>Em liên hệ bản thân và viết về những việc mình đã làm trong ngày.</a:t>
            </a:r>
            <a:br>
              <a:rPr kumimoji="0" lang="en-US" sz="40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br>
            <a:br>
              <a:rPr kumimoji="0" lang="en-US" sz="4000" b="0" i="0" u="none" strike="noStrike" kern="1200" cap="none" spc="0" normalizeH="0" baseline="0" noProof="0">
                <a:ln>
                  <a:noFill/>
                </a:ln>
                <a:solidFill>
                  <a:srgbClr val="FFFF00"/>
                </a:solidFill>
                <a:effectLst/>
                <a:uLnTx/>
                <a:uFillTx/>
                <a:latin typeface="Nunito Black" panose="00000A00000000000000" pitchFamily="2" charset="0"/>
                <a:ea typeface="+mn-ea"/>
                <a:cs typeface="+mn-cs"/>
              </a:rPr>
            </a:br>
            <a:endParaRPr kumimoji="0" lang="en-US" sz="4000" b="1" i="0" u="none" strike="noStrike" kern="1200" cap="none" spc="0" normalizeH="0" baseline="0" noProof="0">
              <a:ln>
                <a:noFill/>
              </a:ln>
              <a:solidFill>
                <a:srgbClr val="FFFF0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1312760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AEE99EF-50D1-D53E-7521-F7E4E2CE472B}"/>
              </a:ext>
            </a:extLst>
          </p:cNvPr>
          <p:cNvSpPr txBox="1"/>
          <p:nvPr/>
        </p:nvSpPr>
        <p:spPr>
          <a:xfrm>
            <a:off x="594970" y="1676015"/>
            <a:ext cx="6670136" cy="1200361"/>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srgbClr val="7030A0"/>
                </a:solidFill>
                <a:effectLst/>
                <a:uLnTx/>
                <a:uFillTx/>
                <a:latin typeface="Nunito Black" panose="00000A00000000000000" pitchFamily="2" charset="0"/>
                <a:ea typeface="+mn-ea"/>
                <a:cs typeface="+mn-cs"/>
              </a:rPr>
              <a:t>Tham khảo:</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6600" b="0" i="0" u="none" strike="noStrike" kern="1200" cap="none" spc="0" normalizeH="0" baseline="0" noProof="0">
              <a:ln>
                <a:noFill/>
              </a:ln>
              <a:solidFill>
                <a:srgbClr val="7030A0"/>
              </a:solidFill>
              <a:effectLst/>
              <a:uLnTx/>
              <a:uFillTx/>
              <a:latin typeface="Nunito Black" panose="00000A00000000000000" pitchFamily="2" charset="0"/>
              <a:ea typeface="+mn-ea"/>
              <a:cs typeface="+mn-cs"/>
            </a:endParaRPr>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1">
            <a:extLst>
              <a:ext uri="{FF2B5EF4-FFF2-40B4-BE49-F238E27FC236}">
                <a16:creationId xmlns:a16="http://schemas.microsoft.com/office/drawing/2014/main" id="{4308E31E-EFD7-8DB5-60C5-54253A72F8D6}"/>
              </a:ext>
            </a:extLst>
          </p:cNvPr>
          <p:cNvSpPr>
            <a:spLocks noChangeArrowheads="1"/>
          </p:cNvSpPr>
          <p:nvPr/>
        </p:nvSpPr>
        <p:spPr bwMode="auto">
          <a:xfrm>
            <a:off x="221551" y="2031101"/>
            <a:ext cx="5500177" cy="351194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ctr"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3600" b="0" i="0" u="none" strike="noStrike" kern="1200" cap="none" spc="0" normalizeH="0" baseline="0" noProof="0">
                <a:ln>
                  <a:noFill/>
                </a:ln>
                <a:solidFill>
                  <a:srgbClr val="00B0F0"/>
                </a:solidFill>
                <a:effectLst/>
                <a:uLnTx/>
                <a:uFillTx/>
                <a:latin typeface="Nunito Black" panose="00000A00000000000000" pitchFamily="2" charset="0"/>
                <a:ea typeface="+mn-ea"/>
                <a:cs typeface="+mn-cs"/>
              </a:rPr>
              <a:t>Sáng nay, em đã dậy sớm. Em cùng bố tập thể dục ở sân. Sau đó, hai bố con vào vệ sinh cá nhân, ăn sáng rồi bố đưa em đến trường. </a:t>
            </a:r>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7">
            <a:extLst>
              <a:ext uri="{FF2B5EF4-FFF2-40B4-BE49-F238E27FC236}">
                <a16:creationId xmlns:a16="http://schemas.microsoft.com/office/drawing/2014/main" id="{200AA497-06B4-B734-8FD5-30DA040D31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87738" y="1430769"/>
            <a:ext cx="5628018" cy="3763592"/>
          </a:xfrm>
          <a:prstGeom prst="rect">
            <a:avLst/>
          </a:prstGeom>
        </p:spPr>
      </p:pic>
    </p:spTree>
    <p:extLst>
      <p:ext uri="{BB962C8B-B14F-4D97-AF65-F5344CB8AC3E}">
        <p14:creationId xmlns:p14="http://schemas.microsoft.com/office/powerpoint/2010/main" val="3845684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marL="0" marR="0" lvl="0" indent="0" algn="ctr" defTabSz="609468"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1F497D"/>
                </a:solidFill>
                <a:effectLst/>
                <a:uLnTx/>
                <a:uFillTx/>
                <a:latin typeface="Gluten" pitchFamily="2" charset="0"/>
                <a:ea typeface="+mn-ea"/>
                <a:cs typeface="+mn-cs"/>
              </a:rPr>
              <a:t>Củng cố                     Dặn dò</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877201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910517" y="1205885"/>
            <a:ext cx="6844520" cy="1734064"/>
          </a:xfrm>
          <a:prstGeom prst="rect">
            <a:avLst/>
          </a:prstGeom>
          <a:noFill/>
        </p:spPr>
        <p:txBody>
          <a:bodyPr wrap="square" rtlCol="0">
            <a:spAutoFit/>
          </a:bodyPr>
          <a:lstStyle/>
          <a:p>
            <a:r>
              <a:rPr lang="en-US" sz="5334" b="1">
                <a:solidFill>
                  <a:srgbClr val="FFFF00"/>
                </a:solidFill>
                <a:latin typeface="Gluten" pitchFamily="2" charset="0"/>
              </a:rPr>
              <a:t>Hẹn gặp lại</a:t>
            </a:r>
          </a:p>
          <a:p>
            <a:pPr algn="ctr"/>
            <a:r>
              <a:rPr lang="en-US" sz="5334" b="1">
                <a:solidFill>
                  <a:srgbClr val="FFFF00"/>
                </a:solidFill>
                <a:latin typeface="Gluten" pitchFamily="2" charset="0"/>
              </a:rPr>
              <a:t> các em !</a:t>
            </a:r>
          </a:p>
        </p:txBody>
      </p:sp>
    </p:spTree>
    <p:extLst>
      <p:ext uri="{BB962C8B-B14F-4D97-AF65-F5344CB8AC3E}">
        <p14:creationId xmlns:p14="http://schemas.microsoft.com/office/powerpoint/2010/main" val="66450464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AE8C37-DBFE-BC34-9C5F-E8015B7D443C}"/>
              </a:ext>
            </a:extLst>
          </p:cNvPr>
          <p:cNvSpPr txBox="1"/>
          <p:nvPr/>
        </p:nvSpPr>
        <p:spPr>
          <a:xfrm>
            <a:off x="1295400" y="304800"/>
            <a:ext cx="10058400" cy="954107"/>
          </a:xfrm>
          <a:prstGeom prst="rect">
            <a:avLst/>
          </a:prstGeom>
          <a:noFill/>
        </p:spPr>
        <p:txBody>
          <a:bodyPr wrap="square">
            <a:spAutoFit/>
          </a:bodyPr>
          <a:lstStyle/>
          <a:p>
            <a:r>
              <a:rPr lang="vi-VN" sz="2800" b="0" i="0">
                <a:solidFill>
                  <a:srgbClr val="000000"/>
                </a:solidFill>
                <a:effectLst/>
                <a:latin typeface="Nunito Black" pitchFamily="2" charset="0"/>
              </a:rPr>
              <a:t>Em suy nghĩ và đưa ra ý kiến của mình về lợi ích của việc biết bơi.</a:t>
            </a:r>
            <a:endParaRPr lang="en-US" sz="2800">
              <a:latin typeface="Nunito Black" pitchFamily="2" charset="0"/>
            </a:endParaRPr>
          </a:p>
        </p:txBody>
      </p:sp>
      <p:pic>
        <p:nvPicPr>
          <p:cNvPr id="4" name="Picture 3">
            <a:extLst>
              <a:ext uri="{FF2B5EF4-FFF2-40B4-BE49-F238E27FC236}">
                <a16:creationId xmlns:a16="http://schemas.microsoft.com/office/drawing/2014/main" id="{74C787EF-B18E-A646-A61E-28D759CC11CE}"/>
              </a:ext>
            </a:extLst>
          </p:cNvPr>
          <p:cNvPicPr>
            <a:picLocks noChangeAspect="1"/>
          </p:cNvPicPr>
          <p:nvPr/>
        </p:nvPicPr>
        <p:blipFill rotWithShape="1">
          <a:blip r:embed="rId3"/>
          <a:srcRect r="89231" b="3900"/>
          <a:stretch/>
        </p:blipFill>
        <p:spPr>
          <a:xfrm>
            <a:off x="152400" y="304800"/>
            <a:ext cx="1143000" cy="814999"/>
          </a:xfrm>
          <a:prstGeom prst="rect">
            <a:avLst/>
          </a:prstGeom>
        </p:spPr>
      </p:pic>
      <p:pic>
        <p:nvPicPr>
          <p:cNvPr id="1026" name="Picture 2">
            <a:extLst>
              <a:ext uri="{FF2B5EF4-FFF2-40B4-BE49-F238E27FC236}">
                <a16:creationId xmlns:a16="http://schemas.microsoft.com/office/drawing/2014/main" id="{FD0B546F-DD7D-B54F-E1C7-A289C97FA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524000"/>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A71181-EADC-D713-EC4B-F1673F1A8873}"/>
              </a:ext>
            </a:extLst>
          </p:cNvPr>
          <p:cNvSpPr txBox="1"/>
          <p:nvPr/>
        </p:nvSpPr>
        <p:spPr>
          <a:xfrm>
            <a:off x="152400" y="1752600"/>
            <a:ext cx="7239000" cy="2485787"/>
          </a:xfrm>
          <a:prstGeom prst="wedgeRoundRectCallout">
            <a:avLst>
              <a:gd name="adj1" fmla="val -37146"/>
              <a:gd name="adj2" fmla="val 74560"/>
              <a:gd name="adj3" fmla="val 16667"/>
            </a:avLst>
          </a:prstGeom>
          <a:solidFill>
            <a:schemeClr val="accent6">
              <a:lumMod val="20000"/>
              <a:lumOff val="80000"/>
            </a:schemeClr>
          </a:solidFill>
          <a:ln w="28575">
            <a:solidFill>
              <a:schemeClr val="accent2">
                <a:lumMod val="50000"/>
              </a:schemeClr>
            </a:solidFill>
            <a:prstDash val="dash"/>
          </a:ln>
        </p:spPr>
        <p:txBody>
          <a:bodyPr wrap="square">
            <a:spAutoFit/>
          </a:bodyPr>
          <a:lstStyle/>
          <a:p>
            <a:pPr algn="just"/>
            <a:r>
              <a:rPr lang="vi-VN" sz="2800" b="0" i="0">
                <a:solidFill>
                  <a:srgbClr val="002060"/>
                </a:solidFill>
                <a:effectLst/>
                <a:latin typeface="Nunito Black" pitchFamily="2" charset="0"/>
              </a:rPr>
              <a:t>Những lợi ích của việc biết bơi là:</a:t>
            </a:r>
          </a:p>
          <a:p>
            <a:pPr algn="just"/>
            <a:r>
              <a:rPr lang="vi-VN" sz="2800" b="0" i="0">
                <a:solidFill>
                  <a:srgbClr val="002060"/>
                </a:solidFill>
                <a:effectLst/>
                <a:latin typeface="Nunito Black" pitchFamily="2" charset="0"/>
              </a:rPr>
              <a:t>- Phòng tránh những nguy hiểm khi ở vùng sông nước</a:t>
            </a:r>
          </a:p>
          <a:p>
            <a:pPr algn="just"/>
            <a:r>
              <a:rPr lang="vi-VN" sz="2800" b="0" i="0">
                <a:solidFill>
                  <a:srgbClr val="002060"/>
                </a:solidFill>
                <a:effectLst/>
                <a:latin typeface="Nunito Black" pitchFamily="2" charset="0"/>
              </a:rPr>
              <a:t>- Tăng chiều cao</a:t>
            </a:r>
          </a:p>
          <a:p>
            <a:pPr algn="just"/>
            <a:r>
              <a:rPr lang="vi-VN" sz="2800" b="0" i="0">
                <a:solidFill>
                  <a:srgbClr val="002060"/>
                </a:solidFill>
                <a:effectLst/>
                <a:latin typeface="Nunito Black" pitchFamily="2" charset="0"/>
              </a:rPr>
              <a:t>- Tăng cường sức khỏe</a:t>
            </a:r>
          </a:p>
        </p:txBody>
      </p:sp>
    </p:spTree>
    <p:extLst>
      <p:ext uri="{BB962C8B-B14F-4D97-AF65-F5344CB8AC3E}">
        <p14:creationId xmlns:p14="http://schemas.microsoft.com/office/powerpoint/2010/main" val="252120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medium confidence">
            <a:extLst>
              <a:ext uri="{FF2B5EF4-FFF2-40B4-BE49-F238E27FC236}">
                <a16:creationId xmlns:a16="http://schemas.microsoft.com/office/drawing/2014/main" id="{97D44EF7-0E53-CF3B-7ED6-8BC1389D1220}"/>
              </a:ext>
            </a:extLst>
          </p:cNvPr>
          <p:cNvPicPr>
            <a:picLocks noChangeAspect="1"/>
          </p:cNvPicPr>
          <p:nvPr/>
        </p:nvPicPr>
        <p:blipFill rotWithShape="1">
          <a:blip r:embed="rId2"/>
          <a:srcRect l="13803" r="212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9965DC4B-F239-C10F-0668-8E578101F961}"/>
              </a:ext>
            </a:extLst>
          </p:cNvPr>
          <p:cNvPicPr>
            <a:picLocks noChangeAspect="1"/>
          </p:cNvPicPr>
          <p:nvPr/>
        </p:nvPicPr>
        <p:blipFill rotWithShape="1">
          <a:blip r:embed="rId3"/>
          <a:srcRect b="1667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a16="http://schemas.microsoft.com/office/drawing/2014/main" id="{8E063E12-1D15-09AF-66FD-A08201766ABF}"/>
              </a:ext>
            </a:extLst>
          </p:cNvPr>
          <p:cNvPicPr>
            <a:picLocks noChangeAspect="1"/>
          </p:cNvPicPr>
          <p:nvPr/>
        </p:nvPicPr>
        <p:blipFill rotWithShape="1">
          <a:blip r:embed="rId4"/>
          <a:srcRect l="22977" r="25875"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Oval 7">
            <a:extLst>
              <a:ext uri="{FF2B5EF4-FFF2-40B4-BE49-F238E27FC236}">
                <a16:creationId xmlns:a16="http://schemas.microsoft.com/office/drawing/2014/main" id="{1DBA4A55-BF4A-6BCE-12D3-580BB8EB3516}"/>
              </a:ext>
            </a:extLst>
          </p:cNvPr>
          <p:cNvSpPr/>
          <p:nvPr/>
        </p:nvSpPr>
        <p:spPr>
          <a:xfrm>
            <a:off x="10515600" y="3810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1</a:t>
            </a:r>
          </a:p>
        </p:txBody>
      </p:sp>
      <p:sp>
        <p:nvSpPr>
          <p:cNvPr id="10" name="Oval 9">
            <a:extLst>
              <a:ext uri="{FF2B5EF4-FFF2-40B4-BE49-F238E27FC236}">
                <a16:creationId xmlns:a16="http://schemas.microsoft.com/office/drawing/2014/main" id="{E4CEA841-A09E-9D37-B362-8CE5079A1B95}"/>
              </a:ext>
            </a:extLst>
          </p:cNvPr>
          <p:cNvSpPr/>
          <p:nvPr/>
        </p:nvSpPr>
        <p:spPr>
          <a:xfrm>
            <a:off x="2962996" y="152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2</a:t>
            </a:r>
          </a:p>
        </p:txBody>
      </p:sp>
      <p:sp>
        <p:nvSpPr>
          <p:cNvPr id="11" name="Oval 10">
            <a:extLst>
              <a:ext uri="{FF2B5EF4-FFF2-40B4-BE49-F238E27FC236}">
                <a16:creationId xmlns:a16="http://schemas.microsoft.com/office/drawing/2014/main" id="{2593CD85-C133-4CBE-EC92-0C2F63EC406B}"/>
              </a:ext>
            </a:extLst>
          </p:cNvPr>
          <p:cNvSpPr/>
          <p:nvPr/>
        </p:nvSpPr>
        <p:spPr>
          <a:xfrm>
            <a:off x="7010400" y="4343400"/>
            <a:ext cx="762000" cy="457200"/>
          </a:xfrm>
          <a:prstGeom prst="ellipse">
            <a:avLst/>
          </a:prstGeom>
          <a:solidFill>
            <a:srgbClr val="00B050"/>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Nunito Black" pitchFamily="2" charset="0"/>
              </a:rPr>
              <a:t>3</a:t>
            </a:r>
          </a:p>
        </p:txBody>
      </p:sp>
      <p:sp>
        <p:nvSpPr>
          <p:cNvPr id="9" name="TextBox 8">
            <a:extLst>
              <a:ext uri="{FF2B5EF4-FFF2-40B4-BE49-F238E27FC236}">
                <a16:creationId xmlns:a16="http://schemas.microsoft.com/office/drawing/2014/main" id="{3568118B-7D6A-40D6-28F0-A228320A515B}"/>
              </a:ext>
            </a:extLst>
          </p:cNvPr>
          <p:cNvSpPr txBox="1"/>
          <p:nvPr/>
        </p:nvSpPr>
        <p:spPr>
          <a:xfrm>
            <a:off x="3291876" y="847070"/>
            <a:ext cx="5699724" cy="3420130"/>
          </a:xfrm>
          <a:prstGeom prst="cloud">
            <a:avLst/>
          </a:prstGeom>
          <a:solidFill>
            <a:schemeClr val="accent6">
              <a:lumMod val="40000"/>
              <a:lumOff val="60000"/>
            </a:schemeClr>
          </a:solidFill>
          <a:ln w="28575">
            <a:solidFill>
              <a:srgbClr val="C00000"/>
            </a:solidFill>
            <a:prstDash val="lgDash"/>
          </a:ln>
        </p:spPr>
        <p:txBody>
          <a:bodyPr wrap="square" rtlCol="0">
            <a:spAutoFit/>
          </a:bodyPr>
          <a:lstStyle/>
          <a:p>
            <a:pPr algn="ctr"/>
            <a:r>
              <a:rPr lang="en-US" sz="2800">
                <a:latin typeface="Nunito Black" pitchFamily="2" charset="0"/>
              </a:rPr>
              <a:t>Cách trình bày tranh minh họa của bài tập đọc này có gì khác so với các bài tập đọc trước?</a:t>
            </a:r>
          </a:p>
        </p:txBody>
      </p:sp>
    </p:spTree>
    <p:extLst>
      <p:ext uri="{BB962C8B-B14F-4D97-AF65-F5344CB8AC3E}">
        <p14:creationId xmlns:p14="http://schemas.microsoft.com/office/powerpoint/2010/main" val="426299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8000" b="1">
                <a:solidFill>
                  <a:srgbClr val="FF0000"/>
                </a:solidFill>
                <a:latin typeface="Nunito Black" pitchFamily="2" charset="0"/>
                <a:ea typeface="+mj-ea"/>
                <a:cs typeface="+mj-cs"/>
              </a:rPr>
              <a:t>Đọc văn bản</a:t>
            </a:r>
          </a:p>
          <a:p>
            <a:pPr algn="ctr">
              <a:lnSpc>
                <a:spcPct val="90000"/>
              </a:lnSpc>
              <a:spcBef>
                <a:spcPct val="0"/>
              </a:spcBef>
              <a:spcAft>
                <a:spcPts val="400"/>
              </a:spcAft>
            </a:pPr>
            <a:endParaRPr lang="en-US" sz="6400">
              <a:solidFill>
                <a:srgbClr val="FF0000"/>
              </a:solidFill>
              <a:latin typeface="Nunito Black" pitchFamily="2" charset="0"/>
              <a:ea typeface="+mj-ea"/>
              <a:cs typeface="+mj-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13" name="Picture 5">
            <a:extLst>
              <a:ext uri="{FF2B5EF4-FFF2-40B4-BE49-F238E27FC236}">
                <a16:creationId xmlns:a16="http://schemas.microsoft.com/office/drawing/2014/main" id="{E39FB2D7-E152-1C81-8AF9-3D7BB60177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95431" y="3217319"/>
            <a:ext cx="3446042" cy="2347616"/>
          </a:xfrm>
          <a:prstGeom prst="rect">
            <a:avLst/>
          </a:prstGeom>
        </p:spPr>
      </p:pic>
      <p:pic>
        <p:nvPicPr>
          <p:cNvPr id="14" name="Picture 6">
            <a:extLst>
              <a:ext uri="{FF2B5EF4-FFF2-40B4-BE49-F238E27FC236}">
                <a16:creationId xmlns:a16="http://schemas.microsoft.com/office/drawing/2014/main" id="{A65409C6-8076-F33A-4241-B5775EBED2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83967" y="98613"/>
            <a:ext cx="4216349" cy="2251687"/>
          </a:xfrm>
          <a:prstGeom prst="rect">
            <a:avLst/>
          </a:prstGeom>
        </p:spPr>
      </p:pic>
    </p:spTree>
    <p:extLst>
      <p:ext uri="{BB962C8B-B14F-4D97-AF65-F5344CB8AC3E}">
        <p14:creationId xmlns:p14="http://schemas.microsoft.com/office/powerpoint/2010/main" val="2245621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FD1FD6-E4BA-E5AC-4061-45E6741B600F}"/>
              </a:ext>
            </a:extLst>
          </p:cNvPr>
          <p:cNvPicPr>
            <a:picLocks noChangeAspect="1"/>
          </p:cNvPicPr>
          <p:nvPr/>
        </p:nvPicPr>
        <p:blipFill rotWithShape="1">
          <a:blip r:embed="rId2"/>
          <a:srcRect l="11589" r="8042"/>
          <a:stretch/>
        </p:blipFill>
        <p:spPr>
          <a:xfrm>
            <a:off x="7000381" y="3628022"/>
            <a:ext cx="4949950" cy="3247382"/>
          </a:xfrm>
          <a:prstGeom prst="rect">
            <a:avLst/>
          </a:prstGeom>
          <a:ln>
            <a:noFill/>
          </a:ln>
          <a:effectLst>
            <a:softEdge rad="112500"/>
          </a:effec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F3ABFB5-8932-2C3A-AB4F-F58DD45106D7}"/>
              </a:ext>
            </a:extLst>
          </p:cNvPr>
          <p:cNvSpPr txBox="1"/>
          <p:nvPr/>
        </p:nvSpPr>
        <p:spPr>
          <a:xfrm>
            <a:off x="762000" y="2434201"/>
            <a:ext cx="3898389" cy="3742762"/>
          </a:xfrm>
          <a:prstGeom prst="rect">
            <a:avLst/>
          </a:prstGeom>
        </p:spPr>
        <p:txBody>
          <a:bodyPr vert="horz" lIns="91440" tIns="45720" rIns="91440" bIns="45720" rtlCol="0">
            <a:normAutofit/>
          </a:bodyPr>
          <a:lstStyle/>
          <a:p>
            <a:pPr defTabSz="914400">
              <a:lnSpc>
                <a:spcPct val="90000"/>
              </a:lnSpc>
              <a:spcAft>
                <a:spcPts val="600"/>
              </a:spcAft>
            </a:pPr>
            <a:br>
              <a:rPr lang="en-US" sz="1400" b="0" i="0">
                <a:effectLst/>
              </a:rPr>
            </a:br>
            <a:endParaRPr lang="en-US" sz="1400"/>
          </a:p>
        </p:txBody>
      </p:sp>
      <p:sp>
        <p:nvSpPr>
          <p:cNvPr id="9" name="TextBox 8">
            <a:extLst>
              <a:ext uri="{FF2B5EF4-FFF2-40B4-BE49-F238E27FC236}">
                <a16:creationId xmlns:a16="http://schemas.microsoft.com/office/drawing/2014/main" id="{7362ADDD-1454-9C61-967A-09DD366FEB45}"/>
              </a:ext>
            </a:extLst>
          </p:cNvPr>
          <p:cNvSpPr txBox="1"/>
          <p:nvPr/>
        </p:nvSpPr>
        <p:spPr>
          <a:xfrm>
            <a:off x="483340" y="200284"/>
            <a:ext cx="11225320" cy="4493538"/>
          </a:xfrm>
          <a:prstGeom prst="rect">
            <a:avLst/>
          </a:prstGeom>
          <a:noFill/>
        </p:spPr>
        <p:txBody>
          <a:bodyPr wrap="square">
            <a:spAutoFit/>
          </a:bodyPr>
          <a:lstStyle/>
          <a:p>
            <a:pPr algn="ctr"/>
            <a:r>
              <a:rPr lang="vi-VN" sz="2600" b="1" i="0">
                <a:solidFill>
                  <a:srgbClr val="FF0000"/>
                </a:solidFill>
                <a:effectLst/>
                <a:latin typeface="Nunito Black" pitchFamily="2" charset="0"/>
              </a:rPr>
              <a:t>NHẬT KÍ TẬP BƠI</a:t>
            </a:r>
            <a:endParaRPr lang="vi-VN" sz="2600" b="0" i="0">
              <a:solidFill>
                <a:srgbClr val="FF0000"/>
              </a:solidFill>
              <a:effectLst/>
              <a:latin typeface="Nunito Black" pitchFamily="2" charset="0"/>
            </a:endParaRP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Ngày…. tháng….</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Hôm nay, mẹ đưa mình đi tập bơi. Mình rất phấn khích vì được mẹ chuẩn bị cho một chiếc mũ bơi cùng cặp kính bơi màu hồng rất đẹp. </a:t>
            </a:r>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Cô giáo cũng khen đồ bơi của mình đáng yêu.</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luyển.</a:t>
            </a:r>
          </a:p>
          <a:p>
            <a:pPr algn="just"/>
            <a:r>
              <a:rPr lang="en-US" sz="2600" b="0" i="0">
                <a:solidFill>
                  <a:srgbClr val="002060"/>
                </a:solidFill>
                <a:effectLst/>
                <a:latin typeface="Nunito Black" pitchFamily="2" charset="0"/>
              </a:rPr>
              <a:t>	</a:t>
            </a:r>
            <a:r>
              <a:rPr lang="vi-VN" sz="2600" b="0" i="0">
                <a:solidFill>
                  <a:srgbClr val="002060"/>
                </a:solidFill>
                <a:effectLst/>
                <a:latin typeface="Nunito Black" pitchFamily="2" charset="0"/>
              </a:rPr>
              <a:t>Cuối buổi, mình vẫn chưa thở dưới nước được. Mình thấy hơi buồn. Mình nghĩ lần sau, mình sẽ tập tốt hơn.</a:t>
            </a:r>
          </a:p>
        </p:txBody>
      </p:sp>
      <p:pic>
        <p:nvPicPr>
          <p:cNvPr id="11" name="Picture 10">
            <a:extLst>
              <a:ext uri="{FF2B5EF4-FFF2-40B4-BE49-F238E27FC236}">
                <a16:creationId xmlns:a16="http://schemas.microsoft.com/office/drawing/2014/main" id="{36A6E700-F94A-176F-E0EF-4DEC557D0725}"/>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06092961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08F2C3-F9FF-F549-8E1E-99984B7B3F7C}"/>
              </a:ext>
            </a:extLst>
          </p:cNvPr>
          <p:cNvPicPr>
            <a:picLocks noChangeAspect="1"/>
          </p:cNvPicPr>
          <p:nvPr/>
        </p:nvPicPr>
        <p:blipFill rotWithShape="1">
          <a:blip r:embed="rId2"/>
          <a:srcRect l="15740" r="17639" b="1"/>
          <a:stretch/>
        </p:blipFill>
        <p:spPr>
          <a:xfrm>
            <a:off x="3989238" y="1055940"/>
            <a:ext cx="8153400" cy="5782627"/>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4423445-F1B6-A46B-8E5D-B172F5B148C7}"/>
              </a:ext>
            </a:extLst>
          </p:cNvPr>
          <p:cNvSpPr txBox="1"/>
          <p:nvPr/>
        </p:nvSpPr>
        <p:spPr>
          <a:xfrm>
            <a:off x="990600" y="182880"/>
            <a:ext cx="10820970" cy="3742762"/>
          </a:xfrm>
          <a:prstGeom prst="rect">
            <a:avLst/>
          </a:prstGeom>
        </p:spPr>
        <p:txBody>
          <a:bodyPr vert="horz" lIns="91440" tIns="45720" rIns="91440" bIns="45720" rtlCol="0">
            <a:normAutofit/>
          </a:bodyPr>
          <a:lstStyle/>
          <a:p>
            <a:pPr defTabSz="914400">
              <a:lnSpc>
                <a:spcPct val="90000"/>
              </a:lnSpc>
              <a:spcAft>
                <a:spcPts val="600"/>
              </a:spcAft>
            </a:pPr>
            <a:r>
              <a:rPr lang="en-US" sz="2800" b="0" i="0">
                <a:effectLst/>
                <a:latin typeface="Nunito Black" pitchFamily="2" charset="0"/>
              </a:rPr>
              <a:t>  Ngày… tháng…</a:t>
            </a:r>
          </a:p>
          <a:p>
            <a:pPr defTabSz="914400">
              <a:lnSpc>
                <a:spcPct val="90000"/>
              </a:lnSpc>
              <a:spcAft>
                <a:spcPts val="600"/>
              </a:spcAft>
            </a:pPr>
            <a:r>
              <a:rPr lang="en-US" sz="2800" b="0" i="0">
                <a:effectLst/>
                <a:latin typeface="Nunito Black" pitchFamily="2" charset="0"/>
              </a:rPr>
              <a:t>  Hôm nay, mình đã có cảm giác thích đi bơi. Mình không còn bị sặc nước nữa. Mình đã quen thở dưới nước rồi.</a:t>
            </a:r>
          </a:p>
          <a:p>
            <a:pPr defTabSz="914400">
              <a:lnSpc>
                <a:spcPct val="90000"/>
              </a:lnSpc>
              <a:spcAft>
                <a:spcPts val="600"/>
              </a:spcAft>
            </a:pPr>
            <a:r>
              <a:rPr lang="en-US" sz="2800" b="0" i="0">
                <a:effectLst/>
                <a:latin typeface="Nunito Black" pitchFamily="2" charset="0"/>
              </a:rPr>
              <a:t> Cô dạy mình động tác bơi ếch. Động tác đó thật lạ! Khi đạp chân, mình giống hệt như một con ếch ộp.</a:t>
            </a:r>
          </a:p>
        </p:txBody>
      </p:sp>
      <p:pic>
        <p:nvPicPr>
          <p:cNvPr id="8" name="Picture 7">
            <a:extLst>
              <a:ext uri="{FF2B5EF4-FFF2-40B4-BE49-F238E27FC236}">
                <a16:creationId xmlns:a16="http://schemas.microsoft.com/office/drawing/2014/main" id="{5F3D7642-60E0-6454-6828-E428D7A309EA}"/>
              </a:ext>
            </a:extLst>
          </p:cNvPr>
          <p:cNvPicPr>
            <a:picLocks noChangeAspect="1"/>
          </p:cNvPicPr>
          <p:nvPr/>
        </p:nvPicPr>
        <p:blipFill>
          <a:blip r:embed="rId3"/>
          <a:stretch>
            <a:fillRect/>
          </a:stretch>
        </p:blipFill>
        <p:spPr>
          <a:xfrm>
            <a:off x="203638" y="182880"/>
            <a:ext cx="957155" cy="762066"/>
          </a:xfrm>
          <a:prstGeom prst="rect">
            <a:avLst/>
          </a:prstGeom>
        </p:spPr>
      </p:pic>
    </p:spTree>
    <p:extLst>
      <p:ext uri="{BB962C8B-B14F-4D97-AF65-F5344CB8AC3E}">
        <p14:creationId xmlns:p14="http://schemas.microsoft.com/office/powerpoint/2010/main" val="484698283"/>
      </p:ext>
    </p:extLst>
  </p:cSld>
  <p:clrMapOvr>
    <a:masterClrMapping/>
  </p:clrMapOvr>
  <p:transition spd="slow">
    <p:wheel spokes="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TotalTime>
  <Words>2455</Words>
  <Application>Microsoft Office PowerPoint</Application>
  <PresentationFormat>Widescreen</PresentationFormat>
  <Paragraphs>182</Paragraphs>
  <Slides>47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#9Slide03 AmpleSoft Bold</vt:lpstr>
      <vt:lpstr>Nunito Black</vt:lpstr>
      <vt:lpstr>Gluten</vt:lpstr>
      <vt:lpstr>Baloo 2 SemiBold</vt:lpstr>
      <vt:lpstr>Sigmar One</vt:lpstr>
      <vt:lpstr>Open Sans</vt: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Mr Manh</cp:lastModifiedBy>
  <cp:revision>11</cp:revision>
  <dcterms:created xsi:type="dcterms:W3CDTF">2006-08-16T00:00:00Z</dcterms:created>
  <dcterms:modified xsi:type="dcterms:W3CDTF">2022-07-24T03:00:12Z</dcterms:modified>
  <dc:identifier>DAFDiO2oNAs</dc:identifier>
</cp:coreProperties>
</file>