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51" r:id="rId3"/>
    <p:sldId id="366" r:id="rId4"/>
    <p:sldId id="372" r:id="rId5"/>
    <p:sldId id="384" r:id="rId6"/>
    <p:sldId id="382" r:id="rId7"/>
    <p:sldId id="385" r:id="rId8"/>
    <p:sldId id="383" r:id="rId9"/>
    <p:sldId id="386" r:id="rId10"/>
    <p:sldId id="387" r:id="rId11"/>
    <p:sldId id="258" r:id="rId12"/>
  </p:sldIdLst>
  <p:sldSz cx="12192000" cy="6858000"/>
  <p:notesSz cx="6858000" cy="9313863"/>
  <p:embeddedFontLst>
    <p:embeddedFont>
      <p:font typeface="#9Slide01 Noi dung ngan" panose="020B0604020202020204" charset="0"/>
      <p:regular r:id="rId15"/>
    </p:embeddedFont>
    <p:embeddedFont>
      <p:font typeface="#9Slide03 HelveBold" panose="02040603050506020204" pitchFamily="18" charset="0"/>
      <p:bold r:id="rId16"/>
    </p:embeddedFont>
    <p:embeddedFont>
      <p:font typeface="#9Slide03 Sofia Pro Soft" panose="020B0000000000000000" pitchFamily="34" charset="0"/>
      <p:regular r:id="rId17"/>
    </p:embeddedFont>
    <p:embeddedFont>
      <p:font typeface="#9Slide03 Sofia Pro Soft Bold" panose="020B0000000000000000" pitchFamily="34" charset="0"/>
      <p:bold r:id="rId18"/>
    </p:embeddedFont>
    <p:embeddedFont>
      <p:font typeface="#9Slide07 Crocante" panose="020000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85"/>
    <a:srgbClr val="4FC1E9"/>
    <a:srgbClr val="E6E6E6"/>
    <a:srgbClr val="FFDF63"/>
    <a:srgbClr val="FFFFFF"/>
    <a:srgbClr val="FF0000"/>
    <a:srgbClr val="00ADEF"/>
    <a:srgbClr val="F53E5C"/>
    <a:srgbClr val="262626"/>
    <a:srgbClr val="F37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0809" autoAdjust="0"/>
  </p:normalViewPr>
  <p:slideViewPr>
    <p:cSldViewPr>
      <p:cViewPr varScale="1">
        <p:scale>
          <a:sx n="61" d="100"/>
          <a:sy n="61" d="100"/>
        </p:scale>
        <p:origin x="10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14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C0E5-A986-4498-A89A-7F0DD573E22E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A85E0-5EF2-40EE-A2E0-2B723E1AF6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#9Slide01 Noi dung ngan" panose="00000600000000000000" pitchFamily="2" charset="0"/>
              </a:rPr>
              <a:t>Quan sát hình vẽ để xác định các đỉnh và các cạnh của hình tam giác và hình tứ giác.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#9Slide01 Noi dung ngan" panose="00000600000000000000" pitchFamily="2" charset="0"/>
              </a:rPr>
              <a:t>Quan sát hình vẽ để xác định các đỉnh và các cạnh của hình tam giác và hình tứ giác.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2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Quan sát hình vẽ rồi nối hai điểm trong các điểm đã đánh dấu để được các hình theo yêu cầu của bài toán.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Quan sát hình vẽ rồi nối hai điểm trong các điểm đã đánh dấu để được các hình theo yêu cầu của bài toán.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5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>
                <a:solidFill>
                  <a:srgbClr val="333333"/>
                </a:solidFill>
                <a:effectLst/>
                <a:latin typeface="#9Slide01 Noi dung ngan" panose="00000600000000000000" pitchFamily="2" charset="0"/>
              </a:rPr>
              <a:t>Quan sát hình vẽ rồi nối hai điểm trong các điểm đã đánh dấu để được các hình theo yêu cầu của bài toán.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A85E0-5EF2-40EE-A2E0-2B723E1AF6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9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0782"/>
            <a:ext cx="12329390" cy="70311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0" y="0"/>
            <a:ext cx="12175490" cy="69342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668000" y="0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6199"/>
            <a:ext cx="12293600" cy="7010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820400" y="0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00" y="-63499"/>
            <a:ext cx="12293600" cy="69469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2192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00" y="-76199"/>
            <a:ext cx="12395200" cy="69977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371600" cy="1348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1600" y="-38100"/>
            <a:ext cx="12382500" cy="6985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0744200" y="23037"/>
            <a:ext cx="1447800" cy="1348563"/>
          </a:xfrm>
          <a:prstGeom prst="rect">
            <a:avLst/>
          </a:prstGeom>
          <a:solidFill>
            <a:srgbClr val="FFD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590800" y="0"/>
            <a:ext cx="2362200" cy="243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ẠM DUYÊN 3 - 9Slide.vn 2 - 9Slide.vn"/>
          <p:cNvSpPr txBox="1"/>
          <p:nvPr/>
        </p:nvSpPr>
        <p:spPr>
          <a:xfrm>
            <a:off x="1708943" y="3038271"/>
            <a:ext cx="7227887" cy="81695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4000"/>
              </a:lnSpc>
            </a:pP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Luyện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tập</a:t>
            </a:r>
            <a:r>
              <a:rPr lang="en-US" sz="4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  <a:r>
              <a:rPr lang="en-US" sz="4000" dirty="0" err="1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chung</a:t>
            </a:r>
            <a:endParaRPr lang="en-US" sz="4000" dirty="0">
              <a:ln w="22225">
                <a:solidFill>
                  <a:schemeClr val="bg1"/>
                </a:solidFill>
              </a:ln>
              <a:solidFill>
                <a:srgbClr val="F53E5C"/>
              </a:solidFill>
              <a:latin typeface="#9Slide07 Crocante" panose="02000000000000000000" pitchFamily="2" charset="0"/>
              <a:ea typeface="#9Slide02 Tieu de dai" panose="02000000000000000000" pitchFamily="2" charset="0"/>
            </a:endParaRPr>
          </a:p>
        </p:txBody>
      </p:sp>
      <p:sp>
        <p:nvSpPr>
          <p:cNvPr id="6" name="PHẠM DUYÊN 3 - 9Slide.vn 3 - 9Slide.vn"/>
          <p:cNvSpPr txBox="1"/>
          <p:nvPr/>
        </p:nvSpPr>
        <p:spPr>
          <a:xfrm>
            <a:off x="4495800" y="4139133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#9Slide03 Sofia Pro Soft" panose="020B0000000000000000" pitchFamily="34" charset="0"/>
              </a:rPr>
              <a:t>Tiết</a:t>
            </a:r>
            <a:r>
              <a:rPr lang="en-US" sz="4000" dirty="0">
                <a:solidFill>
                  <a:schemeClr val="tx1"/>
                </a:solidFill>
                <a:latin typeface="#9Slide03 Sofia Pro Soft" panose="020B0000000000000000" pitchFamily="34" charset="0"/>
              </a:rPr>
              <a:t>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1219200"/>
            <a:ext cx="3635375" cy="1181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spc="340" dirty="0">
                <a:ln w="31750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#9Slide07 Crocante" panose="02000000000000000000" pitchFamily="2" charset="0"/>
              </a:rPr>
              <a:t>BÀI 8</a:t>
            </a:r>
            <a:r>
              <a:rPr lang="en-US" sz="6000" dirty="0">
                <a:ln w="22225">
                  <a:solidFill>
                    <a:schemeClr val="bg1"/>
                  </a:solidFill>
                </a:ln>
                <a:solidFill>
                  <a:srgbClr val="F53E5C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1295400" y="517565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Số</a:t>
            </a:r>
            <a:r>
              <a:rPr lang="en-US" sz="2800" b="1" dirty="0"/>
              <a:t> ? 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3636E029-2F45-4BEE-FCC3-29E0E502C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02064"/>
              </p:ext>
            </p:extLst>
          </p:nvPr>
        </p:nvGraphicFramePr>
        <p:xfrm>
          <a:off x="2235198" y="4267200"/>
          <a:ext cx="812800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92036087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3297717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766664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13432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3287135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7439130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447176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66891B76-508F-B98A-72CF-665EE647E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355590"/>
              </p:ext>
            </p:extLst>
          </p:nvPr>
        </p:nvGraphicFramePr>
        <p:xfrm>
          <a:off x="2916612" y="3627120"/>
          <a:ext cx="676517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035">
                  <a:extLst>
                    <a:ext uri="{9D8B030D-6E8A-4147-A177-3AD203B41FA5}">
                      <a16:colId xmlns:a16="http://schemas.microsoft.com/office/drawing/2014/main" val="3283624148"/>
                    </a:ext>
                  </a:extLst>
                </a:gridCol>
                <a:gridCol w="1353035">
                  <a:extLst>
                    <a:ext uri="{9D8B030D-6E8A-4147-A177-3AD203B41FA5}">
                      <a16:colId xmlns:a16="http://schemas.microsoft.com/office/drawing/2014/main" val="2285527612"/>
                    </a:ext>
                  </a:extLst>
                </a:gridCol>
                <a:gridCol w="1353035">
                  <a:extLst>
                    <a:ext uri="{9D8B030D-6E8A-4147-A177-3AD203B41FA5}">
                      <a16:colId xmlns:a16="http://schemas.microsoft.com/office/drawing/2014/main" val="2662423573"/>
                    </a:ext>
                  </a:extLst>
                </a:gridCol>
                <a:gridCol w="1353035">
                  <a:extLst>
                    <a:ext uri="{9D8B030D-6E8A-4147-A177-3AD203B41FA5}">
                      <a16:colId xmlns:a16="http://schemas.microsoft.com/office/drawing/2014/main" val="782418064"/>
                    </a:ext>
                  </a:extLst>
                </a:gridCol>
                <a:gridCol w="1353035">
                  <a:extLst>
                    <a:ext uri="{9D8B030D-6E8A-4147-A177-3AD203B41FA5}">
                      <a16:colId xmlns:a16="http://schemas.microsoft.com/office/drawing/2014/main" val="34284050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692422"/>
                  </a:ext>
                </a:extLst>
              </a:tr>
            </a:tbl>
          </a:graphicData>
        </a:graphic>
      </p:graphicFrame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B7B081C1-71E3-4F85-53D1-B2091114C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39148"/>
              </p:ext>
            </p:extLst>
          </p:nvPr>
        </p:nvGraphicFramePr>
        <p:xfrm>
          <a:off x="3607261" y="3017520"/>
          <a:ext cx="53838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969">
                  <a:extLst>
                    <a:ext uri="{9D8B030D-6E8A-4147-A177-3AD203B41FA5}">
                      <a16:colId xmlns:a16="http://schemas.microsoft.com/office/drawing/2014/main" val="2983629478"/>
                    </a:ext>
                  </a:extLst>
                </a:gridCol>
                <a:gridCol w="1345969">
                  <a:extLst>
                    <a:ext uri="{9D8B030D-6E8A-4147-A177-3AD203B41FA5}">
                      <a16:colId xmlns:a16="http://schemas.microsoft.com/office/drawing/2014/main" val="2930747520"/>
                    </a:ext>
                  </a:extLst>
                </a:gridCol>
                <a:gridCol w="1345969">
                  <a:extLst>
                    <a:ext uri="{9D8B030D-6E8A-4147-A177-3AD203B41FA5}">
                      <a16:colId xmlns:a16="http://schemas.microsoft.com/office/drawing/2014/main" val="426514755"/>
                    </a:ext>
                  </a:extLst>
                </a:gridCol>
                <a:gridCol w="1345969">
                  <a:extLst>
                    <a:ext uri="{9D8B030D-6E8A-4147-A177-3AD203B41FA5}">
                      <a16:colId xmlns:a16="http://schemas.microsoft.com/office/drawing/2014/main" val="120548467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9943162"/>
                  </a:ext>
                </a:extLst>
              </a:tr>
            </a:tbl>
          </a:graphicData>
        </a:graphic>
      </p:graphicFrame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146C9C7-91A5-998D-6157-FD2F7193A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074783"/>
              </p:ext>
            </p:extLst>
          </p:nvPr>
        </p:nvGraphicFramePr>
        <p:xfrm>
          <a:off x="4307379" y="2356720"/>
          <a:ext cx="40219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658">
                  <a:extLst>
                    <a:ext uri="{9D8B030D-6E8A-4147-A177-3AD203B41FA5}">
                      <a16:colId xmlns:a16="http://schemas.microsoft.com/office/drawing/2014/main" val="950106850"/>
                    </a:ext>
                  </a:extLst>
                </a:gridCol>
                <a:gridCol w="1340658">
                  <a:extLst>
                    <a:ext uri="{9D8B030D-6E8A-4147-A177-3AD203B41FA5}">
                      <a16:colId xmlns:a16="http://schemas.microsoft.com/office/drawing/2014/main" val="1996536764"/>
                    </a:ext>
                  </a:extLst>
                </a:gridCol>
                <a:gridCol w="1340658">
                  <a:extLst>
                    <a:ext uri="{9D8B030D-6E8A-4147-A177-3AD203B41FA5}">
                      <a16:colId xmlns:a16="http://schemas.microsoft.com/office/drawing/2014/main" val="6874953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735705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E05B4EB4-870F-3500-5D57-1CE357A60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006302"/>
              </p:ext>
            </p:extLst>
          </p:nvPr>
        </p:nvGraphicFramePr>
        <p:xfrm>
          <a:off x="4946766" y="1716640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27005628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6854492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90013"/>
                  </a:ext>
                </a:extLst>
              </a:tr>
            </a:tbl>
          </a:graphicData>
        </a:graphic>
      </p:graphicFrame>
      <p:graphicFrame>
        <p:nvGraphicFramePr>
          <p:cNvPr id="16" name="Table 23">
            <a:extLst>
              <a:ext uri="{FF2B5EF4-FFF2-40B4-BE49-F238E27FC236}">
                <a16:creationId xmlns:a16="http://schemas.microsoft.com/office/drawing/2014/main" id="{2E58BEC3-DDA6-CAE9-F5AC-65587E94F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80375"/>
              </p:ext>
            </p:extLst>
          </p:nvPr>
        </p:nvGraphicFramePr>
        <p:xfrm>
          <a:off x="5619866" y="1107040"/>
          <a:ext cx="139700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1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50CBAE4-59C3-F700-FB5F-006C016CC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12982"/>
              </p:ext>
            </p:extLst>
          </p:nvPr>
        </p:nvGraphicFramePr>
        <p:xfrm>
          <a:off x="7016867" y="3689776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D5D4659-6FA1-CE3B-2B1A-5E2FDACF4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206680"/>
              </p:ext>
            </p:extLst>
          </p:nvPr>
        </p:nvGraphicFramePr>
        <p:xfrm>
          <a:off x="8370224" y="3652120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791BFB8-616C-DB15-FD87-20F8ED61D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6682"/>
              </p:ext>
            </p:extLst>
          </p:nvPr>
        </p:nvGraphicFramePr>
        <p:xfrm>
          <a:off x="5003339" y="3054989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69AD2AD-B231-C03A-D85D-940295688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09511"/>
              </p:ext>
            </p:extLst>
          </p:nvPr>
        </p:nvGraphicFramePr>
        <p:xfrm>
          <a:off x="6318366" y="3054989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9DDE06E-8CE0-8E83-5CBE-5D0245392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384963"/>
              </p:ext>
            </p:extLst>
          </p:nvPr>
        </p:nvGraphicFramePr>
        <p:xfrm>
          <a:off x="7689273" y="3057760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39A413D-C858-BAFC-4E4F-B3DF01DCF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01040"/>
              </p:ext>
            </p:extLst>
          </p:nvPr>
        </p:nvGraphicFramePr>
        <p:xfrm>
          <a:off x="4363259" y="2414909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2695E83B-8CDD-DD45-3208-4421010F8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395421"/>
              </p:ext>
            </p:extLst>
          </p:nvPr>
        </p:nvGraphicFramePr>
        <p:xfrm>
          <a:off x="5678286" y="2414909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C5C8A88-1B7E-8537-DC01-D8BEEC1D45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33421"/>
              </p:ext>
            </p:extLst>
          </p:nvPr>
        </p:nvGraphicFramePr>
        <p:xfrm>
          <a:off x="6993313" y="2414909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D0D1F92-2573-948A-78F2-677C559C5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56250"/>
              </p:ext>
            </p:extLst>
          </p:nvPr>
        </p:nvGraphicFramePr>
        <p:xfrm>
          <a:off x="4979786" y="1786606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144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28D6B23F-EFCD-000F-1C26-F6F500C4F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85477"/>
              </p:ext>
            </p:extLst>
          </p:nvPr>
        </p:nvGraphicFramePr>
        <p:xfrm>
          <a:off x="6353233" y="1758701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144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2A4A676-D0EB-F0D0-E816-ED85538D7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160772"/>
              </p:ext>
            </p:extLst>
          </p:nvPr>
        </p:nvGraphicFramePr>
        <p:xfrm>
          <a:off x="5666510" y="1147911"/>
          <a:ext cx="128016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333690077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288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2356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751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2 - 9Slide.v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95" y="2514600"/>
            <a:ext cx="5694867" cy="2847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86" y="381000"/>
            <a:ext cx="2834886" cy="2883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58745"/>
            <a:ext cx="5862780" cy="2931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834886" cy="2883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- 9Slide.v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8" name="PHẠM DUYÊN - 9Slide.vn 2 - 9Slide.vn"/>
          <p:cNvSpPr txBox="1"/>
          <p:nvPr/>
        </p:nvSpPr>
        <p:spPr>
          <a:xfrm>
            <a:off x="1289781" y="274271"/>
            <a:ext cx="10719116" cy="116727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latin typeface="+mj-lt"/>
              </a:rPr>
              <a:t>a, </a:t>
            </a:r>
            <a:r>
              <a:rPr lang="en-US" sz="3400" spc="-40" dirty="0" err="1">
                <a:latin typeface="+mj-lt"/>
              </a:rPr>
              <a:t>Cân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nặng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của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các</a:t>
            </a:r>
            <a:r>
              <a:rPr lang="en-US" sz="3400" spc="-40" dirty="0">
                <a:latin typeface="+mj-lt"/>
              </a:rPr>
              <a:t> con </a:t>
            </a:r>
            <a:r>
              <a:rPr lang="en-US" sz="3400" spc="-40" dirty="0" err="1">
                <a:latin typeface="+mj-lt"/>
              </a:rPr>
              <a:t>vật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được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cho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dưới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đây</a:t>
            </a:r>
            <a:r>
              <a:rPr lang="en-US" sz="3400" spc="-40" dirty="0">
                <a:latin typeface="+mj-lt"/>
              </a:rPr>
              <a:t>. </a:t>
            </a:r>
            <a:r>
              <a:rPr lang="en-US" sz="3400" spc="-40" dirty="0" err="1">
                <a:latin typeface="+mj-lt"/>
              </a:rPr>
              <a:t>Viết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tên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các</a:t>
            </a:r>
            <a:r>
              <a:rPr lang="en-US" sz="3400" spc="-40" dirty="0">
                <a:latin typeface="+mj-lt"/>
              </a:rPr>
              <a:t> con </a:t>
            </a:r>
            <a:r>
              <a:rPr lang="en-US" sz="3400" spc="-40" dirty="0" err="1">
                <a:latin typeface="+mj-lt"/>
              </a:rPr>
              <a:t>vật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theo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thứ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tự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cân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nặng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từ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bé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đến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lớn</a:t>
            </a:r>
            <a:r>
              <a:rPr lang="en-US" sz="3400" spc="-40" dirty="0">
                <a:latin typeface="+mj-lt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F5DA2-5713-ABA1-6C42-F47727689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33" y="2209800"/>
            <a:ext cx="5225462" cy="3488952"/>
          </a:xfrm>
          <a:prstGeom prst="rect">
            <a:avLst/>
          </a:prstGeom>
        </p:spPr>
      </p:pic>
      <p:sp>
        <p:nvSpPr>
          <p:cNvPr id="17" name="PHẠM DUYÊN - 9Slide.vn 2 - 9Slide.vn">
            <a:extLst>
              <a:ext uri="{FF2B5EF4-FFF2-40B4-BE49-F238E27FC236}">
                <a16:creationId xmlns:a16="http://schemas.microsoft.com/office/drawing/2014/main" id="{FD0DE12B-1B72-019D-542A-D236C14FCE89}"/>
              </a:ext>
            </a:extLst>
          </p:cNvPr>
          <p:cNvSpPr txBox="1"/>
          <p:nvPr/>
        </p:nvSpPr>
        <p:spPr>
          <a:xfrm>
            <a:off x="5610163" y="1865953"/>
            <a:ext cx="5542661" cy="116727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Tên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các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con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vật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theo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thứ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tự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cân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nặng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từ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bé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đến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lớn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là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18" name="PHẠM DUYÊN - 9Slide.vn 2 - 9Slide.vn">
            <a:extLst>
              <a:ext uri="{FF2B5EF4-FFF2-40B4-BE49-F238E27FC236}">
                <a16:creationId xmlns:a16="http://schemas.microsoft.com/office/drawing/2014/main" id="{A5DE38AB-F1EE-E35A-8E0D-62EF79753B2C}"/>
              </a:ext>
            </a:extLst>
          </p:cNvPr>
          <p:cNvSpPr txBox="1"/>
          <p:nvPr/>
        </p:nvSpPr>
        <p:spPr>
          <a:xfrm>
            <a:off x="6112032" y="3174892"/>
            <a:ext cx="5542661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Gấu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trắng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Bắc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Cực</a:t>
            </a:r>
            <a:endParaRPr lang="en-US" sz="3400" spc="-4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" name="PHẠM DUYÊN - 9Slide.vn 2 - 9Slide.vn">
            <a:extLst>
              <a:ext uri="{FF2B5EF4-FFF2-40B4-BE49-F238E27FC236}">
                <a16:creationId xmlns:a16="http://schemas.microsoft.com/office/drawing/2014/main" id="{6093D36C-0DAA-11DE-EFF2-17FD5FCCE778}"/>
              </a:ext>
            </a:extLst>
          </p:cNvPr>
          <p:cNvSpPr txBox="1"/>
          <p:nvPr/>
        </p:nvSpPr>
        <p:spPr>
          <a:xfrm>
            <a:off x="6649339" y="3970299"/>
            <a:ext cx="5542661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Hổ</a:t>
            </a:r>
            <a:endParaRPr lang="en-US" sz="3400" spc="-4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0" name="PHẠM DUYÊN - 9Slide.vn 2 - 9Slide.vn">
            <a:extLst>
              <a:ext uri="{FF2B5EF4-FFF2-40B4-BE49-F238E27FC236}">
                <a16:creationId xmlns:a16="http://schemas.microsoft.com/office/drawing/2014/main" id="{E63C7A30-4404-CAE2-26C2-E5E3DA57F606}"/>
              </a:ext>
            </a:extLst>
          </p:cNvPr>
          <p:cNvSpPr txBox="1"/>
          <p:nvPr/>
        </p:nvSpPr>
        <p:spPr>
          <a:xfrm>
            <a:off x="7086600" y="4768011"/>
            <a:ext cx="5542661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Sư</a:t>
            </a: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tử</a:t>
            </a:r>
            <a:endParaRPr lang="en-US" sz="3400" spc="-4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1" name="PHẠM DUYÊN - 9Slide.vn 2 - 9Slide.vn">
            <a:extLst>
              <a:ext uri="{FF2B5EF4-FFF2-40B4-BE49-F238E27FC236}">
                <a16:creationId xmlns:a16="http://schemas.microsoft.com/office/drawing/2014/main" id="{DED0292B-37F3-6910-A0B5-63AEECCE7532}"/>
              </a:ext>
            </a:extLst>
          </p:cNvPr>
          <p:cNvSpPr txBox="1"/>
          <p:nvPr/>
        </p:nvSpPr>
        <p:spPr>
          <a:xfrm>
            <a:off x="7543800" y="5771973"/>
            <a:ext cx="5542661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 err="1">
                <a:solidFill>
                  <a:schemeClr val="accent6"/>
                </a:solidFill>
                <a:latin typeface="+mj-lt"/>
              </a:rPr>
              <a:t>Báo</a:t>
            </a:r>
            <a:endParaRPr lang="en-US" sz="3400" spc="-40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HẠM DUYÊN - 9Slide.v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7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8" name="PHẠM DUYÊN - 9Slide.vn 2 - 9Slide.vn"/>
          <p:cNvSpPr txBox="1"/>
          <p:nvPr/>
        </p:nvSpPr>
        <p:spPr>
          <a:xfrm>
            <a:off x="1289781" y="274271"/>
            <a:ext cx="10719116" cy="116727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latin typeface="+mj-lt"/>
              </a:rPr>
              <a:t>b, </a:t>
            </a:r>
            <a:r>
              <a:rPr lang="en-US" sz="3400" spc="-40" dirty="0" err="1">
                <a:latin typeface="+mj-lt"/>
              </a:rPr>
              <a:t>Viết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các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số</a:t>
            </a:r>
            <a:r>
              <a:rPr lang="en-US" sz="3400" spc="-40" dirty="0">
                <a:latin typeface="+mj-lt"/>
              </a:rPr>
              <a:t>: 356, 432, 659, 895 </a:t>
            </a:r>
            <a:r>
              <a:rPr lang="en-US" sz="3400" spc="-40" dirty="0" err="1">
                <a:latin typeface="+mj-lt"/>
              </a:rPr>
              <a:t>thành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tổng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các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trăm</a:t>
            </a:r>
            <a:r>
              <a:rPr lang="en-US" sz="3400" spc="-40" dirty="0">
                <a:latin typeface="+mj-lt"/>
              </a:rPr>
              <a:t>, </a:t>
            </a:r>
            <a:r>
              <a:rPr lang="en-US" sz="3400" spc="-40" dirty="0" err="1">
                <a:latin typeface="+mj-lt"/>
              </a:rPr>
              <a:t>chục</a:t>
            </a:r>
            <a:r>
              <a:rPr lang="en-US" sz="3400" spc="-40" dirty="0">
                <a:latin typeface="+mj-lt"/>
              </a:rPr>
              <a:t>, </a:t>
            </a:r>
            <a:r>
              <a:rPr lang="en-US" sz="3400" spc="-40" dirty="0" err="1">
                <a:latin typeface="+mj-lt"/>
              </a:rPr>
              <a:t>đơn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vị</a:t>
            </a:r>
            <a:r>
              <a:rPr lang="en-US" sz="3400" spc="-40" dirty="0">
                <a:latin typeface="+mj-lt"/>
              </a:rPr>
              <a:t> (</a:t>
            </a:r>
            <a:r>
              <a:rPr lang="en-US" sz="3400" spc="-40" dirty="0" err="1">
                <a:latin typeface="+mj-lt"/>
              </a:rPr>
              <a:t>theo</a:t>
            </a:r>
            <a:r>
              <a:rPr lang="en-US" sz="3400" spc="-40" dirty="0">
                <a:latin typeface="+mj-lt"/>
              </a:rPr>
              <a:t> </a:t>
            </a:r>
            <a:r>
              <a:rPr lang="en-US" sz="3400" spc="-40" dirty="0" err="1">
                <a:latin typeface="+mj-lt"/>
              </a:rPr>
              <a:t>mẫu</a:t>
            </a:r>
            <a:r>
              <a:rPr lang="en-US" sz="3400" spc="-40" dirty="0">
                <a:latin typeface="+mj-lt"/>
              </a:rPr>
              <a:t>)?</a:t>
            </a:r>
          </a:p>
        </p:txBody>
      </p:sp>
      <p:sp>
        <p:nvSpPr>
          <p:cNvPr id="17" name="PHẠM DUYÊN - 9Slide.vn 2 - 9Slide.vn">
            <a:extLst>
              <a:ext uri="{FF2B5EF4-FFF2-40B4-BE49-F238E27FC236}">
                <a16:creationId xmlns:a16="http://schemas.microsoft.com/office/drawing/2014/main" id="{FD0DE12B-1B72-019D-542A-D236C14FCE89}"/>
              </a:ext>
            </a:extLst>
          </p:cNvPr>
          <p:cNvSpPr txBox="1"/>
          <p:nvPr/>
        </p:nvSpPr>
        <p:spPr>
          <a:xfrm>
            <a:off x="1752600" y="1593157"/>
            <a:ext cx="5542661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3400" spc="-4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Mẫu</a:t>
            </a:r>
            <a:r>
              <a:rPr lang="en-US" sz="3400" spc="-4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: 356 = 300 + 50 + 6</a:t>
            </a:r>
          </a:p>
        </p:txBody>
      </p:sp>
      <p:sp>
        <p:nvSpPr>
          <p:cNvPr id="18" name="PHẠM DUYÊN - 9Slide.vn 2 - 9Slide.vn">
            <a:extLst>
              <a:ext uri="{FF2B5EF4-FFF2-40B4-BE49-F238E27FC236}">
                <a16:creationId xmlns:a16="http://schemas.microsoft.com/office/drawing/2014/main" id="{A5DE38AB-F1EE-E35A-8E0D-62EF79753B2C}"/>
              </a:ext>
            </a:extLst>
          </p:cNvPr>
          <p:cNvSpPr txBox="1"/>
          <p:nvPr/>
        </p:nvSpPr>
        <p:spPr>
          <a:xfrm>
            <a:off x="1784465" y="2419082"/>
            <a:ext cx="1339735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432 =</a:t>
            </a:r>
          </a:p>
        </p:txBody>
      </p:sp>
      <p:sp>
        <p:nvSpPr>
          <p:cNvPr id="19" name="PHẠM DUYÊN - 9Slide.vn 2 - 9Slide.vn">
            <a:extLst>
              <a:ext uri="{FF2B5EF4-FFF2-40B4-BE49-F238E27FC236}">
                <a16:creationId xmlns:a16="http://schemas.microsoft.com/office/drawing/2014/main" id="{6093D36C-0DAA-11DE-EFF2-17FD5FCCE778}"/>
              </a:ext>
            </a:extLst>
          </p:cNvPr>
          <p:cNvSpPr txBox="1"/>
          <p:nvPr/>
        </p:nvSpPr>
        <p:spPr>
          <a:xfrm>
            <a:off x="1784465" y="3546885"/>
            <a:ext cx="1339735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659 =</a:t>
            </a:r>
          </a:p>
        </p:txBody>
      </p:sp>
      <p:sp>
        <p:nvSpPr>
          <p:cNvPr id="20" name="PHẠM DUYÊN - 9Slide.vn 2 - 9Slide.vn">
            <a:extLst>
              <a:ext uri="{FF2B5EF4-FFF2-40B4-BE49-F238E27FC236}">
                <a16:creationId xmlns:a16="http://schemas.microsoft.com/office/drawing/2014/main" id="{E63C7A30-4404-CAE2-26C2-E5E3DA57F606}"/>
              </a:ext>
            </a:extLst>
          </p:cNvPr>
          <p:cNvSpPr txBox="1"/>
          <p:nvPr/>
        </p:nvSpPr>
        <p:spPr>
          <a:xfrm>
            <a:off x="1784465" y="4674688"/>
            <a:ext cx="1492135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895 =</a:t>
            </a:r>
          </a:p>
        </p:txBody>
      </p:sp>
      <p:sp>
        <p:nvSpPr>
          <p:cNvPr id="12" name="PHẠM DUYÊN - 9Slide.vn 2 - 9Slide.vn">
            <a:extLst>
              <a:ext uri="{FF2B5EF4-FFF2-40B4-BE49-F238E27FC236}">
                <a16:creationId xmlns:a16="http://schemas.microsoft.com/office/drawing/2014/main" id="{7A446F89-680B-C10C-90C4-83480170BB7E}"/>
              </a:ext>
            </a:extLst>
          </p:cNvPr>
          <p:cNvSpPr txBox="1"/>
          <p:nvPr/>
        </p:nvSpPr>
        <p:spPr>
          <a:xfrm>
            <a:off x="2971800" y="2419082"/>
            <a:ext cx="4355326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400 + 30 + 2</a:t>
            </a:r>
          </a:p>
        </p:txBody>
      </p:sp>
      <p:sp>
        <p:nvSpPr>
          <p:cNvPr id="13" name="PHẠM DUYÊN - 9Slide.vn 2 - 9Slide.vn">
            <a:extLst>
              <a:ext uri="{FF2B5EF4-FFF2-40B4-BE49-F238E27FC236}">
                <a16:creationId xmlns:a16="http://schemas.microsoft.com/office/drawing/2014/main" id="{679E8229-BED2-DF39-535C-D80F5765BC1A}"/>
              </a:ext>
            </a:extLst>
          </p:cNvPr>
          <p:cNvSpPr txBox="1"/>
          <p:nvPr/>
        </p:nvSpPr>
        <p:spPr>
          <a:xfrm>
            <a:off x="3124200" y="3546885"/>
            <a:ext cx="4355326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600 + 50 + 9</a:t>
            </a:r>
          </a:p>
        </p:txBody>
      </p:sp>
      <p:sp>
        <p:nvSpPr>
          <p:cNvPr id="14" name="PHẠM DUYÊN - 9Slide.vn 2 - 9Slide.vn">
            <a:extLst>
              <a:ext uri="{FF2B5EF4-FFF2-40B4-BE49-F238E27FC236}">
                <a16:creationId xmlns:a16="http://schemas.microsoft.com/office/drawing/2014/main" id="{CDA3041E-EAA7-0EE3-756E-EE8FC43393BA}"/>
              </a:ext>
            </a:extLst>
          </p:cNvPr>
          <p:cNvSpPr txBox="1"/>
          <p:nvPr/>
        </p:nvSpPr>
        <p:spPr>
          <a:xfrm>
            <a:off x="3276600" y="4674688"/>
            <a:ext cx="4355326" cy="63471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400" spc="-40" dirty="0">
                <a:solidFill>
                  <a:schemeClr val="accent6"/>
                </a:solidFill>
                <a:latin typeface="+mj-lt"/>
              </a:rPr>
              <a:t>800 + 90 + 5</a:t>
            </a:r>
          </a:p>
        </p:txBody>
      </p:sp>
    </p:spTree>
    <p:extLst>
      <p:ext uri="{BB962C8B-B14F-4D97-AF65-F5344CB8AC3E}">
        <p14:creationId xmlns:p14="http://schemas.microsoft.com/office/powerpoint/2010/main" val="21277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6" name="PHẠM DUYÊN 2 - 9Slide.vn"/>
          <p:cNvSpPr txBox="1"/>
          <p:nvPr/>
        </p:nvSpPr>
        <p:spPr>
          <a:xfrm>
            <a:off x="997222" y="472826"/>
            <a:ext cx="41843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Đặt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tính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rồi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tính</a:t>
            </a:r>
            <a:endParaRPr lang="en-US" sz="3600" spc="-4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24E631AC-9334-5F42-1ADC-41CDF8DB1414}"/>
              </a:ext>
            </a:extLst>
          </p:cNvPr>
          <p:cNvSpPr txBox="1"/>
          <p:nvPr/>
        </p:nvSpPr>
        <p:spPr>
          <a:xfrm>
            <a:off x="997222" y="1219200"/>
            <a:ext cx="30413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a, 64 + 73 </a:t>
            </a:r>
          </a:p>
        </p:txBody>
      </p:sp>
      <p:sp>
        <p:nvSpPr>
          <p:cNvPr id="17" name="PHẠM DUYÊN 2 - 9Slide.vn">
            <a:extLst>
              <a:ext uri="{FF2B5EF4-FFF2-40B4-BE49-F238E27FC236}">
                <a16:creationId xmlns:a16="http://schemas.microsoft.com/office/drawing/2014/main" id="{941A8D20-FCED-8A3C-B8E0-859A79C5929A}"/>
              </a:ext>
            </a:extLst>
          </p:cNvPr>
          <p:cNvSpPr txBox="1"/>
          <p:nvPr/>
        </p:nvSpPr>
        <p:spPr>
          <a:xfrm>
            <a:off x="3660911" y="1219200"/>
            <a:ext cx="30413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326+ 58</a:t>
            </a:r>
          </a:p>
        </p:txBody>
      </p: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8D5EA44A-16A3-3AF1-A440-EE5CCEB0DFFC}"/>
              </a:ext>
            </a:extLst>
          </p:cNvPr>
          <p:cNvSpPr txBox="1"/>
          <p:nvPr/>
        </p:nvSpPr>
        <p:spPr>
          <a:xfrm>
            <a:off x="6324600" y="1219200"/>
            <a:ext cx="30413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132+ 597</a:t>
            </a: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AAD6DA4-AD54-24AC-2649-658604BB08B3}"/>
              </a:ext>
            </a:extLst>
          </p:cNvPr>
          <p:cNvGrpSpPr>
            <a:grpSpLocks/>
          </p:cNvGrpSpPr>
          <p:nvPr/>
        </p:nvGrpSpPr>
        <p:grpSpPr bwMode="auto">
          <a:xfrm>
            <a:off x="655774" y="1981200"/>
            <a:ext cx="1690103" cy="1200150"/>
            <a:chOff x="697" y="1440"/>
            <a:chExt cx="616" cy="756"/>
          </a:xfrm>
        </p:grpSpPr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5EAC3284-22D1-7862-3A7B-DDB94955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440"/>
              <a:ext cx="49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64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73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C861813A-751B-D4AC-EEA6-A3D26C535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1575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4AD6A826-51B3-5CB5-3AC8-F47202136585}"/>
              </a:ext>
            </a:extLst>
          </p:cNvPr>
          <p:cNvGrpSpPr>
            <a:grpSpLocks/>
          </p:cNvGrpSpPr>
          <p:nvPr/>
        </p:nvGrpSpPr>
        <p:grpSpPr bwMode="auto">
          <a:xfrm>
            <a:off x="3662362" y="1981200"/>
            <a:ext cx="2433638" cy="1200150"/>
            <a:chOff x="697" y="1440"/>
            <a:chExt cx="887" cy="756"/>
          </a:xfrm>
        </p:grpSpPr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08918696-3808-3C2E-38E5-9E7EC875B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440"/>
              <a:ext cx="7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326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58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FEFFBE15-1F9C-B5ED-2580-D2748009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1575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29" name="Group 23">
            <a:extLst>
              <a:ext uri="{FF2B5EF4-FFF2-40B4-BE49-F238E27FC236}">
                <a16:creationId xmlns:a16="http://schemas.microsoft.com/office/drawing/2014/main" id="{533AC64F-56D3-4AB8-FC48-9CEB6FDF6657}"/>
              </a:ext>
            </a:extLst>
          </p:cNvPr>
          <p:cNvGrpSpPr>
            <a:grpSpLocks/>
          </p:cNvGrpSpPr>
          <p:nvPr/>
        </p:nvGrpSpPr>
        <p:grpSpPr bwMode="auto">
          <a:xfrm>
            <a:off x="6702289" y="1981200"/>
            <a:ext cx="2433638" cy="1200151"/>
            <a:chOff x="697" y="1440"/>
            <a:chExt cx="887" cy="756"/>
          </a:xfrm>
        </p:grpSpPr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AE3DEF5E-2AA9-7C60-5A71-1858BE867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440"/>
              <a:ext cx="7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132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597</a:t>
              </a:r>
            </a:p>
          </p:txBody>
        </p:sp>
        <p:sp>
          <p:nvSpPr>
            <p:cNvPr id="31" name="Text Box 25">
              <a:extLst>
                <a:ext uri="{FF2B5EF4-FFF2-40B4-BE49-F238E27FC236}">
                  <a16:creationId xmlns:a16="http://schemas.microsoft.com/office/drawing/2014/main" id="{EDF90838-8C3D-F7D2-1FD6-C72B10B28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1575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33" name="Rectangle 48">
            <a:extLst>
              <a:ext uri="{FF2B5EF4-FFF2-40B4-BE49-F238E27FC236}">
                <a16:creationId xmlns:a16="http://schemas.microsoft.com/office/drawing/2014/main" id="{E7461AF0-45B9-63C5-EDDF-5E1562E9E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56" y="3277282"/>
            <a:ext cx="134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latin typeface="Arial" panose="020B0604020202020204" pitchFamily="34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id="{03E4D93D-4BC4-FCE4-5817-F50E2DAD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303" y="3277282"/>
            <a:ext cx="134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latin typeface="Arial" panose="020B0604020202020204" pitchFamily="34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35" name="Rectangle 48">
            <a:extLst>
              <a:ext uri="{FF2B5EF4-FFF2-40B4-BE49-F238E27FC236}">
                <a16:creationId xmlns:a16="http://schemas.microsoft.com/office/drawing/2014/main" id="{C242BA48-D8EA-72C3-8D2F-FC4CC83AB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6086" y="3277282"/>
            <a:ext cx="134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latin typeface="Arial" panose="020B0604020202020204" pitchFamily="34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6" name="PHẠM DUYÊN 2 - 9Slide.vn"/>
          <p:cNvSpPr txBox="1"/>
          <p:nvPr/>
        </p:nvSpPr>
        <p:spPr>
          <a:xfrm>
            <a:off x="997222" y="472826"/>
            <a:ext cx="41843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Đặt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tính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rồi</a:t>
            </a: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3600" spc="-40" dirty="0" err="1">
                <a:solidFill>
                  <a:schemeClr val="accent6"/>
                </a:solidFill>
                <a:latin typeface="+mj-lt"/>
              </a:rPr>
              <a:t>tính</a:t>
            </a:r>
            <a:endParaRPr lang="en-US" sz="3600" spc="-4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6" name="PHẠM DUYÊN 2 - 9Slide.vn">
            <a:extLst>
              <a:ext uri="{FF2B5EF4-FFF2-40B4-BE49-F238E27FC236}">
                <a16:creationId xmlns:a16="http://schemas.microsoft.com/office/drawing/2014/main" id="{24E631AC-9334-5F42-1ADC-41CDF8DB1414}"/>
              </a:ext>
            </a:extLst>
          </p:cNvPr>
          <p:cNvSpPr txBox="1"/>
          <p:nvPr/>
        </p:nvSpPr>
        <p:spPr>
          <a:xfrm>
            <a:off x="997222" y="1219200"/>
            <a:ext cx="30413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b, 157 - 85 </a:t>
            </a:r>
          </a:p>
        </p:txBody>
      </p:sp>
      <p:sp>
        <p:nvSpPr>
          <p:cNvPr id="17" name="PHẠM DUYÊN 2 - 9Slide.vn">
            <a:extLst>
              <a:ext uri="{FF2B5EF4-FFF2-40B4-BE49-F238E27FC236}">
                <a16:creationId xmlns:a16="http://schemas.microsoft.com/office/drawing/2014/main" id="{941A8D20-FCED-8A3C-B8E0-859A79C5929A}"/>
              </a:ext>
            </a:extLst>
          </p:cNvPr>
          <p:cNvSpPr txBox="1"/>
          <p:nvPr/>
        </p:nvSpPr>
        <p:spPr>
          <a:xfrm>
            <a:off x="4575311" y="1189719"/>
            <a:ext cx="30413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965 - 549</a:t>
            </a:r>
          </a:p>
        </p:txBody>
      </p:sp>
      <p:sp>
        <p:nvSpPr>
          <p:cNvPr id="18" name="PHẠM DUYÊN 2 - 9Slide.vn">
            <a:extLst>
              <a:ext uri="{FF2B5EF4-FFF2-40B4-BE49-F238E27FC236}">
                <a16:creationId xmlns:a16="http://schemas.microsoft.com/office/drawing/2014/main" id="{8D5EA44A-16A3-3AF1-A440-EE5CCEB0DFFC}"/>
              </a:ext>
            </a:extLst>
          </p:cNvPr>
          <p:cNvSpPr txBox="1"/>
          <p:nvPr/>
        </p:nvSpPr>
        <p:spPr>
          <a:xfrm>
            <a:off x="8153400" y="1252425"/>
            <a:ext cx="3041378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40" dirty="0">
                <a:solidFill>
                  <a:schemeClr val="accent6"/>
                </a:solidFill>
                <a:latin typeface="+mj-lt"/>
              </a:rPr>
              <a:t> 828 - 786</a:t>
            </a:r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EAAD6DA4-AD54-24AC-2649-658604BB08B3}"/>
              </a:ext>
            </a:extLst>
          </p:cNvPr>
          <p:cNvGrpSpPr>
            <a:grpSpLocks/>
          </p:cNvGrpSpPr>
          <p:nvPr/>
        </p:nvGrpSpPr>
        <p:grpSpPr bwMode="auto">
          <a:xfrm>
            <a:off x="655774" y="1981200"/>
            <a:ext cx="1690103" cy="1200150"/>
            <a:chOff x="697" y="1440"/>
            <a:chExt cx="616" cy="756"/>
          </a:xfrm>
        </p:grpSpPr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5EAC3284-22D1-7862-3A7B-DDB94955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440"/>
              <a:ext cx="49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157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85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C861813A-751B-D4AC-EEA6-A3D26C535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1575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4AD6A826-51B3-5CB5-3AC8-F47202136585}"/>
              </a:ext>
            </a:extLst>
          </p:cNvPr>
          <p:cNvGrpSpPr>
            <a:grpSpLocks/>
          </p:cNvGrpSpPr>
          <p:nvPr/>
        </p:nvGrpSpPr>
        <p:grpSpPr bwMode="auto">
          <a:xfrm>
            <a:off x="4789341" y="2000250"/>
            <a:ext cx="2343097" cy="1200150"/>
            <a:chOff x="697" y="1452"/>
            <a:chExt cx="854" cy="756"/>
          </a:xfrm>
        </p:grpSpPr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08918696-3808-3C2E-38E5-9E7EC875B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" y="1452"/>
              <a:ext cx="7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965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549</a:t>
              </a:r>
            </a:p>
          </p:txBody>
        </p:sp>
        <p:sp>
          <p:nvSpPr>
            <p:cNvPr id="28" name="Text Box 25">
              <a:extLst>
                <a:ext uri="{FF2B5EF4-FFF2-40B4-BE49-F238E27FC236}">
                  <a16:creationId xmlns:a16="http://schemas.microsoft.com/office/drawing/2014/main" id="{FEFFBE15-1F9C-B5ED-2580-D2748009D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1575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</p:grpSp>
      <p:grpSp>
        <p:nvGrpSpPr>
          <p:cNvPr id="29" name="Group 23">
            <a:extLst>
              <a:ext uri="{FF2B5EF4-FFF2-40B4-BE49-F238E27FC236}">
                <a16:creationId xmlns:a16="http://schemas.microsoft.com/office/drawing/2014/main" id="{533AC64F-56D3-4AB8-FC48-9CEB6FDF6657}"/>
              </a:ext>
            </a:extLst>
          </p:cNvPr>
          <p:cNvGrpSpPr>
            <a:grpSpLocks/>
          </p:cNvGrpSpPr>
          <p:nvPr/>
        </p:nvGrpSpPr>
        <p:grpSpPr bwMode="auto">
          <a:xfrm>
            <a:off x="8543787" y="1885269"/>
            <a:ext cx="2433638" cy="1200151"/>
            <a:chOff x="697" y="1440"/>
            <a:chExt cx="887" cy="756"/>
          </a:xfrm>
        </p:grpSpPr>
        <p:sp>
          <p:nvSpPr>
            <p:cNvPr id="30" name="Text Box 24">
              <a:extLst>
                <a:ext uri="{FF2B5EF4-FFF2-40B4-BE49-F238E27FC236}">
                  <a16:creationId xmlns:a16="http://schemas.microsoft.com/office/drawing/2014/main" id="{AE3DEF5E-2AA9-7C60-5A71-1858BE867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1440"/>
              <a:ext cx="76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828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600" b="1" u="sng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786</a:t>
              </a:r>
            </a:p>
          </p:txBody>
        </p:sp>
        <p:sp>
          <p:nvSpPr>
            <p:cNvPr id="31" name="Text Box 25">
              <a:extLst>
                <a:ext uri="{FF2B5EF4-FFF2-40B4-BE49-F238E27FC236}">
                  <a16:creationId xmlns:a16="http://schemas.microsoft.com/office/drawing/2014/main" id="{EDF90838-8C3D-F7D2-1FD6-C72B10B28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" y="1575"/>
              <a:ext cx="28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-</a:t>
              </a:r>
            </a:p>
          </p:txBody>
        </p:sp>
      </p:grpSp>
      <p:sp>
        <p:nvSpPr>
          <p:cNvPr id="33" name="Rectangle 48">
            <a:extLst>
              <a:ext uri="{FF2B5EF4-FFF2-40B4-BE49-F238E27FC236}">
                <a16:creationId xmlns:a16="http://schemas.microsoft.com/office/drawing/2014/main" id="{E7461AF0-45B9-63C5-EDDF-5E1562E9E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21" y="3297680"/>
            <a:ext cx="134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latin typeface="Arial" panose="020B0604020202020204" pitchFamily="34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4" name="Rectangle 48">
            <a:extLst>
              <a:ext uri="{FF2B5EF4-FFF2-40B4-BE49-F238E27FC236}">
                <a16:creationId xmlns:a16="http://schemas.microsoft.com/office/drawing/2014/main" id="{03E4D93D-4BC4-FCE4-5817-F50E2DAD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212" y="3216959"/>
            <a:ext cx="134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dirty="0">
                <a:latin typeface="Arial" panose="020B0604020202020204" pitchFamily="34" charset="0"/>
              </a:rPr>
              <a:t>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</a:t>
            </a:r>
          </a:p>
        </p:txBody>
      </p:sp>
      <p:sp>
        <p:nvSpPr>
          <p:cNvPr id="35" name="Rectangle 48">
            <a:extLst>
              <a:ext uri="{FF2B5EF4-FFF2-40B4-BE49-F238E27FC236}">
                <a16:creationId xmlns:a16="http://schemas.microsoft.com/office/drawing/2014/main" id="{C242BA48-D8EA-72C3-8D2F-FC4CC83AB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551" y="3126250"/>
            <a:ext cx="1344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39966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1066800" y="485775"/>
            <a:ext cx="10584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Quang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563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Quang </a:t>
            </a:r>
            <a:r>
              <a:rPr lang="en-US" sz="2800" dirty="0" err="1"/>
              <a:t>Trung</a:t>
            </a:r>
            <a:r>
              <a:rPr lang="en-US" sz="2800" dirty="0"/>
              <a:t> 29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?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C35E4499-50E6-F6F0-577B-57D1D5EECDFF}"/>
              </a:ext>
            </a:extLst>
          </p:cNvPr>
          <p:cNvSpPr txBox="1"/>
          <p:nvPr/>
        </p:nvSpPr>
        <p:spPr>
          <a:xfrm>
            <a:off x="1752600" y="2941826"/>
            <a:ext cx="68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F34D1-78E3-1776-3E56-B6CF05AB8903}"/>
              </a:ext>
            </a:extLst>
          </p:cNvPr>
          <p:cNvSpPr txBox="1"/>
          <p:nvPr/>
        </p:nvSpPr>
        <p:spPr>
          <a:xfrm>
            <a:off x="4648200" y="2362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giải</a:t>
            </a:r>
            <a:endParaRPr lang="en-US" sz="2800" b="1" dirty="0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F3B90915-FC1E-B2B5-8416-06D0796EFBB9}"/>
              </a:ext>
            </a:extLst>
          </p:cNvPr>
          <p:cNvSpPr txBox="1"/>
          <p:nvPr/>
        </p:nvSpPr>
        <p:spPr>
          <a:xfrm>
            <a:off x="2681579" y="3445276"/>
            <a:ext cx="682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563 + 29 = 592 (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)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94F1B7E6-7F56-DA45-E712-CA6A6D95C60A}"/>
              </a:ext>
            </a:extLst>
          </p:cNvPr>
          <p:cNvSpPr txBox="1"/>
          <p:nvPr/>
        </p:nvSpPr>
        <p:spPr>
          <a:xfrm>
            <a:off x="4114800" y="4012882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592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HẠM DUYÊN 1 - 9Slide.vn"/>
          <p:cNvGrpSpPr/>
          <p:nvPr/>
        </p:nvGrpSpPr>
        <p:grpSpPr>
          <a:xfrm>
            <a:off x="537307" y="385242"/>
            <a:ext cx="529493" cy="707886"/>
            <a:chOff x="1806355" y="2802652"/>
            <a:chExt cx="745981" cy="997311"/>
          </a:xfrm>
        </p:grpSpPr>
        <p:sp>
          <p:nvSpPr>
            <p:cNvPr id="5" name="Oval 9"/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6" name="91"/>
            <p:cNvSpPr txBox="1"/>
            <p:nvPr/>
          </p:nvSpPr>
          <p:spPr>
            <a:xfrm>
              <a:off x="1851153" y="2802652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ln w="31750">
                    <a:solidFill>
                      <a:srgbClr val="9D604D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10" name="Text Box 9"/>
          <p:cNvSpPr txBox="1"/>
          <p:nvPr/>
        </p:nvSpPr>
        <p:spPr>
          <a:xfrm>
            <a:off x="1371600" y="493042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Số</a:t>
            </a:r>
            <a:r>
              <a:rPr lang="en-US" sz="2800" b="1" dirty="0"/>
              <a:t> ?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A884686-EA54-FFF8-376D-533F08363915}"/>
              </a:ext>
            </a:extLst>
          </p:cNvPr>
          <p:cNvSpPr txBox="1"/>
          <p:nvPr/>
        </p:nvSpPr>
        <p:spPr>
          <a:xfrm>
            <a:off x="1377142" y="109312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a.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FFD0AC9-C46E-3FF3-D680-2209382A6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339846"/>
              </p:ext>
            </p:extLst>
          </p:nvPr>
        </p:nvGraphicFramePr>
        <p:xfrm>
          <a:off x="2032000" y="1342269"/>
          <a:ext cx="8128000" cy="176558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92844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05842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512670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01368376"/>
                    </a:ext>
                  </a:extLst>
                </a:gridCol>
              </a:tblGrid>
              <a:tr h="6237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429091"/>
                  </a:ext>
                </a:extLst>
              </a:tr>
              <a:tr h="151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hạng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87226"/>
                  </a:ext>
                </a:extLst>
              </a:tr>
              <a:tr h="62371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Tổng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8599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F5D3620-7647-AAC8-7531-91C78AA0F732}"/>
              </a:ext>
            </a:extLst>
          </p:cNvPr>
          <p:cNvSpPr txBox="1"/>
          <p:nvPr/>
        </p:nvSpPr>
        <p:spPr>
          <a:xfrm>
            <a:off x="4800600" y="255979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DF4114-F29F-1B79-22CD-C5B5A74615FE}"/>
              </a:ext>
            </a:extLst>
          </p:cNvPr>
          <p:cNvSpPr txBox="1"/>
          <p:nvPr/>
        </p:nvSpPr>
        <p:spPr>
          <a:xfrm>
            <a:off x="6781800" y="196345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7B3392-F514-5585-190E-835ACCEB7745}"/>
              </a:ext>
            </a:extLst>
          </p:cNvPr>
          <p:cNvSpPr txBox="1"/>
          <p:nvPr/>
        </p:nvSpPr>
        <p:spPr>
          <a:xfrm>
            <a:off x="8839200" y="140445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34</a:t>
            </a: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D33D7107-9A28-0BD6-381D-49E7511DC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823758"/>
              </p:ext>
            </p:extLst>
          </p:nvPr>
        </p:nvGraphicFramePr>
        <p:xfrm>
          <a:off x="2032000" y="3795220"/>
          <a:ext cx="8128000" cy="176558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492844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405842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5126702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01368376"/>
                    </a:ext>
                  </a:extLst>
                </a:gridCol>
              </a:tblGrid>
              <a:tr h="6237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429091"/>
                  </a:ext>
                </a:extLst>
              </a:tr>
              <a:tr h="151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87226"/>
                  </a:ext>
                </a:extLst>
              </a:tr>
              <a:tr h="62371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Hiệu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85998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C3799AB-309D-060D-F861-267271123CC7}"/>
              </a:ext>
            </a:extLst>
          </p:cNvPr>
          <p:cNvSpPr txBox="1"/>
          <p:nvPr/>
        </p:nvSpPr>
        <p:spPr>
          <a:xfrm>
            <a:off x="4806142" y="499251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6758E2-40B5-2FE5-0796-22CEEA2BD041}"/>
              </a:ext>
            </a:extLst>
          </p:cNvPr>
          <p:cNvSpPr txBox="1"/>
          <p:nvPr/>
        </p:nvSpPr>
        <p:spPr>
          <a:xfrm>
            <a:off x="6858000" y="4416401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663E59-FCCD-5708-DD24-A84EDB6F9593}"/>
              </a:ext>
            </a:extLst>
          </p:cNvPr>
          <p:cNvSpPr txBox="1"/>
          <p:nvPr/>
        </p:nvSpPr>
        <p:spPr>
          <a:xfrm>
            <a:off x="8839200" y="379522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16C8E56E-4CB0-5CAA-C209-BC46038282C4}"/>
              </a:ext>
            </a:extLst>
          </p:cNvPr>
          <p:cNvSpPr txBox="1"/>
          <p:nvPr/>
        </p:nvSpPr>
        <p:spPr>
          <a:xfrm>
            <a:off x="1270462" y="353361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02494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7" grpId="0"/>
      <p:bldP spid="18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127</TotalTime>
  <Words>449</Words>
  <Application>Microsoft Office PowerPoint</Application>
  <PresentationFormat>Widescreen</PresentationFormat>
  <Paragraphs>131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#9Slide03 HelveBold</vt:lpstr>
      <vt:lpstr>Calibri</vt:lpstr>
      <vt:lpstr>#9Slide03 Sofia Pro Soft</vt:lpstr>
      <vt:lpstr>Arial</vt:lpstr>
      <vt:lpstr>#9Slide03 Sofia Pro Soft Bold</vt:lpstr>
      <vt:lpstr>#9Slide07 Crocante</vt:lpstr>
      <vt:lpstr>#9Slide01 Noi dung ngan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Windows User</cp:lastModifiedBy>
  <cp:revision>1833</cp:revision>
  <cp:lastPrinted>2022-03-04T09:29:00Z</cp:lastPrinted>
  <dcterms:created xsi:type="dcterms:W3CDTF">2022-02-22T13:22:00Z</dcterms:created>
  <dcterms:modified xsi:type="dcterms:W3CDTF">2022-06-29T08:52:16Z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420492BF21F94FE4A97235C6EFB9E342</vt:lpwstr>
  </property>
  <property fmtid="{D5CDD505-2E9C-101B-9397-08002B2CF9AE}" pid="3" name="KSOProductBuildVer">
    <vt:lpwstr>1033-11.2.0.11156</vt:lpwstr>
  </property>
</Properties>
</file>