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52"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F70000"/>
    <a:srgbClr val="FFCC99"/>
    <a:srgbClr val="FF0066"/>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5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20708" y="3975409"/>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CƠ QUAN THẦN KINH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09A76B6-AA05-66A8-672A-3AFD14ED0D27}"/>
              </a:ext>
            </a:extLst>
          </p:cNvPr>
          <p:cNvSpPr txBox="1"/>
          <p:nvPr/>
        </p:nvSpPr>
        <p:spPr>
          <a:xfrm>
            <a:off x="670719" y="1561163"/>
            <a:ext cx="3507323" cy="615553"/>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4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1:</a:t>
            </a:r>
          </a:p>
        </p:txBody>
      </p:sp>
      <p:pic>
        <p:nvPicPr>
          <p:cNvPr id="13"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1319" y="2680176"/>
            <a:ext cx="4170362" cy="308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66919" y="5746039"/>
            <a:ext cx="6387251" cy="337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A2DEF114-CD87-581F-F5A3-B0326E3A7000}"/>
              </a:ext>
            </a:extLst>
          </p:cNvPr>
          <p:cNvSpPr txBox="1"/>
          <p:nvPr/>
        </p:nvSpPr>
        <p:spPr>
          <a:xfrm>
            <a:off x="670719" y="2473053"/>
            <a:ext cx="7086600" cy="197648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 sát hình và cho biết các bạn phản ứng như thế nào trong các tình huống dưới đây.</a:t>
            </a:r>
            <a:endParaRPr lang="en-US"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A2DEF114-CD87-581F-F5A3-B0326E3A7000}"/>
              </a:ext>
            </a:extLst>
          </p:cNvPr>
          <p:cNvSpPr txBox="1"/>
          <p:nvPr/>
        </p:nvSpPr>
        <p:spPr>
          <a:xfrm>
            <a:off x="1428613" y="5468458"/>
            <a:ext cx="5498858" cy="197648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Bộ phận nào của cơ quan thần kinh giúp các bạn phản ứng như vậy?</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out)">
                                      <p:cBhvr>
                                        <p:cTn id="11" dur="2000"/>
                                        <p:tgtEl>
                                          <p:spTgt spid="13"/>
                                        </p:tgtEl>
                                      </p:cBhvr>
                                    </p:animEffect>
                                  </p:childTnLst>
                                </p:cTn>
                              </p:par>
                              <p:par>
                                <p:cTn id="12" presetID="6" presetClass="entr" presetSubtype="3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out)">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861719" y="1154742"/>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048" y="2132699"/>
            <a:ext cx="5796541" cy="4795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127919" y="2227611"/>
            <a:ext cx="5328592" cy="455418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 name="Rounded Rectangle 17"/>
          <p:cNvSpPr/>
          <p:nvPr/>
        </p:nvSpPr>
        <p:spPr>
          <a:xfrm>
            <a:off x="1260574" y="2438400"/>
            <a:ext cx="4896545" cy="1753501"/>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Trong hình 4, </a:t>
            </a: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một bạn gái vô tình bị một chú ong bay vào mắt.</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ounded Rectangle 18"/>
          <p:cNvSpPr/>
          <p:nvPr/>
        </p:nvSpPr>
        <p:spPr>
          <a:xfrm>
            <a:off x="1127919" y="4191901"/>
            <a:ext cx="5195938" cy="2736304"/>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Bạn gái đó sẽ phản ứng lại rất nhanh bằng cách: nhắm mắt lại, đưa tay lên che mắt.</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Rounded Rectangle 21"/>
          <p:cNvSpPr/>
          <p:nvPr/>
        </p:nvSpPr>
        <p:spPr>
          <a:xfrm>
            <a:off x="1966119" y="6886948"/>
            <a:ext cx="11992132" cy="2570917"/>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Khi gặp một kích thích bất ngờ, cơ thể tự động phản ứng rất nhanh. Những phản ứng như vậy gọi là phản xạ. Tủy sống điều khiển phản xạ này.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3)">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plus(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1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814719" y="1722765"/>
            <a:ext cx="5658347" cy="39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1500326" y="1725298"/>
            <a:ext cx="5867400" cy="383091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Khi chạm tay vào cốc nước nóng, bạn gái trong hình sẽ có phản ứng như thế nào? Cơ quan nào giúp bạn ấy phản ứng như vậy?</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Striped Right Arrow 18"/>
          <p:cNvSpPr/>
          <p:nvPr/>
        </p:nvSpPr>
        <p:spPr>
          <a:xfrm>
            <a:off x="764816" y="679998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Rectangle 20"/>
          <p:cNvSpPr/>
          <p:nvPr/>
        </p:nvSpPr>
        <p:spPr>
          <a:xfrm>
            <a:off x="2645617" y="6581487"/>
            <a:ext cx="12579302" cy="1323439"/>
          </a:xfrm>
          <a:prstGeom prst="rect">
            <a:avLst/>
          </a:prstGeom>
        </p:spPr>
        <p:txBody>
          <a:bodyPr wrap="square">
            <a:spAutoFit/>
          </a:bodyPr>
          <a:lstStyle/>
          <a:p>
            <a:pPr algn="ctr" eaLnBrk="1" hangingPunct="1"/>
            <a:r>
              <a:rPr lang="nl-NL"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Khi chạm tay vào cốc nước nóng, bạn gái sẽ rụt tay lại.Tủy sống đã điều khiển tay bạn ấy rụt lại khi chạm vào vật nóng</a:t>
            </a:r>
            <a:r>
              <a:rPr lang="nl-NL"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98" b="98"/>
          <a:stretch/>
        </p:blipFill>
        <p:spPr bwMode="auto">
          <a:xfrm>
            <a:off x="9757981" y="1695342"/>
            <a:ext cx="5658347" cy="39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1514553" y="1742704"/>
            <a:ext cx="5867400" cy="385886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Khi bị ngã, bạn trai ở hình 6 sẽ có phản ứng như thế nào? Cơ quan nào giúp bạn ấy phản ứng như vậy?</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Striped Right Arrow 23"/>
          <p:cNvSpPr/>
          <p:nvPr/>
        </p:nvSpPr>
        <p:spPr>
          <a:xfrm>
            <a:off x="747453" y="681170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2194719" y="5869626"/>
            <a:ext cx="12877800" cy="27471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eaLnBrk="1" hangingPunct="1"/>
            <a:r>
              <a:rPr lang="nl-NL" sz="3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Khi ngã, bạn trai sẽ cảm thấy đau, ôm chỗ đau. Tủy sống đã trực tiếp điều khiển hoạt động này. Bạn ấy có thể khóc là do vết thương quá đau và sẽ rút kinh nghiệm không chạy quá nhanh, tránh những vật dễ trơn trượt như vỏ chuối, nước dưới sàn,... là do não điều khiển hoạt động suy nghĩ khiến bạn trai khóc và ra quyết định như vậy.</a:t>
            </a:r>
            <a:endParaRPr lang="en-US" sz="3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p:bldP spid="23" grpId="0" animBg="1"/>
      <p:bldP spid="2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91" y="2220728"/>
            <a:ext cx="5328828"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889919" y="4001908"/>
            <a:ext cx="10604884" cy="2616101"/>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gặp một kích thích bất ngờ, cơ thể tự động phản ứng rất nhanh. Những phản ứng như vậy gọi là phản xạ. Tủy sống điều khiển phản xạ này.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3)">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209A76B6-AA05-66A8-672A-3AFD14ED0D27}"/>
              </a:ext>
            </a:extLst>
          </p:cNvPr>
          <p:cNvSpPr txBox="1"/>
          <p:nvPr/>
        </p:nvSpPr>
        <p:spPr>
          <a:xfrm>
            <a:off x="289446" y="1847911"/>
            <a:ext cx="5486673" cy="646331"/>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2:</a:t>
            </a:r>
            <a:endParaRPr kumimoji="0" lang="en-US"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23" name="TextBox 22">
            <a:extLst>
              <a:ext uri="{FF2B5EF4-FFF2-40B4-BE49-F238E27FC236}">
                <a16:creationId xmlns:a16="http://schemas.microsoft.com/office/drawing/2014/main" id="{A2DEF114-CD87-581F-F5A3-B0326E3A7000}"/>
              </a:ext>
            </a:extLst>
          </p:cNvPr>
          <p:cNvSpPr txBox="1"/>
          <p:nvPr/>
        </p:nvSpPr>
        <p:spPr>
          <a:xfrm>
            <a:off x="2118519" y="3276600"/>
            <a:ext cx="13030200" cy="707886"/>
          </a:xfrm>
          <a:prstGeom prst="rect">
            <a:avLst/>
          </a:prstGeom>
          <a:noFill/>
        </p:spPr>
        <p:txBody>
          <a:bodyPr wrap="square" rtlCol="0">
            <a:spAutoFit/>
          </a:bodyPr>
          <a:lstStyle/>
          <a:p>
            <a:pPr algn="just"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Khi </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viết bài, em thường thực hiện những hoạt động nào? </a:t>
            </a:r>
            <a:endParaRPr lang="en-US" sz="4000" b="1" dirty="0">
              <a:solidFill>
                <a:srgbClr val="FF0000"/>
              </a:solidFill>
              <a:latin typeface="Times New Roman" panose="02020603050405020304" pitchFamily="18" charset="0"/>
              <a:ea typeface="AvantGarde" panose="00000400000000000000" charset="0"/>
              <a:cs typeface="Times New Roman" panose="02020603050405020304" pitchFamily="18" charset="0"/>
            </a:endParaRPr>
          </a:p>
        </p:txBody>
      </p:sp>
      <p:sp>
        <p:nvSpPr>
          <p:cNvPr id="24" name="TextBox 23">
            <a:extLst>
              <a:ext uri="{FF2B5EF4-FFF2-40B4-BE49-F238E27FC236}">
                <a16:creationId xmlns:a16="http://schemas.microsoft.com/office/drawing/2014/main" id="{A2DEF114-CD87-581F-F5A3-B0326E3A7000}"/>
              </a:ext>
            </a:extLst>
          </p:cNvPr>
          <p:cNvSpPr txBox="1"/>
          <p:nvPr/>
        </p:nvSpPr>
        <p:spPr>
          <a:xfrm>
            <a:off x="1813719" y="4412901"/>
            <a:ext cx="10668000" cy="707886"/>
          </a:xfrm>
          <a:prstGeom prst="rect">
            <a:avLst/>
          </a:prstGeom>
          <a:noFill/>
        </p:spPr>
        <p:txBody>
          <a:bodyPr wrap="square" rtlCol="0">
            <a:spAutoFit/>
          </a:bodyPr>
          <a:lstStyle/>
          <a:p>
            <a:pPr algn="ctr"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Các </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hoạt động </a:t>
            </a: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đó </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do cơ quan nào điều khiển?</a:t>
            </a:r>
            <a:endParaRPr lang="en-US" sz="4000" b="1" dirty="0">
              <a:solidFill>
                <a:srgbClr val="FF0000"/>
              </a:solidFill>
              <a:latin typeface="Times New Roman" panose="02020603050405020304" pitchFamily="18" charset="0"/>
              <a:ea typeface="AvantGarde" panose="00000400000000000000" charset="0"/>
              <a:cs typeface="Times New Roman" panose="02020603050405020304" pitchFamily="18" charset="0"/>
            </a:endParaRPr>
          </a:p>
        </p:txBody>
      </p:sp>
      <p:sp>
        <p:nvSpPr>
          <p:cNvPr id="25" name="Pentagon 24"/>
          <p:cNvSpPr/>
          <p:nvPr/>
        </p:nvSpPr>
        <p:spPr>
          <a:xfrm>
            <a:off x="7452519" y="6400800"/>
            <a:ext cx="4228628" cy="1143000"/>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6" presetClass="emph" presetSubtype="0" fill="hold" grpId="1" nodeType="withEffect">
                                  <p:stCondLst>
                                    <p:cond delay="0"/>
                                  </p:stCondLst>
                                  <p:childTnLst>
                                    <p:animScale>
                                      <p:cBhvr>
                                        <p:cTn id="2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9" name="Rounded Rectangle 18"/>
          <p:cNvSpPr/>
          <p:nvPr/>
        </p:nvSpPr>
        <p:spPr>
          <a:xfrm>
            <a:off x="1585119" y="3124200"/>
            <a:ext cx="13868400" cy="461402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Khi học và làm bài tập thì tai phải nghe, mắt phải nhìn, tay phải viết, ... Não tiếp nhận các thông tin từ mắt, tai, ... Tủy sống truyền thông tin từ não và chỉ dẫn cho mắt nhìn, tai nghe, tay viết,... Như  vậy, cơ quan thần kinh không chỉ điều khiển và phối hợp mọi hoạt động của cơ thể, giúp chúng ta học và ghi nhớ.</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p:txBody>
      </p:sp>
      <p:sp>
        <p:nvSpPr>
          <p:cNvPr id="21" name="TextBox 20">
            <a:extLst>
              <a:ext uri="{FF2B5EF4-FFF2-40B4-BE49-F238E27FC236}">
                <a16:creationId xmlns:a16="http://schemas.microsoft.com/office/drawing/2014/main" id="{209A76B6-AA05-66A8-672A-3AFD14ED0D27}"/>
              </a:ext>
            </a:extLst>
          </p:cNvPr>
          <p:cNvSpPr txBox="1"/>
          <p:nvPr/>
        </p:nvSpPr>
        <p:spPr>
          <a:xfrm>
            <a:off x="289446" y="1847911"/>
            <a:ext cx="5486673" cy="646331"/>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2:</a:t>
            </a:r>
            <a:endParaRPr kumimoji="0" lang="en-US"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10" name="Group 9"/>
          <p:cNvGrpSpPr/>
          <p:nvPr/>
        </p:nvGrpSpPr>
        <p:grpSpPr>
          <a:xfrm>
            <a:off x="899319" y="2286000"/>
            <a:ext cx="2057400" cy="1939300"/>
            <a:chOff x="1100783" y="446441"/>
            <a:chExt cx="4105128" cy="4485550"/>
          </a:xfrm>
        </p:grpSpPr>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420">
                          <a14:foregroundMark x1="42609" y1="42029" x2="42609" y2="42029"/>
                          <a14:foregroundMark x1="42319" y1="42754" x2="50000" y2="39130"/>
                          <a14:foregroundMark x1="50000" y1="39130" x2="64493" y2="43913"/>
                          <a14:foregroundMark x1="64493" y1="43913" x2="61304" y2="71449"/>
                          <a14:foregroundMark x1="61304" y1="71449" x2="57246" y2="83478"/>
                          <a14:foregroundMark x1="57536" y1="83768" x2="45797" y2="65797"/>
                          <a14:foregroundMark x1="45797" y1="65797" x2="57681" y2="94058"/>
                          <a14:foregroundMark x1="57681" y1="94058" x2="70870" y2="44203"/>
                          <a14:foregroundMark x1="70870" y1="44203" x2="76232" y2="43623"/>
                          <a14:foregroundMark x1="76232" y1="43623" x2="34638" y2="31014"/>
                          <a14:foregroundMark x1="54058" y1="94348" x2="60580" y2="937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0783" y="952029"/>
              <a:ext cx="3979962" cy="39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0" b="100000" l="0" r="99420">
                          <a14:foregroundMark x1="2319" y1="13478" x2="2319" y2="13478"/>
                          <a14:foregroundMark x1="15072" y1="25942" x2="15072" y2="25942"/>
                          <a14:foregroundMark x1="20580" y1="2899" x2="20580" y2="2899"/>
                          <a14:foregroundMark x1="24928" y1="13188" x2="24928" y2="13188"/>
                          <a14:foregroundMark x1="42609" y1="42029" x2="42609" y2="42029"/>
                          <a14:foregroundMark x1="42319" y1="42754" x2="50000" y2="39130"/>
                          <a14:foregroundMark x1="50000" y1="39130" x2="64493" y2="43913"/>
                          <a14:foregroundMark x1="64493" y1="43913" x2="61304" y2="71449"/>
                          <a14:foregroundMark x1="61304" y1="71449" x2="57246" y2="83478"/>
                          <a14:foregroundMark x1="57536" y1="83768" x2="45797" y2="65797"/>
                          <a14:foregroundMark x1="45797" y1="65797" x2="57681" y2="94058"/>
                          <a14:foregroundMark x1="57681" y1="94058" x2="70870" y2="44203"/>
                          <a14:foregroundMark x1="70870" y1="44203" x2="76232" y2="43623"/>
                          <a14:foregroundMark x1="76232" y1="43623" x2="34638" y2="31014"/>
                          <a14:foregroundMark x1="12609" y1="27826" x2="12609" y2="27826"/>
                          <a14:foregroundMark x1="12609" y1="27826" x2="10435" y2="25217"/>
                          <a14:foregroundMark x1="9710" y1="21304" x2="10290" y2="17246"/>
                          <a14:foregroundMark x1="10290" y1="17246" x2="14783" y2="15652"/>
                          <a14:foregroundMark x1="14783" y1="15652" x2="14058" y2="10290"/>
                          <a14:foregroundMark x1="14058" y1="10290" x2="6087" y2="9420"/>
                          <a14:foregroundMark x1="21449" y1="3188" x2="24348" y2="1014"/>
                          <a14:foregroundMark x1="24348" y1="1014" x2="29710" y2="3913"/>
                          <a14:foregroundMark x1="54058" y1="94348" x2="60580" y2="93768"/>
                          <a14:backgroundMark x1="27826" y1="27246" x2="27826" y2="27246"/>
                          <a14:backgroundMark x1="27826" y1="27246" x2="28986" y2="19710"/>
                          <a14:backgroundMark x1="28986" y1="19710" x2="42899" y2="14203"/>
                          <a14:backgroundMark x1="42899" y1="14203" x2="36957" y2="12609"/>
                          <a14:backgroundMark x1="36957" y1="12609" x2="19565" y2="30435"/>
                          <a14:backgroundMark x1="19565" y1="30435" x2="17536" y2="37971"/>
                          <a14:backgroundMark x1="17536" y1="37971" x2="26957" y2="29565"/>
                          <a14:backgroundMark x1="26957" y1="29565" x2="29855" y2="35942"/>
                          <a14:backgroundMark x1="29855" y1="35942" x2="33768" y2="29275"/>
                          <a14:backgroundMark x1="33768" y1="29275" x2="39275" y2="23623"/>
                          <a14:backgroundMark x1="39275" y1="23623" x2="36957" y2="37101"/>
                          <a14:backgroundMark x1="36957" y1="37101" x2="28261" y2="39130"/>
                          <a14:backgroundMark x1="28261" y1="39130" x2="28261" y2="39130"/>
                        </a14:backgroundRemoval>
                      </a14:imgEffect>
                    </a14:imgLayer>
                  </a14:imgProps>
                </a:ext>
                <a:ext uri="{28A0092B-C50C-407E-A947-70E740481C1C}">
                  <a14:useLocalDpi xmlns:a14="http://schemas.microsoft.com/office/drawing/2010/main" val="0"/>
                </a:ext>
              </a:extLst>
            </a:blip>
            <a:srcRect r="66245" b="67226"/>
            <a:stretch/>
          </p:blipFill>
          <p:spPr bwMode="auto">
            <a:xfrm rot="1863196">
              <a:off x="3862475" y="446441"/>
              <a:ext cx="1343436" cy="130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ounded Rectangle 13"/>
          <p:cNvSpPr/>
          <p:nvPr/>
        </p:nvSpPr>
        <p:spPr>
          <a:xfrm>
            <a:off x="3261519" y="2983185"/>
            <a:ext cx="9905999" cy="1464231"/>
          </a:xfrm>
          <a:prstGeom prst="round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Cơ quan thần kinh có chức năng như thế nào đối với các phản ứng của cơ thể?</a:t>
            </a:r>
            <a:endParaRPr kumimoji="0" lang="en-US" sz="4000" b="1" i="0" u="none" strike="noStrike" kern="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endParaRPr>
          </a:p>
        </p:txBody>
      </p:sp>
      <p:pic>
        <p:nvPicPr>
          <p:cNvPr id="16" name="Picture 6" descr="hinh-anh-suy-nghi-suy-ngam-suy-tu-ve-cong-viec-cuoc-song-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464" l="0" r="100000">
                        <a14:foregroundMark x1="24923" y1="35484" x2="52000" y2="23963"/>
                        <a14:foregroundMark x1="52000" y1="23963" x2="60615" y2="78187"/>
                        <a14:foregroundMark x1="60615" y1="78187" x2="60308" y2="82488"/>
                        <a14:foregroundMark x1="60308" y1="82488" x2="48462" y2="78187"/>
                        <a14:foregroundMark x1="48462" y1="78187" x2="54308" y2="74347"/>
                        <a14:foregroundMark x1="54308" y1="74347" x2="34308" y2="79263"/>
                        <a14:foregroundMark x1="34308" y1="79263" x2="38462" y2="82488"/>
                        <a14:foregroundMark x1="38462" y1="82488" x2="44923" y2="81106"/>
                      </a14:backgroundRemoval>
                    </a14:imgEffect>
                  </a14:imgLayer>
                </a14:imgProps>
              </a:ext>
              <a:ext uri="{28A0092B-C50C-407E-A947-70E740481C1C}">
                <a14:useLocalDpi xmlns:a14="http://schemas.microsoft.com/office/drawing/2010/main" val="0"/>
              </a:ext>
            </a:extLst>
          </a:blip>
          <a:srcRect/>
          <a:stretch>
            <a:fillRect/>
          </a:stretch>
        </p:blipFill>
        <p:spPr bwMode="auto">
          <a:xfrm>
            <a:off x="6461919" y="5791200"/>
            <a:ext cx="4983813" cy="30963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47319" y="2214026"/>
            <a:ext cx="7920880" cy="707886"/>
          </a:xfrm>
          <a:prstGeom prst="rect">
            <a:avLst/>
          </a:prstGeom>
          <a:noFill/>
        </p:spPr>
        <p:txBody>
          <a:bodyPr wrap="square" rtlCol="0">
            <a:spAutoFit/>
          </a:bodyPr>
          <a:lstStyle/>
          <a:p>
            <a:pPr algn="ctr" eaLnBrk="1" hangingPunct="1"/>
            <a:r>
              <a:rPr lang="en-US" sz="4000" b="1" dirty="0" smtClean="0">
                <a:solidFill>
                  <a:srgbClr val="C00000"/>
                </a:solidFill>
                <a:latin typeface="Calibri" panose="020F0502020204030204" pitchFamily="34" charset="0"/>
                <a:ea typeface="宋体" panose="02010600030101010101" pitchFamily="2" charset="-122"/>
              </a:rPr>
              <a:t>KẾT LUẬN</a:t>
            </a:r>
            <a:endParaRPr lang="en-US" sz="4000" b="1" dirty="0">
              <a:solidFill>
                <a:srgbClr val="C00000"/>
              </a:solidFill>
              <a:latin typeface="Calibri" panose="020F0502020204030204" pitchFamily="34" charset="0"/>
              <a:ea typeface="宋体" panose="02010600030101010101" pitchFamily="2" charset="-122"/>
            </a:endParaRPr>
          </a:p>
        </p:txBody>
      </p:sp>
      <p:sp>
        <p:nvSpPr>
          <p:cNvPr id="18" name="Rectangle 17"/>
          <p:cNvSpPr/>
          <p:nvPr/>
        </p:nvSpPr>
        <p:spPr>
          <a:xfrm>
            <a:off x="3028399" y="2979502"/>
            <a:ext cx="10443919" cy="3231654"/>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Cơ quan thần kinh có chức năng tiếp nhận , trả lời các kích thích từ bên trong và bên ngoài cơ thể; điều khiển và phối hợp các cơ quan để thực hiện mọi hoạt động của cơ thể</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par>
                          <p:cTn id="22" fill="hold">
                            <p:stCondLst>
                              <p:cond delay="500"/>
                            </p:stCondLst>
                            <p:childTnLst>
                              <p:par>
                                <p:cTn id="23" presetID="21" presetClass="entr" presetSubtype="3"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3)">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2)</a:t>
            </a:r>
          </a:p>
        </p:txBody>
      </p:sp>
      <p:sp>
        <p:nvSpPr>
          <p:cNvPr id="15" name="TextBox 14">
            <a:extLst>
              <a:ext uri="{FF2B5EF4-FFF2-40B4-BE49-F238E27FC236}">
                <a16:creationId xmlns:a16="http://schemas.microsoft.com/office/drawing/2014/main" id="{77B0E660-BA51-6D51-3CFA-4B96AB362084}"/>
              </a:ext>
            </a:extLst>
          </p:cNvPr>
          <p:cNvSpPr txBox="1"/>
          <p:nvPr/>
        </p:nvSpPr>
        <p:spPr>
          <a:xfrm>
            <a:off x="3566319" y="2301118"/>
            <a:ext cx="9790185" cy="960834"/>
          </a:xfrm>
          <a:prstGeom prst="rect">
            <a:avLst/>
          </a:prstGeom>
          <a:noFill/>
        </p:spPr>
        <p:txBody>
          <a:bodyPr wrap="square" lIns="128583" tIns="64291" rIns="128583" bIns="64291" rtlCol="0">
            <a:spAutoFit/>
          </a:bodyPr>
          <a:lstStyle/>
          <a:p>
            <a:pPr algn="ctr" eaLnBrk="1" hangingPunct="1"/>
            <a:r>
              <a:rPr lang="en-US" sz="5400" b="1" dirty="0" smtClean="0">
                <a:solidFill>
                  <a:srgbClr val="00B050"/>
                </a:solidFill>
                <a:latin typeface="UTM Cookies" panose="02040603050506020204" pitchFamily="18" charset="0"/>
                <a:ea typeface="宋体" panose="02010600030101010101" pitchFamily="2" charset="-122"/>
              </a:rPr>
              <a:t>TỔNG KẾT – DẶN DÒ</a:t>
            </a:r>
            <a:endParaRPr lang="en-US" sz="5400" b="1" dirty="0">
              <a:solidFill>
                <a:srgbClr val="00B050"/>
              </a:solidFill>
              <a:latin typeface="UTM Cookies" panose="02040603050506020204" pitchFamily="18" charset="0"/>
              <a:ea typeface="宋体" panose="02010600030101010101" pitchFamily="2" charset="-122"/>
            </a:endParaRPr>
          </a:p>
        </p:txBody>
      </p:sp>
      <p:pic>
        <p:nvPicPr>
          <p:cNvPr id="1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76" l="0" r="100000">
                        <a14:backgroundMark x1="3421" y1="5243" x2="3421" y2="5243"/>
                        <a14:backgroundMark x1="3421" y1="5243" x2="7105" y2="1873"/>
                        <a14:backgroundMark x1="7105" y1="1873" x2="17105" y2="1498"/>
                        <a14:backgroundMark x1="17105" y1="1498" x2="38421" y2="2247"/>
                        <a14:backgroundMark x1="38421" y1="2247" x2="83947" y2="6742"/>
                        <a14:backgroundMark x1="1316" y1="18727" x2="1579" y2="29213"/>
                        <a14:backgroundMark x1="1579" y1="29213" x2="2105" y2="3483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2939" y="3261952"/>
            <a:ext cx="849694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2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10721</TotalTime>
  <Words>749</Words>
  <Application>Microsoft Office PowerPoint</Application>
  <PresentationFormat>Custom</PresentationFormat>
  <Paragraphs>58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AvantGarde</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1116</cp:revision>
  <dcterms:created xsi:type="dcterms:W3CDTF">2008-09-09T22:52:10Z</dcterms:created>
  <dcterms:modified xsi:type="dcterms:W3CDTF">2022-07-23T03:24:46Z</dcterms:modified>
</cp:coreProperties>
</file>