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16"/>
  </p:notesMasterIdLst>
  <p:sldIdLst>
    <p:sldId id="256" r:id="rId4"/>
    <p:sldId id="295" r:id="rId5"/>
    <p:sldId id="296" r:id="rId6"/>
    <p:sldId id="297" r:id="rId7"/>
    <p:sldId id="298" r:id="rId8"/>
    <p:sldId id="299" r:id="rId9"/>
    <p:sldId id="258" r:id="rId10"/>
    <p:sldId id="294" r:id="rId11"/>
    <p:sldId id="260" r:id="rId12"/>
    <p:sldId id="261" r:id="rId13"/>
    <p:sldId id="262" r:id="rId14"/>
    <p:sldId id="266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A5EEFD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408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995145" y="1988808"/>
            <a:ext cx="13173351" cy="6364103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79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402032" y="4784107"/>
            <a:ext cx="3470328" cy="336243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5786150" y="2096224"/>
            <a:ext cx="497357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119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751145" y="2029832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9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751145" y="2029833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943030" y="5181753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</p:spTree>
    <p:extLst>
      <p:ext uri="{BB962C8B-B14F-4D97-AF65-F5344CB8AC3E}">
        <p14:creationId xmlns:p14="http://schemas.microsoft.com/office/powerpoint/2010/main" val="32431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827451" y="2076772"/>
            <a:ext cx="6344155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>
                <a:solidFill>
                  <a:srgbClr val="002060"/>
                </a:solidFill>
                <a:latin typeface="+mj-lt"/>
              </a:rPr>
              <a:t>LUYỆN TẬP</a:t>
            </a:r>
            <a:endParaRPr lang="vi-VN" sz="15333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</p:spTree>
    <p:extLst>
      <p:ext uri="{BB962C8B-B14F-4D97-AF65-F5344CB8AC3E}">
        <p14:creationId xmlns:p14="http://schemas.microsoft.com/office/powerpoint/2010/main" val="602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2497060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995145" y="1988808"/>
            <a:ext cx="13173351" cy="6364103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9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402032" y="4784107"/>
            <a:ext cx="3470328" cy="336243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5786150" y="2096224"/>
            <a:ext cx="497357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019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4751145" y="2029832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543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4863126" y="2004504"/>
            <a:ext cx="6312281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222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1290425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995145" y="1988808"/>
            <a:ext cx="13173351" cy="6364103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92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402032" y="4784107"/>
            <a:ext cx="3470328" cy="336243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5786150" y="2096224"/>
            <a:ext cx="497357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74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4751145" y="2029832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609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4811736" y="2128639"/>
            <a:ext cx="6344155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>
                <a:solidFill>
                  <a:srgbClr val="002060"/>
                </a:solidFill>
                <a:latin typeface="+mj-lt"/>
              </a:rPr>
              <a:t>LUYỆN TẬP</a:t>
            </a:r>
            <a:endParaRPr lang="vi-VN" sz="1533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4083299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995145" y="1988808"/>
            <a:ext cx="13173351" cy="6364103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1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402032" y="4784107"/>
            <a:ext cx="3470328" cy="336243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5786150" y="2096224"/>
            <a:ext cx="497357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445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4751145" y="2029832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397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4947022" y="2196300"/>
            <a:ext cx="5987436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>
                <a:solidFill>
                  <a:srgbClr val="002060"/>
                </a:solidFill>
                <a:latin typeface="+mj-lt"/>
              </a:rPr>
              <a:t>LUYỆN TẬP</a:t>
            </a:r>
            <a:endParaRPr lang="vi-VN" sz="1533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755178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995145" y="1988808"/>
            <a:ext cx="13173351" cy="6364103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867"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0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3402032" y="4784107"/>
            <a:ext cx="3470328" cy="336243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5786150" y="2096224"/>
            <a:ext cx="497357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018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10243050" y="4829749"/>
            <a:ext cx="1748472" cy="3314888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4751145" y="2029832"/>
            <a:ext cx="6031689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80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4127183" y="1453480"/>
            <a:ext cx="7409441" cy="6307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3752823" y="1030584"/>
            <a:ext cx="1714215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10201002" y="1371710"/>
            <a:ext cx="2062632" cy="148127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7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5048327" y="1958068"/>
            <a:ext cx="6027418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5333">
                <a:solidFill>
                  <a:srgbClr val="002060"/>
                </a:solidFill>
                <a:latin typeface="+mj-lt"/>
              </a:rPr>
              <a:t>LUYỆN TẬP</a:t>
            </a:r>
            <a:endParaRPr lang="vi-VN" sz="15333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9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67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 dirty="0"/>
          </a:p>
        </p:txBody>
      </p:sp>
    </p:spTree>
    <p:extLst>
      <p:ext uri="{BB962C8B-B14F-4D97-AF65-F5344CB8AC3E}">
        <p14:creationId xmlns:p14="http://schemas.microsoft.com/office/powerpoint/2010/main" val="1148595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61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23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401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50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87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41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0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23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13033365" y="8657167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24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1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audio" Target="../media/media1.mp3"/><Relationship Id="rId16" Type="http://schemas.openxmlformats.org/officeDocument/2006/relationships/image" Target="../media/image21.gif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23" Type="http://schemas.openxmlformats.org/officeDocument/2006/relationships/image" Target="../media/image29.png"/><Relationship Id="rId28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0.png"/><Relationship Id="rId22" Type="http://schemas.openxmlformats.org/officeDocument/2006/relationships/image" Target="../media/image28.png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gif"/><Relationship Id="rId25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24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25.gif"/><Relationship Id="rId23" Type="http://schemas.openxmlformats.org/officeDocument/2006/relationships/image" Target="../media/image34.png"/><Relationship Id="rId28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5.png"/><Relationship Id="rId22" Type="http://schemas.openxmlformats.org/officeDocument/2006/relationships/image" Target="../media/image32.png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image" Target="../media/image29.png"/><Relationship Id="rId28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0.png"/><Relationship Id="rId22" Type="http://schemas.openxmlformats.org/officeDocument/2006/relationships/image" Target="../media/image28.png"/><Relationship Id="rId27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image" Target="../media/image29.png"/><Relationship Id="rId28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6.png"/><Relationship Id="rId22" Type="http://schemas.openxmlformats.org/officeDocument/2006/relationships/image" Target="../media/image28.png"/><Relationship Id="rId27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02291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70819" y="1752600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A71FE9-71D0-9FC5-590F-C99ACEB2DC5D}"/>
              </a:ext>
            </a:extLst>
          </p:cNvPr>
          <p:cNvSpPr txBox="1"/>
          <p:nvPr/>
        </p:nvSpPr>
        <p:spPr>
          <a:xfrm>
            <a:off x="4512712" y="1202873"/>
            <a:ext cx="8136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E88F1-E066-D53F-DF32-E573449C5A43}"/>
              </a:ext>
            </a:extLst>
          </p:cNvPr>
          <p:cNvSpPr txBox="1"/>
          <p:nvPr/>
        </p:nvSpPr>
        <p:spPr>
          <a:xfrm>
            <a:off x="2095148" y="1886758"/>
            <a:ext cx="758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E86A43-7C80-2856-9D6D-7E526A3674BD}"/>
              </a:ext>
            </a:extLst>
          </p:cNvPr>
          <p:cNvSpPr/>
          <p:nvPr/>
        </p:nvSpPr>
        <p:spPr>
          <a:xfrm>
            <a:off x="1127919" y="2679849"/>
            <a:ext cx="2693029" cy="584775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a)175 + 42 - 75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78F0A-147D-0FC8-FBF8-30318BD4D939}"/>
              </a:ext>
            </a:extLst>
          </p:cNvPr>
          <p:cNvSpPr/>
          <p:nvPr/>
        </p:nvSpPr>
        <p:spPr>
          <a:xfrm>
            <a:off x="3820948" y="2701051"/>
            <a:ext cx="1933303" cy="58477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= 217 - 75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0A3EA9-EE29-019E-BE39-0DD7D5AFD2EC}"/>
              </a:ext>
            </a:extLst>
          </p:cNvPr>
          <p:cNvSpPr/>
          <p:nvPr/>
        </p:nvSpPr>
        <p:spPr>
          <a:xfrm>
            <a:off x="3820947" y="3453788"/>
            <a:ext cx="1933303" cy="58477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= 142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D63293-7F53-D53A-94CA-5C971CA2B07D}"/>
              </a:ext>
            </a:extLst>
          </p:cNvPr>
          <p:cNvSpPr/>
          <p:nvPr/>
        </p:nvSpPr>
        <p:spPr>
          <a:xfrm>
            <a:off x="8748649" y="2701051"/>
            <a:ext cx="2576346" cy="584775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b)12 x (12- 9)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E67980-4281-42D0-AB6C-2F220F310319}"/>
              </a:ext>
            </a:extLst>
          </p:cNvPr>
          <p:cNvSpPr/>
          <p:nvPr/>
        </p:nvSpPr>
        <p:spPr>
          <a:xfrm>
            <a:off x="11262519" y="2701051"/>
            <a:ext cx="1933303" cy="58477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= 12 x 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037E1B-14C7-F94C-1CCB-205994AE8F4F}"/>
              </a:ext>
            </a:extLst>
          </p:cNvPr>
          <p:cNvSpPr/>
          <p:nvPr/>
        </p:nvSpPr>
        <p:spPr>
          <a:xfrm>
            <a:off x="11262518" y="3453788"/>
            <a:ext cx="1933303" cy="584775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= 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7942D-B8D1-62E3-EB9E-291A004ACCB9}"/>
              </a:ext>
            </a:extLst>
          </p:cNvPr>
          <p:cNvSpPr/>
          <p:nvPr/>
        </p:nvSpPr>
        <p:spPr>
          <a:xfrm>
            <a:off x="823120" y="4227727"/>
            <a:ext cx="15316200" cy="1200329"/>
          </a:xfrm>
          <a:prstGeom prst="rect">
            <a:avLst/>
          </a:prstGeom>
          <a:solidFill>
            <a:srgbClr val="A5EEFD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Trong biểu thức có các phép tính cộng, trừ, nhân, chia ta thực hiện lần lượt các phép tính nhân chia trước rồi thực hiện các phép tính trừ sau.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E22C36-1EAD-E589-3F0F-AED7AF298332}"/>
              </a:ext>
            </a:extLst>
          </p:cNvPr>
          <p:cNvSpPr/>
          <p:nvPr/>
        </p:nvSpPr>
        <p:spPr>
          <a:xfrm>
            <a:off x="823119" y="5728323"/>
            <a:ext cx="13944600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Nếu trong biểu thức chỉ có phép tính cộng, trừ hoặc chỉ có phép tính nhân, chia ta thực hiện theo thứ tự từ trái sang phải.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4581E2-F006-2B4F-1C63-5FBE66810E19}"/>
              </a:ext>
            </a:extLst>
          </p:cNvPr>
          <p:cNvSpPr/>
          <p:nvPr/>
        </p:nvSpPr>
        <p:spPr>
          <a:xfrm>
            <a:off x="2095148" y="7363128"/>
            <a:ext cx="1335837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Nếu trong biểu thức có dấu ngoặc ta thực hiện phép tính trong ngoặc trước.</a:t>
            </a: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3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8" y="1665759"/>
            <a:ext cx="14700882" cy="1938993"/>
            <a:chOff x="1470819" y="1882031"/>
            <a:chExt cx="13732277" cy="136352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0497" y="1882031"/>
              <a:ext cx="13182599" cy="136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100l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can,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10l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hang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 Box 14">
            <a:extLst>
              <a:ext uri="{FF2B5EF4-FFF2-40B4-BE49-F238E27FC236}">
                <a16:creationId xmlns:a16="http://schemas.microsoft.com/office/drawing/2014/main" id="{17B9FBA9-B406-B759-5E14-0CAA4E61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027D3-418B-021C-32FB-BB7F28DE46A8}"/>
              </a:ext>
            </a:extLst>
          </p:cNvPr>
          <p:cNvSpPr txBox="1"/>
          <p:nvPr/>
        </p:nvSpPr>
        <p:spPr>
          <a:xfrm flipH="1">
            <a:off x="1127919" y="4191000"/>
            <a:ext cx="5333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defTabSz="914400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: </a:t>
            </a:r>
          </a:p>
          <a:p>
            <a:pPr defTabSz="914400"/>
            <a:endParaRPr 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044D6-F6D1-AB21-5BFC-0213FC613423}"/>
              </a:ext>
            </a:extLst>
          </p:cNvPr>
          <p:cNvSpPr txBox="1"/>
          <p:nvPr/>
        </p:nvSpPr>
        <p:spPr>
          <a:xfrm flipH="1">
            <a:off x="1337633" y="6054520"/>
            <a:ext cx="5810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:... l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F7018-148E-7687-2533-A98F1E037EF3}"/>
              </a:ext>
            </a:extLst>
          </p:cNvPr>
          <p:cNvSpPr txBox="1"/>
          <p:nvPr/>
        </p:nvSpPr>
        <p:spPr>
          <a:xfrm flipH="1">
            <a:off x="3800052" y="4683442"/>
            <a:ext cx="350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100l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0A7C3-77F5-80CA-E58B-9E8F09DFA481}"/>
              </a:ext>
            </a:extLst>
          </p:cNvPr>
          <p:cNvSpPr txBox="1"/>
          <p:nvPr/>
        </p:nvSpPr>
        <p:spPr>
          <a:xfrm flipH="1">
            <a:off x="1134737" y="5322815"/>
            <a:ext cx="547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 can,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can:10l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73C92-445A-5AC6-0910-D4FA330AEE24}"/>
              </a:ext>
            </a:extLst>
          </p:cNvPr>
          <p:cNvSpPr/>
          <p:nvPr/>
        </p:nvSpPr>
        <p:spPr>
          <a:xfrm>
            <a:off x="8551817" y="4333953"/>
            <a:ext cx="7315200" cy="3785652"/>
          </a:xfrm>
          <a:prstGeom prst="rect">
            <a:avLst/>
          </a:prstGeom>
          <a:solidFill>
            <a:srgbClr val="00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giải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lít nước mắm ở 5 can là: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= 50 (/)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lít nước mắm có tất cả là: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+ 50= 150(l)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150 / nước mắm</a:t>
            </a:r>
            <a:r>
              <a:rPr kumimoji="0" lang="vi-VN" sz="32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>
            <a:extLst>
              <a:ext uri="{FF2B5EF4-FFF2-40B4-BE49-F238E27FC236}">
                <a16:creationId xmlns:a16="http://schemas.microsoft.com/office/drawing/2014/main" id="{17B9FBA9-B406-B759-5E14-0CAA4E61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</p:spTree>
    <p:extLst>
      <p:ext uri="{BB962C8B-B14F-4D97-AF65-F5344CB8AC3E}">
        <p14:creationId xmlns:p14="http://schemas.microsoft.com/office/powerpoint/2010/main" val="34565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992150" y="5209082"/>
            <a:ext cx="1308360" cy="50848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3745" y="4433953"/>
            <a:ext cx="1076559" cy="4184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1467016" y="4468693"/>
            <a:ext cx="1212761" cy="471335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12726814" y="4778703"/>
            <a:ext cx="1126980" cy="4379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7759532" y="271160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475D6B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5636" y="4459086"/>
            <a:ext cx="2616144" cy="2535865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39035" y="8217380"/>
            <a:ext cx="649817" cy="6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41" y="4646748"/>
            <a:ext cx="1281565" cy="2535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6503" y="2002097"/>
            <a:ext cx="3826777" cy="33758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4058975" y="3257564"/>
            <a:ext cx="715397" cy="580267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90" y="2672359"/>
            <a:ext cx="4064000" cy="4064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712292" y="4572001"/>
            <a:ext cx="1558289" cy="1558289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109" y="609600"/>
            <a:ext cx="416781" cy="3381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17608" y="1704503"/>
            <a:ext cx="802504" cy="595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8150973" y="18578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6667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4058975" y="3257564"/>
            <a:ext cx="715397" cy="5802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7598474" y="1090622"/>
            <a:ext cx="815226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 dài của chiếc bút chì khoảng:</a:t>
            </a:r>
            <a:endParaRPr lang="x-none" sz="42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9854078" y="2575634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20cm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9854078" y="3650979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15cm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3314542" y="2577349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18cm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3310780" y="3689081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17cm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637" y="3741300"/>
            <a:ext cx="2625588" cy="325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36" y="4459086"/>
            <a:ext cx="2616144" cy="2535865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6775" y="7869881"/>
            <a:ext cx="1861473" cy="72345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0761" y="7869881"/>
            <a:ext cx="1861473" cy="723455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4748" y="7869881"/>
            <a:ext cx="1861473" cy="72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791" y="6873498"/>
            <a:ext cx="1219305" cy="1219305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703703" y="5906677"/>
            <a:ext cx="649817" cy="64981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1" y="-4277375"/>
            <a:ext cx="6583837" cy="3695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3" y="3147541"/>
            <a:ext cx="3146304" cy="2911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2505554" y="3485409"/>
            <a:ext cx="2114120" cy="2114117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70136"/>
              <a:ext cx="1593167" cy="121878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9170">
                <a:defRPr/>
              </a:pPr>
              <a:r>
                <a:rPr lang="en-US" sz="2133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 lớp tặng bạn một tràng pháo tay</a:t>
              </a:r>
              <a:endParaRPr lang="en-US" sz="2133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08977" y="2717188"/>
            <a:ext cx="715325" cy="6665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08977" y="3792533"/>
            <a:ext cx="715325" cy="666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346329" y="2717188"/>
            <a:ext cx="715325" cy="6665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46329" y="3792533"/>
            <a:ext cx="715325" cy="6665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42901" y="2593884"/>
            <a:ext cx="1211177" cy="1211177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8735" y="7869881"/>
            <a:ext cx="1861473" cy="72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6" y="5725873"/>
            <a:ext cx="315935" cy="534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6773" y="73749"/>
            <a:ext cx="965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</a:t>
            </a:r>
          </a:p>
        </p:txBody>
      </p:sp>
    </p:spTree>
    <p:extLst>
      <p:ext uri="{BB962C8B-B14F-4D97-AF65-F5344CB8AC3E}">
        <p14:creationId xmlns:p14="http://schemas.microsoft.com/office/powerpoint/2010/main" val="2825315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4058975" y="3257564"/>
            <a:ext cx="715397" cy="5802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7760947" y="1090621"/>
            <a:ext cx="7924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can nước đựng được 200l, 3 can nước đựng được:</a:t>
            </a:r>
            <a:endParaRPr lang="x-none" sz="42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9510574" y="260406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300l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9532837" y="3713326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400l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3055305" y="260406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4800"/>
              <a:t>600l</a:t>
            </a:r>
            <a:endParaRPr lang="en-US" sz="48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3042481" y="3729213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4800"/>
              <a:t>350l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637" y="3741300"/>
            <a:ext cx="2625588" cy="325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36" y="4459086"/>
            <a:ext cx="2616144" cy="2535865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703703" y="5906677"/>
            <a:ext cx="649817" cy="64981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1" y="-4277375"/>
            <a:ext cx="6583837" cy="3695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3" y="3147541"/>
            <a:ext cx="3146304" cy="2911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2505554" y="3485408"/>
            <a:ext cx="2114120" cy="2114117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12472"/>
              <a:ext cx="1593167" cy="93410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9170">
                <a:defRPr/>
              </a:pPr>
              <a:r>
                <a:rPr lang="en-US" sz="2133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 bạn 1 viên phấn màu</a:t>
              </a:r>
              <a:endParaRPr lang="en-US" sz="21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99427" y="2738061"/>
            <a:ext cx="715325" cy="6665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9427" y="3813406"/>
            <a:ext cx="715325" cy="666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36779" y="2738061"/>
            <a:ext cx="715325" cy="6665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36779" y="3813406"/>
            <a:ext cx="715325" cy="6665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39899" y="2604062"/>
            <a:ext cx="1211177" cy="1211177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7" y="7869881"/>
            <a:ext cx="1853345" cy="723455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6775" y="7869881"/>
            <a:ext cx="1861473" cy="72345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60761" y="7869881"/>
            <a:ext cx="1861473" cy="723455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12" y="7869881"/>
            <a:ext cx="1853345" cy="72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06660" y="6933976"/>
            <a:ext cx="1219305" cy="1219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6" y="5725873"/>
            <a:ext cx="315935" cy="5340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97113" y="4383"/>
            <a:ext cx="965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</a:t>
            </a:r>
          </a:p>
        </p:txBody>
      </p:sp>
    </p:spTree>
    <p:extLst>
      <p:ext uri="{BB962C8B-B14F-4D97-AF65-F5344CB8AC3E}">
        <p14:creationId xmlns:p14="http://schemas.microsoft.com/office/powerpoint/2010/main" val="36084669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4058975" y="3257564"/>
            <a:ext cx="715397" cy="5802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7870130" y="1024854"/>
            <a:ext cx="7924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l" defTabSz="1219170"/>
            <a:r>
              <a:rPr lang="en-US" sz="4267"/>
              <a:t>Hình nào là hình có góc vuông:</a:t>
            </a:r>
            <a:endParaRPr lang="x-none" sz="4267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637" y="3741300"/>
            <a:ext cx="2625588" cy="325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36" y="4459086"/>
            <a:ext cx="2616144" cy="2535865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6775" y="7869881"/>
            <a:ext cx="1861473" cy="723455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9" y="7869881"/>
            <a:ext cx="1853345" cy="723455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4748" y="7869881"/>
            <a:ext cx="1861473" cy="72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71225" y="6971936"/>
            <a:ext cx="1219305" cy="1219305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703703" y="5906677"/>
            <a:ext cx="649817" cy="64981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1" y="-4277375"/>
            <a:ext cx="6583837" cy="3695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3" y="3147541"/>
            <a:ext cx="3146304" cy="2911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2505554" y="3485408"/>
            <a:ext cx="2114120" cy="2114117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05534"/>
              <a:ext cx="1593167" cy="11479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9170">
                <a:defRPr/>
              </a:pPr>
              <a:r>
                <a:rPr lang="en-US" sz="2667" b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 hãy hát 1 bài tặng cả lớp</a:t>
              </a:r>
              <a:endPara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2777" y="2665956"/>
            <a:ext cx="715325" cy="6665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2777" y="3741301"/>
            <a:ext cx="715325" cy="666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270129" y="2665956"/>
            <a:ext cx="715325" cy="6665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270129" y="3741301"/>
            <a:ext cx="715325" cy="6665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43703" y="3596740"/>
            <a:ext cx="1211177" cy="1211177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25" y="7869879"/>
            <a:ext cx="1853345" cy="72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6" y="5725873"/>
            <a:ext cx="315935" cy="534083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9731951" y="2610153"/>
            <a:ext cx="987008" cy="61751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13188655" y="2610153"/>
            <a:ext cx="1147265" cy="569679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88655" y="3741301"/>
            <a:ext cx="1147265" cy="6665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10084215" y="3741301"/>
            <a:ext cx="1207352" cy="666553"/>
          </a:xfrm>
          <a:prstGeom prst="snip1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66773" y="73749"/>
            <a:ext cx="965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</a:t>
            </a:r>
          </a:p>
        </p:txBody>
      </p:sp>
    </p:spTree>
    <p:extLst>
      <p:ext uri="{BB962C8B-B14F-4D97-AF65-F5344CB8AC3E}">
        <p14:creationId xmlns:p14="http://schemas.microsoft.com/office/powerpoint/2010/main" val="2775582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4058975" y="3257564"/>
            <a:ext cx="715397" cy="5802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7793379" y="879066"/>
            <a:ext cx="7924800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l" defTabSz="1219170"/>
            <a:r>
              <a:rPr lang="en-US" sz="4267">
                <a:solidFill>
                  <a:prstClr val="black"/>
                </a:solidFill>
              </a:rPr>
              <a:t>Khi </a:t>
            </a:r>
            <a:r>
              <a:rPr lang="en-US" sz="4267" dirty="0" err="1">
                <a:solidFill>
                  <a:prstClr val="black"/>
                </a:solidFill>
              </a:rPr>
              <a:t>thực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err="1">
                <a:solidFill>
                  <a:prstClr val="black"/>
                </a:solidFill>
              </a:rPr>
              <a:t>hiện</a:t>
            </a:r>
            <a:r>
              <a:rPr lang="en-US" sz="4267">
                <a:solidFill>
                  <a:prstClr val="black"/>
                </a:solidFill>
              </a:rPr>
              <a:t> phép tính nhân các </a:t>
            </a:r>
            <a:r>
              <a:rPr lang="en-US" sz="4267" dirty="0" err="1">
                <a:solidFill>
                  <a:prstClr val="black"/>
                </a:solidFill>
              </a:rPr>
              <a:t>số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trong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phạm</a:t>
            </a:r>
            <a:r>
              <a:rPr lang="en-US" sz="4267" dirty="0">
                <a:solidFill>
                  <a:prstClr val="black"/>
                </a:solidFill>
              </a:rPr>
              <a:t> vi 1 000 </a:t>
            </a:r>
            <a:r>
              <a:rPr lang="en-US" sz="4267" dirty="0" err="1">
                <a:solidFill>
                  <a:prstClr val="black"/>
                </a:solidFill>
              </a:rPr>
              <a:t>em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thực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hiện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theo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thứ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tự</a:t>
            </a:r>
            <a:r>
              <a:rPr lang="en-US" sz="4267" dirty="0">
                <a:solidFill>
                  <a:prstClr val="black"/>
                </a:solidFill>
              </a:rPr>
              <a:t> </a:t>
            </a:r>
            <a:r>
              <a:rPr lang="en-US" sz="4267" dirty="0" err="1">
                <a:solidFill>
                  <a:prstClr val="black"/>
                </a:solidFill>
              </a:rPr>
              <a:t>nào</a:t>
            </a:r>
            <a:r>
              <a:rPr lang="en-US" sz="4267" dirty="0">
                <a:solidFill>
                  <a:prstClr val="black"/>
                </a:solidFill>
              </a:rPr>
              <a:t>?</a:t>
            </a:r>
            <a:endParaRPr lang="x-none" sz="4267" dirty="0">
              <a:solidFill>
                <a:prstClr val="black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8758608" y="3197375"/>
            <a:ext cx="28103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3733" dirty="0" err="1"/>
              <a:t>Từ</a:t>
            </a:r>
            <a:r>
              <a:rPr lang="en-US" sz="3733" dirty="0"/>
              <a:t> </a:t>
            </a:r>
            <a:r>
              <a:rPr lang="en-US" sz="3733" dirty="0" err="1"/>
              <a:t>hàng</a:t>
            </a:r>
            <a:r>
              <a:rPr lang="en-US" sz="3733" dirty="0"/>
              <a:t> </a:t>
            </a:r>
            <a:r>
              <a:rPr lang="en-US" sz="3733" dirty="0" err="1"/>
              <a:t>chục</a:t>
            </a:r>
            <a:endParaRPr lang="en-US" sz="3733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8758607" y="4272720"/>
            <a:ext cx="278313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3733" dirty="0" err="1"/>
              <a:t>Từ</a:t>
            </a:r>
            <a:r>
              <a:rPr lang="en-US" sz="3733" dirty="0"/>
              <a:t> </a:t>
            </a:r>
            <a:r>
              <a:rPr lang="en-US" sz="3733" dirty="0" err="1"/>
              <a:t>hàng</a:t>
            </a:r>
            <a:r>
              <a:rPr lang="en-US" sz="3733" dirty="0"/>
              <a:t> </a:t>
            </a:r>
            <a:r>
              <a:rPr lang="en-US" sz="3733" dirty="0" err="1"/>
              <a:t>trăm</a:t>
            </a:r>
            <a:endParaRPr lang="en-US" sz="3733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2352426" y="3121717"/>
            <a:ext cx="343555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3733" dirty="0" err="1"/>
              <a:t>Từ</a:t>
            </a:r>
            <a:r>
              <a:rPr lang="en-US" sz="3733" dirty="0"/>
              <a:t> </a:t>
            </a:r>
            <a:r>
              <a:rPr lang="en-US" sz="3733" dirty="0" err="1"/>
              <a:t>trái</a:t>
            </a:r>
            <a:r>
              <a:rPr lang="en-US" sz="3733" dirty="0"/>
              <a:t> sang </a:t>
            </a:r>
            <a:r>
              <a:rPr lang="en-US" sz="3733" dirty="0" err="1"/>
              <a:t>phải</a:t>
            </a:r>
            <a:endParaRPr lang="en-US" sz="3733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2405817" y="4233449"/>
            <a:ext cx="343555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219170"/>
            <a:r>
              <a:rPr lang="en-US" sz="3733" dirty="0" err="1"/>
              <a:t>Từ</a:t>
            </a:r>
            <a:r>
              <a:rPr lang="en-US" sz="3733" dirty="0"/>
              <a:t> </a:t>
            </a:r>
            <a:r>
              <a:rPr lang="en-US" sz="3733" dirty="0" err="1"/>
              <a:t>phải</a:t>
            </a:r>
            <a:r>
              <a:rPr lang="en-US" sz="3733" dirty="0"/>
              <a:t> sang </a:t>
            </a:r>
            <a:r>
              <a:rPr lang="en-US" sz="3733" dirty="0" err="1"/>
              <a:t>trái</a:t>
            </a:r>
            <a:endParaRPr lang="en-US" sz="37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637" y="3741300"/>
            <a:ext cx="2625588" cy="325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36" y="4459086"/>
            <a:ext cx="2616144" cy="2535865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24" y="7869879"/>
            <a:ext cx="1853345" cy="723455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9" y="7869881"/>
            <a:ext cx="1853345" cy="723455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4748" y="7869881"/>
            <a:ext cx="1861473" cy="72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6469" y="6994952"/>
            <a:ext cx="1219305" cy="1219305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703703" y="5906677"/>
            <a:ext cx="649817" cy="64981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1" y="-4277375"/>
            <a:ext cx="6583837" cy="3695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3" y="3147541"/>
            <a:ext cx="3146304" cy="29115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2505554" y="3485408"/>
            <a:ext cx="2114120" cy="2114117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05534"/>
              <a:ext cx="1593167" cy="11479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9170">
                <a:defRPr/>
              </a:pPr>
              <a:r>
                <a:rPr lang="en-US" sz="26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Chúc</a:t>
              </a:r>
              <a:r>
                <a:rPr lang="en-US" sz="26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6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6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6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667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92566" y="3248452"/>
            <a:ext cx="715325" cy="6665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2566" y="4295317"/>
            <a:ext cx="715325" cy="6665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63273" y="3258073"/>
            <a:ext cx="715325" cy="6665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63273" y="4333418"/>
            <a:ext cx="715325" cy="6665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308944" y="4206925"/>
            <a:ext cx="1211177" cy="1211177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1" y="7869879"/>
            <a:ext cx="1845217" cy="72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6" y="5725873"/>
            <a:ext cx="315935" cy="53408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66773" y="73749"/>
            <a:ext cx="965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</a:t>
            </a:r>
          </a:p>
        </p:txBody>
      </p:sp>
    </p:spTree>
    <p:extLst>
      <p:ext uri="{BB962C8B-B14F-4D97-AF65-F5344CB8AC3E}">
        <p14:creationId xmlns:p14="http://schemas.microsoft.com/office/powerpoint/2010/main" val="2415056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4193864" cy="712232"/>
            <a:chOff x="1470819" y="1943100"/>
            <a:chExt cx="4193864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5461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0000FF"/>
                  </a:solidFill>
                  <a:latin typeface="+mj-lt"/>
                </a:rPr>
                <a:t>Đặt tính rồi tính</a:t>
              </a:r>
              <a:r>
                <a:rPr lang="vi-VN" sz="4000" dirty="0"/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0EA8AA-92CB-00D5-8621-A327EB93B93A}"/>
              </a:ext>
            </a:extLst>
          </p:cNvPr>
          <p:cNvGrpSpPr/>
          <p:nvPr/>
        </p:nvGrpSpPr>
        <p:grpSpPr>
          <a:xfrm>
            <a:off x="2935775" y="4332745"/>
            <a:ext cx="1256333" cy="1828386"/>
            <a:chOff x="1883222" y="4498692"/>
            <a:chExt cx="1256333" cy="18283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9F573-C433-7EEE-7ECD-96E436CAF5AF}"/>
                </a:ext>
              </a:extLst>
            </p:cNvPr>
            <p:cNvSpPr txBox="1"/>
            <p:nvPr/>
          </p:nvSpPr>
          <p:spPr>
            <a:xfrm>
              <a:off x="2185448" y="4498692"/>
              <a:ext cx="954107" cy="1828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213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DC1B2D-F4D8-AA07-7147-1CCD7E73257A}"/>
                </a:ext>
              </a:extLst>
            </p:cNvPr>
            <p:cNvSpPr txBox="1"/>
            <p:nvPr/>
          </p:nvSpPr>
          <p:spPr>
            <a:xfrm>
              <a:off x="1883222" y="577206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</a:rPr>
                <a:t>x</a:t>
              </a:r>
              <a:endParaRPr lang="vi-VN" sz="2800" dirty="0">
                <a:solidFill>
                  <a:srgbClr val="0000FF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AE7010-DF1C-6EA5-6A19-16B37CBF0389}"/>
                </a:ext>
              </a:extLst>
            </p:cNvPr>
            <p:cNvCxnSpPr/>
            <p:nvPr/>
          </p:nvCxnSpPr>
          <p:spPr>
            <a:xfrm>
              <a:off x="2114635" y="6295285"/>
              <a:ext cx="94636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737773-55A7-8755-935A-4097153D32FC}"/>
              </a:ext>
            </a:extLst>
          </p:cNvPr>
          <p:cNvGrpSpPr/>
          <p:nvPr/>
        </p:nvGrpSpPr>
        <p:grpSpPr>
          <a:xfrm>
            <a:off x="6080919" y="4419600"/>
            <a:ext cx="1213427" cy="1654748"/>
            <a:chOff x="1849184" y="4498692"/>
            <a:chExt cx="1213427" cy="16547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563271-03FA-7408-1F58-99EF49657F7F}"/>
                </a:ext>
              </a:extLst>
            </p:cNvPr>
            <p:cNvSpPr txBox="1"/>
            <p:nvPr/>
          </p:nvSpPr>
          <p:spPr>
            <a:xfrm>
              <a:off x="2185448" y="4498692"/>
              <a:ext cx="877163" cy="165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217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55BFA2-7FC6-C164-28E6-6D182DF120F9}"/>
                </a:ext>
              </a:extLst>
            </p:cNvPr>
            <p:cNvSpPr txBox="1"/>
            <p:nvPr/>
          </p:nvSpPr>
          <p:spPr>
            <a:xfrm>
              <a:off x="1849184" y="546371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</a:rPr>
                <a:t>x</a:t>
              </a:r>
              <a:endParaRPr lang="vi-VN" sz="2800" dirty="0">
                <a:solidFill>
                  <a:srgbClr val="0000FF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AE10DDB-5491-42CF-D7B6-B2F06DE231A1}"/>
                </a:ext>
              </a:extLst>
            </p:cNvPr>
            <p:cNvCxnSpPr/>
            <p:nvPr/>
          </p:nvCxnSpPr>
          <p:spPr>
            <a:xfrm>
              <a:off x="2001773" y="6059612"/>
              <a:ext cx="946362" cy="70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E27518-632A-07B8-CC5E-7118FFC42C76}"/>
              </a:ext>
            </a:extLst>
          </p:cNvPr>
          <p:cNvGrpSpPr/>
          <p:nvPr/>
        </p:nvGrpSpPr>
        <p:grpSpPr>
          <a:xfrm>
            <a:off x="9493046" y="4419600"/>
            <a:ext cx="1265543" cy="1654748"/>
            <a:chOff x="1797068" y="4498692"/>
            <a:chExt cx="1265543" cy="165474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ACAA00-09D2-905C-F0AD-2CA5804A1DA2}"/>
                </a:ext>
              </a:extLst>
            </p:cNvPr>
            <p:cNvSpPr txBox="1"/>
            <p:nvPr/>
          </p:nvSpPr>
          <p:spPr>
            <a:xfrm>
              <a:off x="2185448" y="4498692"/>
              <a:ext cx="877163" cy="165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161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5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323325-68D0-35C2-C06D-D57045512F20}"/>
                </a:ext>
              </a:extLst>
            </p:cNvPr>
            <p:cNvSpPr txBox="1"/>
            <p:nvPr/>
          </p:nvSpPr>
          <p:spPr>
            <a:xfrm>
              <a:off x="1797068" y="5455139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</a:rPr>
                <a:t>x</a:t>
              </a:r>
              <a:endParaRPr lang="vi-VN" sz="2800" dirty="0">
                <a:solidFill>
                  <a:srgbClr val="0000FF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F279C4-FBC3-A533-2F36-40E6C61EDC1B}"/>
                </a:ext>
              </a:extLst>
            </p:cNvPr>
            <p:cNvCxnSpPr>
              <a:cxnSpLocks/>
            </p:cNvCxnSpPr>
            <p:nvPr/>
          </p:nvCxnSpPr>
          <p:spPr>
            <a:xfrm>
              <a:off x="2101312" y="6106709"/>
              <a:ext cx="961299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ED52E07-6AE1-E7A2-289D-67D54107C965}"/>
              </a:ext>
            </a:extLst>
          </p:cNvPr>
          <p:cNvSpPr txBox="1"/>
          <p:nvPr/>
        </p:nvSpPr>
        <p:spPr>
          <a:xfrm>
            <a:off x="3185319" y="6181220"/>
            <a:ext cx="103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639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9C1B84-911A-8198-1432-22E684B9596E}"/>
              </a:ext>
            </a:extLst>
          </p:cNvPr>
          <p:cNvSpPr txBox="1"/>
          <p:nvPr/>
        </p:nvSpPr>
        <p:spPr>
          <a:xfrm>
            <a:off x="6339182" y="6117166"/>
            <a:ext cx="103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868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C33E2C-2621-B515-A5C3-63F3816DF0EB}"/>
              </a:ext>
            </a:extLst>
          </p:cNvPr>
          <p:cNvSpPr txBox="1"/>
          <p:nvPr/>
        </p:nvSpPr>
        <p:spPr>
          <a:xfrm>
            <a:off x="9663125" y="6164455"/>
            <a:ext cx="103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7A32F1-44E8-BE08-1593-7B06AC10207F}"/>
              </a:ext>
            </a:extLst>
          </p:cNvPr>
          <p:cNvGrpSpPr/>
          <p:nvPr/>
        </p:nvGrpSpPr>
        <p:grpSpPr>
          <a:xfrm>
            <a:off x="3590652" y="2730020"/>
            <a:ext cx="8159100" cy="905058"/>
            <a:chOff x="1824226" y="3918824"/>
            <a:chExt cx="6120856" cy="90505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8C4FD5-D66B-9164-DB39-D11440B79F06}"/>
                </a:ext>
              </a:extLst>
            </p:cNvPr>
            <p:cNvSpPr/>
            <p:nvPr/>
          </p:nvSpPr>
          <p:spPr>
            <a:xfrm>
              <a:off x="1824226" y="3918826"/>
              <a:ext cx="1851789" cy="905056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213 x 3 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9290AB9-11FD-DDB1-D87C-2F49911B11A1}"/>
                </a:ext>
              </a:extLst>
            </p:cNvPr>
            <p:cNvSpPr/>
            <p:nvPr/>
          </p:nvSpPr>
          <p:spPr>
            <a:xfrm>
              <a:off x="3901137" y="3918825"/>
              <a:ext cx="1723549" cy="905056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217 x 4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2B73FB-580F-F023-5F24-51DC4C5CD58A}"/>
                </a:ext>
              </a:extLst>
            </p:cNvPr>
            <p:cNvSpPr/>
            <p:nvPr/>
          </p:nvSpPr>
          <p:spPr>
            <a:xfrm>
              <a:off x="6093293" y="3918824"/>
              <a:ext cx="1851789" cy="905056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161 x 5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087522" y="2736910"/>
            <a:ext cx="2991656" cy="2404053"/>
            <a:chOff x="2307902" y="2052682"/>
            <a:chExt cx="2243742" cy="180304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B2AC9B1-E1BF-4D71-A64D-8AE79DEB5164}"/>
                </a:ext>
              </a:extLst>
            </p:cNvPr>
            <p:cNvGrpSpPr/>
            <p:nvPr/>
          </p:nvGrpSpPr>
          <p:grpSpPr>
            <a:xfrm>
              <a:off x="2307902" y="2052682"/>
              <a:ext cx="2243742" cy="1803040"/>
              <a:chOff x="1870518" y="1429194"/>
              <a:chExt cx="1500701" cy="608020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854CBCFC-26AB-437D-98B4-173685B2772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1227778" cy="59656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vi-VN" sz="42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397324E-D9D2-4DB1-A456-5A78D719A66D}"/>
                  </a:ext>
                </a:extLst>
              </p:cNvPr>
              <p:cNvSpPr txBox="1"/>
              <p:nvPr/>
            </p:nvSpPr>
            <p:spPr>
              <a:xfrm>
                <a:off x="2056836" y="1429194"/>
                <a:ext cx="1314383" cy="18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69   3</a:t>
                </a:r>
                <a:endParaRPr lang="vi-VN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3225745" y="2117350"/>
              <a:ext cx="0" cy="131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25745" y="2637456"/>
              <a:ext cx="629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758895" y="2759566"/>
            <a:ext cx="2991656" cy="2404053"/>
            <a:chOff x="2307902" y="2052682"/>
            <a:chExt cx="2243742" cy="180304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B2AC9B1-E1BF-4D71-A64D-8AE79DEB5164}"/>
                </a:ext>
              </a:extLst>
            </p:cNvPr>
            <p:cNvGrpSpPr/>
            <p:nvPr/>
          </p:nvGrpSpPr>
          <p:grpSpPr>
            <a:xfrm>
              <a:off x="2307902" y="2052682"/>
              <a:ext cx="2243742" cy="1803040"/>
              <a:chOff x="1870518" y="1429194"/>
              <a:chExt cx="1500701" cy="608020"/>
            </a:xfrm>
          </p:grpSpPr>
          <p:sp>
            <p:nvSpPr>
              <p:cNvPr id="56" name="Rectangle: Rounded Corners 85">
                <a:extLst>
                  <a:ext uri="{FF2B5EF4-FFF2-40B4-BE49-F238E27FC236}">
                    <a16:creationId xmlns:a16="http://schemas.microsoft.com/office/drawing/2014/main" id="{854CBCFC-26AB-437D-98B4-173685B2772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1227778" cy="59656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vi-VN" sz="42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97324E-D9D2-4DB1-A456-5A78D719A66D}"/>
                  </a:ext>
                </a:extLst>
              </p:cNvPr>
              <p:cNvSpPr txBox="1"/>
              <p:nvPr/>
            </p:nvSpPr>
            <p:spPr>
              <a:xfrm>
                <a:off x="2056836" y="1429194"/>
                <a:ext cx="1314383" cy="18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68   4</a:t>
                </a:r>
                <a:endParaRPr lang="vi-VN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3225745" y="2081169"/>
              <a:ext cx="0" cy="131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225745" y="2637456"/>
              <a:ext cx="629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0430268" y="2736910"/>
            <a:ext cx="2991656" cy="2404053"/>
            <a:chOff x="2307902" y="2052682"/>
            <a:chExt cx="2243742" cy="180304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B2AC9B1-E1BF-4D71-A64D-8AE79DEB5164}"/>
                </a:ext>
              </a:extLst>
            </p:cNvPr>
            <p:cNvGrpSpPr/>
            <p:nvPr/>
          </p:nvGrpSpPr>
          <p:grpSpPr>
            <a:xfrm>
              <a:off x="2307902" y="2052682"/>
              <a:ext cx="2243742" cy="1803040"/>
              <a:chOff x="1870518" y="1429194"/>
              <a:chExt cx="1500701" cy="608020"/>
            </a:xfrm>
          </p:grpSpPr>
          <p:sp>
            <p:nvSpPr>
              <p:cNvPr id="70" name="Rectangle: Rounded Corners 85">
                <a:extLst>
                  <a:ext uri="{FF2B5EF4-FFF2-40B4-BE49-F238E27FC236}">
                    <a16:creationId xmlns:a16="http://schemas.microsoft.com/office/drawing/2014/main" id="{854CBCFC-26AB-437D-98B4-173685B2772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1227778" cy="59656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vi-VN" sz="4267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397324E-D9D2-4DB1-A456-5A78D719A66D}"/>
                  </a:ext>
                </a:extLst>
              </p:cNvPr>
              <p:cNvSpPr txBox="1"/>
              <p:nvPr/>
            </p:nvSpPr>
            <p:spPr>
              <a:xfrm>
                <a:off x="2056836" y="1429194"/>
                <a:ext cx="1314383" cy="18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80   5</a:t>
                </a:r>
                <a:endParaRPr lang="vi-VN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3225745" y="2081169"/>
              <a:ext cx="0" cy="131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225745" y="2637456"/>
              <a:ext cx="6299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282748" y="3539264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71348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751752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9328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49362" y="4098895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71561" y="3539264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160161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440565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278141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438176" y="4098895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654060" y="3539264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0842660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1123064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1960640" y="3516608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1120674" y="4098895"/>
            <a:ext cx="601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3EC8EB-C794-A747-5205-A300CCCEADBB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C54B53-2185-9302-613D-FA0EF67C49CC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CC2896-5AA2-B01A-F5BD-122D3BABC759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Thứ……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D5F3E8-4A04-28F5-9336-017F6E361F9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C448A1-29E8-A665-2FA4-493D4DD820E9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noFill/>
            <a:ln w="25400" cap="flat" cmpd="sng" algn="ctr">
              <a:solidFill>
                <a:srgbClr val="FF0066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D164DCF7-9291-8FD2-B45C-28930D0BF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4496D-96A7-C793-93DA-E0645EB1263D}"/>
              </a:ext>
            </a:extLst>
          </p:cNvPr>
          <p:cNvGrpSpPr/>
          <p:nvPr/>
        </p:nvGrpSpPr>
        <p:grpSpPr>
          <a:xfrm>
            <a:off x="1470819" y="1752600"/>
            <a:ext cx="1924011" cy="712232"/>
            <a:chOff x="1470819" y="1943100"/>
            <a:chExt cx="1924011" cy="7122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5C940E-F9B2-9E72-F892-75BC47D569A3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EC366BF-0AA0-B5CA-FCEF-A6FEAD1242E4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rgbClr val="8064A2">
                  <a:lumMod val="40000"/>
                  <a:lumOff val="60000"/>
                </a:srgbClr>
              </a:solidFill>
              <a:ln w="25400" cap="flat" cmpd="sng" algn="ctr">
                <a:solidFill>
                  <a:srgbClr val="8064A2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0C20F4-CF5D-1524-3301-001471FDFC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377A4-54F4-DFFA-97BC-0D4420B668A1}"/>
                </a:ext>
              </a:extLst>
            </p:cNvPr>
            <p:cNvSpPr txBox="1"/>
            <p:nvPr/>
          </p:nvSpPr>
          <p:spPr>
            <a:xfrm>
              <a:off x="2118519" y="1947446"/>
              <a:ext cx="12763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T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ính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4" grpId="0"/>
      <p:bldP spid="75" grpId="0"/>
      <p:bldP spid="77" grpId="0"/>
      <p:bldP spid="78" grpId="0"/>
      <p:bldP spid="79" grpId="0"/>
      <p:bldP spid="80" grpId="0"/>
      <p:bldP spid="81" grpId="0"/>
      <p:bldP spid="90" grpId="0"/>
      <p:bldP spid="96" grpId="0"/>
      <p:bldP spid="99" grpId="0"/>
      <p:bldP spid="100" grpId="0"/>
      <p:bldP spid="101" grpId="0"/>
      <p:bldP spid="102" grpId="0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70819" y="1752600"/>
            <a:ext cx="647701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6" name="Text Box 14">
            <a:extLst>
              <a:ext uri="{FF2B5EF4-FFF2-40B4-BE49-F238E27FC236}">
                <a16:creationId xmlns:a16="http://schemas.microsoft.com/office/drawing/2014/main" id="{CF985635-33EE-EED1-42AB-B9D4DD70B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-t1- Trang 120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AF23-3335-FF3B-4F66-7B656287446A}"/>
              </a:ext>
            </a:extLst>
          </p:cNvPr>
          <p:cNvSpPr txBox="1"/>
          <p:nvPr/>
        </p:nvSpPr>
        <p:spPr>
          <a:xfrm>
            <a:off x="2226470" y="1777425"/>
            <a:ext cx="405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B338EF-EF99-138B-2F1F-6310E08C0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5" t="34635" r="18229" b="21875"/>
          <a:stretch/>
        </p:blipFill>
        <p:spPr>
          <a:xfrm>
            <a:off x="8140600" y="2029738"/>
            <a:ext cx="6997406" cy="5530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605EC8-ED2A-A1B0-0C85-3404F884868D}"/>
              </a:ext>
            </a:extLst>
          </p:cNvPr>
          <p:cNvSpPr txBox="1"/>
          <p:nvPr/>
        </p:nvSpPr>
        <p:spPr>
          <a:xfrm>
            <a:off x="1138632" y="2498020"/>
            <a:ext cx="6228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BC, ED, BM, ND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B6997-9E17-AB33-805F-010E9AC75257}"/>
              </a:ext>
            </a:extLst>
          </p:cNvPr>
          <p:cNvSpPr txBox="1"/>
          <p:nvPr/>
        </p:nvSpPr>
        <p:spPr>
          <a:xfrm>
            <a:off x="847111" y="3587132"/>
            <a:ext cx="636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9345C1-0FDA-B3A2-F827-BCEAD027A294}"/>
              </a:ext>
            </a:extLst>
          </p:cNvPr>
          <p:cNvSpPr txBox="1"/>
          <p:nvPr/>
        </p:nvSpPr>
        <p:spPr>
          <a:xfrm>
            <a:off x="184705" y="5156792"/>
            <a:ext cx="8136082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</a:t>
            </a:r>
            <a:r>
              <a:rPr lang="vi-VN" sz="4000" b="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 điểm của đoạn thẳng BC; N là trung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ED;</a:t>
            </a:r>
            <a:r>
              <a:rPr lang="en-US" sz="4000" b="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vi-VN" sz="4000" b="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ạn thẳng BM; p là trung điềm cùa đo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80A3E8-C204-FC4E-D470-1883C5A18F6A}"/>
              </a:ext>
            </a:extLst>
          </p:cNvPr>
          <p:cNvSpPr txBox="1"/>
          <p:nvPr/>
        </p:nvSpPr>
        <p:spPr>
          <a:xfrm>
            <a:off x="847111" y="7611605"/>
            <a:ext cx="15244822" cy="1200329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</a:t>
            </a:r>
            <a:r>
              <a:rPr lang="vi-VN" sz="360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vuông đỉnh B, cạnh BC, BE; góc vu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C,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CB, CD;</a:t>
            </a:r>
            <a:r>
              <a:rPr lang="en-US" sz="360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E,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</a:t>
            </a:r>
            <a:r>
              <a:rPr lang="vi-VN" sz="3600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EB, ED; góc vuông đỉnh D, cạnh 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DC, DE.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675</Words>
  <Application>Microsoft Office PowerPoint</Application>
  <PresentationFormat>Custom</PresentationFormat>
  <Paragraphs>117</Paragraphs>
  <Slides>12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Tuấn Minh</cp:lastModifiedBy>
  <cp:revision>99</cp:revision>
  <dcterms:created xsi:type="dcterms:W3CDTF">2022-07-10T01:37:20Z</dcterms:created>
  <dcterms:modified xsi:type="dcterms:W3CDTF">2022-08-23T15:46:36Z</dcterms:modified>
</cp:coreProperties>
</file>