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67" r:id="rId4"/>
    <p:sldId id="258" r:id="rId5"/>
    <p:sldId id="271" r:id="rId6"/>
    <p:sldId id="274" r:id="rId7"/>
    <p:sldId id="277" r:id="rId8"/>
    <p:sldId id="280" r:id="rId9"/>
    <p:sldId id="281" r:id="rId10"/>
    <p:sldId id="279" r:id="rId11"/>
    <p:sldId id="264" r:id="rId12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1" autoAdjust="0"/>
    <p:restoredTop sz="94660"/>
  </p:normalViewPr>
  <p:slideViewPr>
    <p:cSldViewPr>
      <p:cViewPr varScale="1">
        <p:scale>
          <a:sx n="51" d="100"/>
          <a:sy n="51" d="100"/>
        </p:scale>
        <p:origin x="528" y="44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bai%20tap%20van%20dung/Bai%203.pptx" TargetMode="External"/><Relationship Id="rId13" Type="http://schemas.openxmlformats.org/officeDocument/2006/relationships/image" Target="../media/image25.jpeg"/><Relationship Id="rId18" Type="http://schemas.openxmlformats.org/officeDocument/2006/relationships/image" Target="../media/image29.jpeg"/><Relationship Id="rId3" Type="http://schemas.openxmlformats.org/officeDocument/2006/relationships/image" Target="../media/image17.jpeg"/><Relationship Id="rId21" Type="http://schemas.openxmlformats.org/officeDocument/2006/relationships/image" Target="../media/image31.jpeg"/><Relationship Id="rId7" Type="http://schemas.openxmlformats.org/officeDocument/2006/relationships/image" Target="../media/image20.jpeg"/><Relationship Id="rId12" Type="http://schemas.openxmlformats.org/officeDocument/2006/relationships/image" Target="../media/image24.jpeg"/><Relationship Id="rId17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7.jpeg"/><Relationship Id="rId20" Type="http://schemas.openxmlformats.org/officeDocument/2006/relationships/hyperlink" Target="bai%20tap%20van%20dung/Bai%202.pptx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11" Type="http://schemas.openxmlformats.org/officeDocument/2006/relationships/image" Target="../media/image23.png"/><Relationship Id="rId5" Type="http://schemas.openxmlformats.org/officeDocument/2006/relationships/hyperlink" Target="bai%20tap%20van%20dung/Bai%201.pptx" TargetMode="External"/><Relationship Id="rId15" Type="http://schemas.openxmlformats.org/officeDocument/2006/relationships/hyperlink" Target="bai%20tap%20van%20dung/Bai%204.pptx" TargetMode="External"/><Relationship Id="rId23" Type="http://schemas.openxmlformats.org/officeDocument/2006/relationships/image" Target="../media/image33.jpeg"/><Relationship Id="rId10" Type="http://schemas.openxmlformats.org/officeDocument/2006/relationships/image" Target="../media/image22.png"/><Relationship Id="rId19" Type="http://schemas.openxmlformats.org/officeDocument/2006/relationships/image" Target="../media/image30.jpeg"/><Relationship Id="rId4" Type="http://schemas.openxmlformats.org/officeDocument/2006/relationships/image" Target="../media/image18.jpeg"/><Relationship Id="rId9" Type="http://schemas.openxmlformats.org/officeDocument/2006/relationships/image" Target="../media/image21.png"/><Relationship Id="rId14" Type="http://schemas.openxmlformats.org/officeDocument/2006/relationships/image" Target="../media/image26.jpeg"/><Relationship Id="rId22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229049" y="4044660"/>
            <a:ext cx="13767270" cy="2653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51: DIỆN TÍCH CỦA MỘT HÌNH. XĂNG – TI – MÉT VUÔNG (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118" y="6583865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16553" y="4665344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365919" y="1812392"/>
            <a:ext cx="15628602" cy="2869526"/>
            <a:chOff x="1470819" y="2019300"/>
            <a:chExt cx="16720998" cy="2869526"/>
          </a:xfrm>
        </p:grpSpPr>
        <p:grpSp>
          <p:nvGrpSpPr>
            <p:cNvPr id="15" name="Group 14"/>
            <p:cNvGrpSpPr/>
            <p:nvPr/>
          </p:nvGrpSpPr>
          <p:grpSpPr>
            <a:xfrm>
              <a:off x="1470819" y="2019300"/>
              <a:ext cx="896788" cy="838200"/>
              <a:chOff x="1737519" y="2019300"/>
              <a:chExt cx="896788" cy="838200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1737519" y="2019300"/>
                <a:ext cx="896788" cy="8382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940097" y="2053679"/>
                <a:ext cx="45561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2367606" y="2088059"/>
              <a:ext cx="15824211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914400"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Cánh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diều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đỏ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diện tích</a:t>
              </a:r>
              <a:r>
                <a:rPr lang="en-US" sz="4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4400" b="1" dirty="0">
                  <a:latin typeface="Times New Roman" pitchFamily="18" charset="0"/>
                </a:rPr>
                <a:t> 900 cm</a:t>
              </a:r>
              <a:r>
                <a:rPr lang="en-US" sz="4400" b="1" baseline="30000" dirty="0">
                  <a:latin typeface="Times New Roman" pitchFamily="18" charset="0"/>
                </a:rPr>
                <a:t>2</a:t>
              </a:r>
              <a:r>
                <a:rPr lang="en-US" sz="4400" b="1" dirty="0">
                  <a:latin typeface="Times New Roman" pitchFamily="18" charset="0"/>
                </a:rPr>
                <a:t>. </a:t>
              </a:r>
              <a:r>
                <a:rPr lang="en-US" sz="4400" b="1" dirty="0" err="1">
                  <a:latin typeface="Times New Roman" pitchFamily="18" charset="0"/>
                </a:rPr>
                <a:t>Cánh</a:t>
              </a:r>
              <a:r>
                <a:rPr lang="en-US" sz="4400" b="1" dirty="0">
                  <a:latin typeface="Times New Roman" pitchFamily="18" charset="0"/>
                </a:rPr>
                <a:t> </a:t>
              </a:r>
              <a:r>
                <a:rPr lang="en-US" sz="4400" b="1" dirty="0" err="1">
                  <a:latin typeface="Times New Roman" pitchFamily="18" charset="0"/>
                </a:rPr>
                <a:t>diều</a:t>
              </a:r>
              <a:r>
                <a:rPr lang="en-US" sz="4400" b="1" dirty="0">
                  <a:latin typeface="Times New Roman" pitchFamily="18" charset="0"/>
                </a:rPr>
                <a:t> </a:t>
              </a:r>
              <a:r>
                <a:rPr lang="en-US" sz="4400" b="1" dirty="0" err="1">
                  <a:latin typeface="Times New Roman" pitchFamily="18" charset="0"/>
                </a:rPr>
                <a:t>màu</a:t>
              </a:r>
              <a:r>
                <a:rPr lang="en-US" sz="4400" b="1" dirty="0">
                  <a:latin typeface="Times New Roman" pitchFamily="18" charset="0"/>
                </a:rPr>
                <a:t> </a:t>
              </a:r>
              <a:r>
                <a:rPr lang="en-US" sz="4400" b="1" dirty="0" err="1">
                  <a:latin typeface="Times New Roman" pitchFamily="18" charset="0"/>
                </a:rPr>
                <a:t>vàng</a:t>
              </a:r>
              <a:r>
                <a:rPr lang="en-US" sz="4400" b="1" dirty="0">
                  <a:latin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diện tích 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</a:rPr>
                <a:t>880 cm</a:t>
              </a:r>
              <a:r>
                <a:rPr lang="en-US" sz="4400" b="1" baseline="30000" dirty="0">
                  <a:solidFill>
                    <a:prstClr val="black"/>
                  </a:solidFill>
                  <a:latin typeface="Times New Roman" pitchFamily="18" charset="0"/>
                </a:rPr>
                <a:t>2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</a:rPr>
                <a:t>.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itchFamily="18" charset="0"/>
                </a:rPr>
                <a:t>Hỏi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</a:rPr>
                <a:t> diện tích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itchFamily="18" charset="0"/>
                </a:rPr>
                <a:t>cánh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itchFamily="18" charset="0"/>
                </a:rPr>
                <a:t>diều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itchFamily="18" charset="0"/>
                </a:rPr>
                <a:t>màu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itchFamily="18" charset="0"/>
                </a:rPr>
                <a:t>đỏ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itchFamily="18" charset="0"/>
                </a:rPr>
                <a:t>hơn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</a:rPr>
                <a:t> diện tích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itchFamily="18" charset="0"/>
                </a:rPr>
                <a:t>cánh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itchFamily="18" charset="0"/>
                </a:rPr>
                <a:t>diều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itchFamily="18" charset="0"/>
                </a:rPr>
                <a:t>màu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itchFamily="18" charset="0"/>
                </a:rPr>
                <a:t>vàng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itchFamily="18" charset="0"/>
                </a:rPr>
                <a:t>bao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itchFamily="18" charset="0"/>
                </a:rPr>
                <a:t>nhiêu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</a:rPr>
                <a:t> xăng –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itchFamily="18" charset="0"/>
                </a:rPr>
                <a:t>ti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</a:rPr>
                <a:t> –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itchFamily="18" charset="0"/>
                </a:rPr>
                <a:t>mét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itchFamily="18" charset="0"/>
                </a:rPr>
                <a:t>vuông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</a:rPr>
                <a:t>?</a:t>
              </a:r>
              <a:r>
                <a:rPr lang="en-US" sz="4400" b="1" baseline="30000" dirty="0">
                  <a:solidFill>
                    <a:prstClr val="black"/>
                  </a:solidFill>
                  <a:latin typeface="Times New Roman" pitchFamily="18" charset="0"/>
                </a:rPr>
                <a:t>  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4384827" y="4681918"/>
            <a:ext cx="2207297" cy="82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914400" eaLnBrk="1" hangingPunct="1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555013" y="1076230"/>
            <a:ext cx="8397985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51: XĂNG – TI – MÉT VUÔNG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2)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4217" r="6904"/>
          <a:stretch/>
        </p:blipFill>
        <p:spPr>
          <a:xfrm>
            <a:off x="9814719" y="4038600"/>
            <a:ext cx="6179803" cy="4701845"/>
          </a:xfrm>
          <a:prstGeom prst="rect">
            <a:avLst/>
          </a:prstGeom>
        </p:spPr>
      </p:pic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301351" y="5346346"/>
            <a:ext cx="9411857" cy="149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914400" eaLnBrk="1" hangingPunct="1">
              <a:defRPr/>
            </a:pP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Diện tích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cánh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diều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màu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đỏ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hơn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diện tích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cánh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diều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màu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là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: 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  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2270919" y="6845654"/>
            <a:ext cx="5714999" cy="82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 – 880 = 20 (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4633119" y="7522762"/>
            <a:ext cx="4115530" cy="82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914400" eaLnBrk="1" hangingPunct="1"/>
            <a:r>
              <a:rPr lang="en-US" sz="44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</a:t>
            </a:r>
            <a:r>
              <a:rPr lang="en-US" sz="4400" b="1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(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2204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ounded Rectangle 101"/>
          <p:cNvSpPr/>
          <p:nvPr/>
        </p:nvSpPr>
        <p:spPr>
          <a:xfrm>
            <a:off x="975519" y="3803684"/>
            <a:ext cx="1693956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3" name="Rounded Rectangle 102"/>
          <p:cNvSpPr/>
          <p:nvPr/>
        </p:nvSpPr>
        <p:spPr>
          <a:xfrm>
            <a:off x="8524913" y="6159501"/>
            <a:ext cx="1745043" cy="1523999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1" name="Rounded Rectangle 100"/>
          <p:cNvSpPr/>
          <p:nvPr/>
        </p:nvSpPr>
        <p:spPr>
          <a:xfrm>
            <a:off x="5979319" y="1620676"/>
            <a:ext cx="1791645" cy="1423034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103"/>
          <p:cNvSpPr/>
          <p:nvPr/>
        </p:nvSpPr>
        <p:spPr>
          <a:xfrm>
            <a:off x="11110119" y="3854484"/>
            <a:ext cx="1622419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099719" y="1041400"/>
            <a:ext cx="81534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CHẤP HÀNH LUẬT LỆ GIAO THÔNG</a:t>
            </a:r>
          </a:p>
        </p:txBody>
      </p:sp>
      <p:pic>
        <p:nvPicPr>
          <p:cNvPr id="42" name="Picture 12" descr="Biển báo nguy hiểm 2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918" y="1720883"/>
            <a:ext cx="1363141" cy="11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Biển báo nguy hiểm 2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12" y="1720883"/>
            <a:ext cx="1393541" cy="122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Biển báo trẻ em W225 - Ý nghĩa của biển báo - HoaTieu.vn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68528"/>
            <a:ext cx="1374388" cy="127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0" descr="Biển báo nguy hiểm 2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756" y="1741301"/>
            <a:ext cx="1315704" cy="115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4" descr="https://media.cungphuot.info/2013/07/5115/p103.png">
            <a:hlinkClick r:id="rId8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09"/>
          <a:stretch/>
        </p:blipFill>
        <p:spPr bwMode="auto">
          <a:xfrm>
            <a:off x="1169884" y="3954240"/>
            <a:ext cx="1392590" cy="12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6" descr="https://media.cungphuot.info/2013/07/5115/p10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758" y="3974923"/>
            <a:ext cx="1364761" cy="128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8" descr="https://media.cungphuot.info/2013/07/5115/p110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22"/>
          <a:stretch/>
        </p:blipFill>
        <p:spPr bwMode="auto">
          <a:xfrm>
            <a:off x="6301693" y="3979879"/>
            <a:ext cx="1303226" cy="126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2" descr="Hướng đi thẳng phải the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053" y="6348832"/>
            <a:ext cx="1250644" cy="123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4" descr="Hướng đi phải phải the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51" y="6297685"/>
            <a:ext cx="1380967" cy="132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6" descr="Hướng đi trái phải the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62" y="6313252"/>
            <a:ext cx="1303675" cy="123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8" descr="Các xe chỉ được rẽ trái và rẽ phải">
            <a:hlinkClick r:id="rId1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34" y="6259590"/>
            <a:ext cx="1382089" cy="136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0" descr="Các xe chỉ được rẽ trái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119" y="6237051"/>
            <a:ext cx="1368975" cy="130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2" descr="Các xe chỉ được rẽ phải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6654" y="6314937"/>
            <a:ext cx="1267265" cy="12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6" descr="Biển báo giao thông cấm người đi bộ, xe đẩy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3314" r="71155" b="52456"/>
          <a:stretch/>
        </p:blipFill>
        <p:spPr bwMode="auto">
          <a:xfrm>
            <a:off x="8747920" y="3979880"/>
            <a:ext cx="1260505" cy="126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8" descr="Biển đường 1 chiều, đường cấm">
            <a:hlinkClick r:id="rId20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" t="1852" r="69504" b="52757"/>
          <a:stretch/>
        </p:blipFill>
        <p:spPr bwMode="auto">
          <a:xfrm>
            <a:off x="11300511" y="3962400"/>
            <a:ext cx="1303842" cy="128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8" descr="Biển đường 1 chiều, đường cấm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t="51939" r="69503" b="2909"/>
          <a:stretch/>
        </p:blipFill>
        <p:spPr bwMode="auto">
          <a:xfrm>
            <a:off x="13636268" y="3954240"/>
            <a:ext cx="1283851" cy="125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50" descr="Toàn bộ biển báo nguy hiểm và ý nghĩa: Nhớ sẽ không sợ rủi rodrh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28859" r="77695" b="49067"/>
          <a:stretch/>
        </p:blipFill>
        <p:spPr bwMode="auto">
          <a:xfrm>
            <a:off x="11243342" y="1689212"/>
            <a:ext cx="1361010" cy="12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52" descr="Toàn bộ biển báo nguy hiểm và ý nghĩa: Nhớ sẽ không sợ rủi rosd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" t="51438" r="77305" b="25644"/>
          <a:stretch/>
        </p:blipFill>
        <p:spPr bwMode="auto">
          <a:xfrm>
            <a:off x="13608178" y="1676400"/>
            <a:ext cx="140398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1110362" y="2895600"/>
            <a:ext cx="1693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Đường</a:t>
            </a:r>
            <a:r>
              <a:rPr lang="en-US" sz="2000" dirty="0"/>
              <a:t> </a:t>
            </a:r>
          </a:p>
          <a:p>
            <a:pPr algn="ctr"/>
            <a:r>
              <a:rPr lang="en-US" sz="2000" dirty="0"/>
              <a:t>hai </a:t>
            </a:r>
            <a:r>
              <a:rPr lang="en-US" sz="2000" dirty="0" err="1"/>
              <a:t>chiều</a:t>
            </a:r>
            <a:endParaRPr lang="en-US" sz="2000" dirty="0"/>
          </a:p>
        </p:txBody>
      </p:sp>
      <p:sp>
        <p:nvSpPr>
          <p:cNvPr id="84" name="TextBox 83"/>
          <p:cNvSpPr txBox="1"/>
          <p:nvPr/>
        </p:nvSpPr>
        <p:spPr>
          <a:xfrm>
            <a:off x="3289787" y="2971800"/>
            <a:ext cx="2181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Giao nhau với</a:t>
            </a:r>
          </a:p>
          <a:p>
            <a:pPr algn="ctr"/>
            <a:r>
              <a:rPr lang="en-US" sz="2000"/>
              <a:t>đường ưu tiên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5928519" y="2949714"/>
            <a:ext cx="1791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trẻ em </a:t>
            </a:r>
          </a:p>
          <a:p>
            <a:pPr algn="ctr"/>
            <a:r>
              <a:rPr lang="en-US" sz="2000"/>
              <a:t>đi qua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8221648" y="2971800"/>
            <a:ext cx="2421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đường dành </a:t>
            </a:r>
          </a:p>
          <a:p>
            <a:pPr algn="ctr"/>
            <a:r>
              <a:rPr lang="en-US" sz="2000"/>
              <a:t>cho người đi bộ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10348085" y="2895600"/>
            <a:ext cx="2971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Giao nhau với </a:t>
            </a:r>
          </a:p>
          <a:p>
            <a:pPr algn="ctr"/>
            <a:r>
              <a:rPr lang="en-US" sz="2000"/>
              <a:t>đường có đèn đỏ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3091319" y="2948226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đường dành </a:t>
            </a:r>
          </a:p>
          <a:p>
            <a:pPr algn="ctr"/>
            <a:r>
              <a:rPr lang="en-US" sz="2000"/>
              <a:t>cho người đi xe đạp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158651" y="5358368"/>
            <a:ext cx="1220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ô tô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3692657" y="5240450"/>
            <a:ext cx="1582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xe máy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6218734" y="5271552"/>
            <a:ext cx="1538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xe đạp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371929" y="5309969"/>
            <a:ext cx="2128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người đi bộ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1104552" y="5309970"/>
            <a:ext cx="1538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Đường cấm</a:t>
            </a:r>
          </a:p>
          <a:p>
            <a:pPr algn="ctr"/>
            <a:r>
              <a:rPr lang="en-US" sz="2000"/>
              <a:t>Các loại xe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3158811" y="5292027"/>
            <a:ext cx="2523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đi ngược chiều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823119" y="7620000"/>
            <a:ext cx="17636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trái </a:t>
            </a:r>
            <a:endParaRPr lang="en-US" sz="2000"/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6" name="TextBox 95"/>
          <p:cNvSpPr txBox="1"/>
          <p:nvPr/>
        </p:nvSpPr>
        <p:spPr>
          <a:xfrm>
            <a:off x="3471880" y="7620000"/>
            <a:ext cx="1936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/>
              <a:t>thẳng</a:t>
            </a:r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7" name="TextBox 96"/>
          <p:cNvSpPr txBox="1"/>
          <p:nvPr/>
        </p:nvSpPr>
        <p:spPr>
          <a:xfrm>
            <a:off x="5899429" y="7645400"/>
            <a:ext cx="1789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/>
              <a:t>phải</a:t>
            </a:r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8" name="TextBox 97"/>
          <p:cNvSpPr txBox="1"/>
          <p:nvPr/>
        </p:nvSpPr>
        <p:spPr>
          <a:xfrm>
            <a:off x="8514649" y="7715953"/>
            <a:ext cx="18671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rẽ trái </a:t>
            </a:r>
          </a:p>
          <a:p>
            <a:pPr algn="ctr"/>
            <a:r>
              <a:rPr lang="en-US" sz="2000"/>
              <a:t>hoặc phải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1317951" y="7690552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</a:t>
            </a:r>
          </a:p>
          <a:p>
            <a:pPr algn="ctr"/>
            <a:r>
              <a:rPr lang="en-US" sz="2000"/>
              <a:t>rẽ trái 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3606528" y="7696200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</a:t>
            </a:r>
          </a:p>
          <a:p>
            <a:pPr algn="ctr"/>
            <a:r>
              <a:rPr lang="en-US" sz="2000"/>
              <a:t>rẽ phải</a:t>
            </a:r>
          </a:p>
        </p:txBody>
      </p:sp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000"/>
                            </p:stCondLst>
                            <p:childTnLst>
                              <p:par>
                                <p:cTn id="1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500"/>
                            </p:stCondLst>
                            <p:childTnLst>
                              <p:par>
                                <p:cTn id="1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0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500"/>
                            </p:stCondLst>
                            <p:childTnLst>
                              <p:par>
                                <p:cTn id="1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500"/>
                            </p:stCondLst>
                            <p:childTnLst>
                              <p:par>
                                <p:cTn id="1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000"/>
                            </p:stCondLst>
                            <p:childTnLst>
                              <p:par>
                                <p:cTn id="18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000"/>
                            </p:stCondLst>
                            <p:childTnLst>
                              <p:par>
                                <p:cTn id="18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500"/>
                            </p:stCondLst>
                            <p:childTnLst>
                              <p:par>
                                <p:cTn id="19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0"/>
                            </p:stCondLst>
                            <p:childTnLst>
                              <p:par>
                                <p:cTn id="19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000"/>
                            </p:stCondLst>
                            <p:childTnLst>
                              <p:par>
                                <p:cTn id="20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500"/>
                            </p:stCondLst>
                            <p:childTnLst>
                              <p:par>
                                <p:cTn id="20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500"/>
                            </p:stCondLst>
                            <p:childTnLst>
                              <p:par>
                                <p:cTn id="2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8000"/>
                            </p:stCondLst>
                            <p:childTnLst>
                              <p:par>
                                <p:cTn id="2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9500"/>
                            </p:stCondLst>
                            <p:childTnLst>
                              <p:par>
                                <p:cTn id="2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500"/>
                            </p:stCondLst>
                            <p:childTnLst>
                              <p:par>
                                <p:cTn id="2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000"/>
                            </p:stCondLst>
                            <p:childTnLst>
                              <p:par>
                                <p:cTn id="2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500"/>
                            </p:stCondLst>
                            <p:childTnLst>
                              <p:par>
                                <p:cTn id="2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3000"/>
                            </p:stCondLst>
                            <p:childTnLst>
                              <p:par>
                                <p:cTn id="2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3500"/>
                            </p:stCondLst>
                            <p:childTnLst>
                              <p:par>
                                <p:cTn id="2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4000"/>
                            </p:stCondLst>
                            <p:childTnLst>
                              <p:par>
                                <p:cTn id="2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4500"/>
                            </p:stCondLst>
                            <p:childTnLst>
                              <p:par>
                                <p:cTn id="2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000"/>
                            </p:stCondLst>
                            <p:childTnLst>
                              <p:par>
                                <p:cTn id="2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500"/>
                            </p:stCondLst>
                            <p:childTnLst>
                              <p:par>
                                <p:cTn id="2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6000"/>
                            </p:stCondLst>
                            <p:childTnLst>
                              <p:par>
                                <p:cTn id="2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7000"/>
                            </p:stCondLst>
                            <p:childTnLst>
                              <p:par>
                                <p:cTn id="2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7500"/>
                            </p:stCondLst>
                            <p:childTnLst>
                              <p:par>
                                <p:cTn id="2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2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500"/>
                            </p:stCondLst>
                            <p:childTnLst>
                              <p:par>
                                <p:cTn id="30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000"/>
                            </p:stCondLst>
                            <p:childTnLst>
                              <p:par>
                                <p:cTn id="3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  <p:bldP spid="101" grpId="0" animBg="1"/>
      <p:bldP spid="10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425B98-0CDC-171B-7310-AA0BAD49C3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7519" y="2209800"/>
            <a:ext cx="13396120" cy="4876801"/>
          </a:xfrm>
          <a:prstGeom prst="rect">
            <a:avLst/>
          </a:prstGeom>
        </p:spPr>
      </p:pic>
      <p:pic>
        <p:nvPicPr>
          <p:cNvPr id="5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719" y="152400"/>
            <a:ext cx="2560848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57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555013" y="1076230"/>
            <a:ext cx="8397985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51: XĂNG – TI – MÉT VUÔNG (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9005" y="2105469"/>
            <a:ext cx="11430000" cy="37242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t="6779" r="735" b="8474"/>
          <a:stretch/>
        </p:blipFill>
        <p:spPr>
          <a:xfrm>
            <a:off x="2499519" y="6172200"/>
            <a:ext cx="127254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675397" y="2506920"/>
            <a:ext cx="11277600" cy="1622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hangingPunct="1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nhật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gồm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3 ô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vuông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ô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vuông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diện tích 1 cm</a:t>
            </a: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2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 Diện tích hình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chữ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nhật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bên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là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 cm</a:t>
            </a:r>
            <a:r>
              <a:rPr lang="en-US" sz="3200" b="1" baseline="30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đọc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là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Ba xăng –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–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mét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vuông</a:t>
            </a:r>
            <a:endParaRPr kumimoji="0" lang="en-US" sz="3200" b="1" i="0" u="none" strike="noStrike" kern="1200" cap="none" spc="0" normalizeH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16564" t="3754" r="12836" b="7948"/>
          <a:stretch/>
        </p:blipFill>
        <p:spPr>
          <a:xfrm>
            <a:off x="12253119" y="2506920"/>
            <a:ext cx="3352800" cy="3581400"/>
          </a:xfrm>
          <a:prstGeom prst="rect">
            <a:avLst/>
          </a:prstGeom>
        </p:spPr>
      </p:pic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823118" y="4472862"/>
            <a:ext cx="11129879" cy="1622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hangingPunct="1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vuông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gồm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4 ô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vuông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ô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vuông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diện tích 1 cm</a:t>
            </a: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2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 Diện tích hình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vuông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bên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là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 cm</a:t>
            </a:r>
            <a:r>
              <a:rPr lang="en-US" sz="3200" b="1" baseline="30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đọc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là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Bốn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xăng –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–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mét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vuông</a:t>
            </a:r>
            <a:endParaRPr kumimoji="0" lang="en-US" sz="3200" b="1" i="0" u="none" strike="noStrike" kern="1200" cap="none" spc="0" normalizeH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t="6779" r="735" b="8474"/>
          <a:stretch/>
        </p:blipFill>
        <p:spPr>
          <a:xfrm>
            <a:off x="2385949" y="6629400"/>
            <a:ext cx="12725400" cy="1905000"/>
          </a:xfrm>
          <a:prstGeom prst="rect">
            <a:avLst/>
          </a:prstGeom>
        </p:spPr>
      </p:pic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3555013" y="1076230"/>
            <a:ext cx="8397985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51: XĂNG – TI – MÉT VUÔNG (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48867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505478" y="2286000"/>
            <a:ext cx="8852041" cy="838200"/>
            <a:chOff x="1470819" y="2019300"/>
            <a:chExt cx="16400497" cy="838200"/>
          </a:xfrm>
        </p:grpSpPr>
        <p:grpSp>
          <p:nvGrpSpPr>
            <p:cNvPr id="15" name="Group 14"/>
            <p:cNvGrpSpPr/>
            <p:nvPr/>
          </p:nvGrpSpPr>
          <p:grpSpPr>
            <a:xfrm>
              <a:off x="1470819" y="2019300"/>
              <a:ext cx="896788" cy="838200"/>
              <a:chOff x="1737519" y="2019300"/>
              <a:chExt cx="896788" cy="838200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1737519" y="2019300"/>
                <a:ext cx="896788" cy="8382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940097" y="2053679"/>
                <a:ext cx="45561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2440505" y="2050822"/>
              <a:ext cx="1543081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914400"/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).</a:t>
              </a:r>
            </a:p>
          </p:txBody>
        </p: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555013" y="1076230"/>
            <a:ext cx="8397985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51: XĂNG – TI – MÉT VUÔNG (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1)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6170003"/>
              </p:ext>
            </p:extLst>
          </p:nvPr>
        </p:nvGraphicFramePr>
        <p:xfrm>
          <a:off x="1356519" y="3505200"/>
          <a:ext cx="13353660" cy="3505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991600">
                  <a:extLst>
                    <a:ext uri="{9D8B030D-6E8A-4147-A177-3AD203B41FA5}">
                      <a16:colId xmlns:a16="http://schemas.microsoft.com/office/drawing/2014/main" val="110105212"/>
                    </a:ext>
                  </a:extLst>
                </a:gridCol>
                <a:gridCol w="4362060">
                  <a:extLst>
                    <a:ext uri="{9D8B030D-6E8A-4147-A177-3AD203B41FA5}">
                      <a16:colId xmlns:a16="http://schemas.microsoft.com/office/drawing/2014/main" val="2743737391"/>
                    </a:ext>
                  </a:extLst>
                </a:gridCol>
              </a:tblGrid>
              <a:tr h="66393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8360259"/>
                  </a:ext>
                </a:extLst>
              </a:tr>
              <a:tr h="663936">
                <a:tc>
                  <a:txBody>
                    <a:bodyPr/>
                    <a:lstStyle/>
                    <a:p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Mười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lăm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xăng –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mét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vuông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cm</a:t>
                      </a:r>
                      <a:r>
                        <a:rPr kumimoji="0" lang="en-US" sz="40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2</a:t>
                      </a:r>
                      <a:endParaRPr lang="en-US" sz="4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6706250"/>
                  </a:ext>
                </a:extLst>
              </a:tr>
              <a:tr h="663936">
                <a:tc>
                  <a:txBody>
                    <a:bodyPr/>
                    <a:lstStyle/>
                    <a:p>
                      <a:pPr marL="0" marR="0" lvl="0" indent="0" algn="l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mươi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tư 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xăng –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mét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vuông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7400246"/>
                  </a:ext>
                </a:extLst>
              </a:tr>
              <a:tr h="66393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1 500 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cm</a:t>
                      </a:r>
                      <a:r>
                        <a:rPr kumimoji="0" lang="en-US" sz="40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2</a:t>
                      </a:r>
                      <a:endParaRPr kumimoji="0" lang="en-US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6934797"/>
                  </a:ext>
                </a:extLst>
              </a:tr>
              <a:tr h="663936">
                <a:tc>
                  <a:txBody>
                    <a:bodyPr/>
                    <a:lstStyle/>
                    <a:p>
                      <a:pPr marL="0" marR="0" lvl="0" indent="0" algn="l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Mười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xăng –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mét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vuông</a:t>
                      </a:r>
                      <a:endParaRPr kumimoji="0" lang="en-US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3876333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11643519" y="4895482"/>
            <a:ext cx="1905000" cy="6964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234 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</a:rPr>
              <a:t>cm</a:t>
            </a:r>
            <a:r>
              <a:rPr lang="en-US" sz="4000" baseline="30000" dirty="0">
                <a:solidFill>
                  <a:prstClr val="black"/>
                </a:solidFill>
                <a:latin typeface="Times New Roman" pitchFamily="18" charset="0"/>
              </a:rPr>
              <a:t>2</a:t>
            </a:r>
            <a:r>
              <a:rPr lang="en-US" dirty="0"/>
              <a:t>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356519" y="5591908"/>
            <a:ext cx="8915400" cy="7326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xăng –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1262518" y="6285764"/>
            <a:ext cx="2501735" cy="6964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10 000 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</a:rPr>
              <a:t>cm</a:t>
            </a:r>
            <a:r>
              <a:rPr lang="en-US" sz="4000" baseline="30000" dirty="0">
                <a:solidFill>
                  <a:prstClr val="black"/>
                </a:solidFill>
                <a:latin typeface="Times New Roman" pitchFamily="18" charset="0"/>
              </a:rPr>
              <a:t>2</a:t>
            </a:r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792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ngày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năm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306875" y="1548905"/>
            <a:ext cx="12814440" cy="838200"/>
            <a:chOff x="1470819" y="2019300"/>
            <a:chExt cx="13710133" cy="838200"/>
          </a:xfrm>
        </p:grpSpPr>
        <p:grpSp>
          <p:nvGrpSpPr>
            <p:cNvPr id="15" name="Group 14"/>
            <p:cNvGrpSpPr/>
            <p:nvPr/>
          </p:nvGrpSpPr>
          <p:grpSpPr>
            <a:xfrm>
              <a:off x="1470819" y="2019300"/>
              <a:ext cx="896788" cy="838200"/>
              <a:chOff x="1737519" y="2019300"/>
              <a:chExt cx="896788" cy="838200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1737519" y="2019300"/>
                <a:ext cx="896788" cy="8382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940097" y="2053679"/>
                <a:ext cx="45561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2440505" y="2050822"/>
              <a:ext cx="127404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Hình con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nào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dưới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đây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có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diện tích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lớn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hơn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06875" y="2314009"/>
            <a:ext cx="9279243" cy="2054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hangingPunct="1">
              <a:lnSpc>
                <a:spcPct val="150000"/>
              </a:lnSpc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a) Hình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ô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aseline="30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400" i="0" u="none" strike="noStrike" kern="1200" cap="none" spc="0" normalizeH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eaLnBrk="1" hangingPunct="1">
              <a:lnSpc>
                <a:spcPct val="150000"/>
              </a:lnSpc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Diện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tích hình con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aseline="30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3555013" y="1076230"/>
            <a:ext cx="8397985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51: XĂNG – TI – MÉT VUÔNG (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28667" y="2591007"/>
            <a:ext cx="5944330" cy="403839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229878" y="2570622"/>
            <a:ext cx="609600" cy="685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407635" y="3568476"/>
            <a:ext cx="609600" cy="685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243662" y="4544721"/>
            <a:ext cx="9764062" cy="285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hangingPunct="1"/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 Hình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ô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aseline="30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400" i="0" u="none" strike="noStrike" kern="1200" cap="none" spc="0" normalizeH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eaLnBrk="1" hangingPunct="1"/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Diện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tích hình con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hươu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aseline="30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228516" y="4594125"/>
            <a:ext cx="609600" cy="685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281318" y="5943600"/>
            <a:ext cx="609600" cy="685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229878" y="2589261"/>
            <a:ext cx="609600" cy="685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407635" y="3594250"/>
            <a:ext cx="609600" cy="685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207573" y="4594125"/>
            <a:ext cx="609600" cy="685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281318" y="5949106"/>
            <a:ext cx="609600" cy="685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7434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4" grpId="0" animBg="1"/>
      <p:bldP spid="22" grpId="0" animBg="1"/>
      <p:bldP spid="23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E5F78A-F387-EAB8-06FC-7CB2A0CD44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4271" y="2604917"/>
            <a:ext cx="13487400" cy="496109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934500" y="228600"/>
            <a:ext cx="6255237" cy="992290"/>
            <a:chOff x="4539228" y="172432"/>
            <a:chExt cx="6149694" cy="992290"/>
          </a:xfrm>
        </p:grpSpPr>
        <p:grpSp>
          <p:nvGrpSpPr>
            <p:cNvPr id="6" name="Group 5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ngày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năm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566319" y="1390379"/>
            <a:ext cx="8397985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51: XĂNG – TI – MÉT VUÔNG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098356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505478" y="2256692"/>
            <a:ext cx="9158759" cy="867508"/>
            <a:chOff x="1470819" y="1989992"/>
            <a:chExt cx="16968765" cy="867508"/>
          </a:xfrm>
        </p:grpSpPr>
        <p:grpSp>
          <p:nvGrpSpPr>
            <p:cNvPr id="15" name="Group 14"/>
            <p:cNvGrpSpPr/>
            <p:nvPr/>
          </p:nvGrpSpPr>
          <p:grpSpPr>
            <a:xfrm>
              <a:off x="1470819" y="1989992"/>
              <a:ext cx="1508999" cy="867508"/>
              <a:chOff x="1737519" y="1989992"/>
              <a:chExt cx="1508999" cy="867508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1737519" y="2019300"/>
                <a:ext cx="1508999" cy="8382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105195" y="1989992"/>
                <a:ext cx="77364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3008772" y="2038366"/>
              <a:ext cx="1543081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Hoàn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thành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bảng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(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theo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mẫu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).</a:t>
              </a:r>
            </a:p>
          </p:txBody>
        </p: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555013" y="1076230"/>
            <a:ext cx="8397985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51: XĂNG – TI – MÉT VUÔNG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2)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3928" y="3330781"/>
            <a:ext cx="14901990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defTabSz="914400"/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Mẫu: 2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+ 3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  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5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   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             5 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x 2 = 10 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endParaRPr kumimoji="0" lang="en-US" sz="4400" b="1" i="0" u="none" strike="noStrike" kern="1200" cap="none" spc="0" normalizeH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2102" y="4643150"/>
            <a:ext cx="54364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a)  37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+ 25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19948" y="5690874"/>
            <a:ext cx="43810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- 12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589118" y="4643150"/>
            <a:ext cx="4121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b)   15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4 =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483114" y="5688635"/>
            <a:ext cx="32004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56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7 =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51386" y="4637288"/>
            <a:ext cx="19819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62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51386" y="5685012"/>
            <a:ext cx="19819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38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651574" y="4637288"/>
            <a:ext cx="19819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897977" y="5685011"/>
            <a:ext cx="17353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21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/>
      <p:bldP spid="24" grpId="0"/>
      <p:bldP spid="26" grpId="0"/>
      <p:bldP spid="27" grpId="0"/>
      <p:bldP spid="29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1091</TotalTime>
  <Words>641</Words>
  <Application>Microsoft Office PowerPoint</Application>
  <PresentationFormat>Custom</PresentationFormat>
  <Paragraphs>109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126</cp:revision>
  <dcterms:created xsi:type="dcterms:W3CDTF">2022-07-10T01:37:20Z</dcterms:created>
  <dcterms:modified xsi:type="dcterms:W3CDTF">2022-08-16T13:32:23Z</dcterms:modified>
</cp:coreProperties>
</file>