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8" r:id="rId4"/>
  </p:sldMasterIdLst>
  <p:notesMasterIdLst>
    <p:notesMasterId r:id="rId28"/>
  </p:notesMasterIdLst>
  <p:sldIdLst>
    <p:sldId id="258" r:id="rId5"/>
    <p:sldId id="303" r:id="rId6"/>
    <p:sldId id="304" r:id="rId7"/>
    <p:sldId id="305" r:id="rId8"/>
    <p:sldId id="257" r:id="rId9"/>
    <p:sldId id="302" r:id="rId10"/>
    <p:sldId id="259" r:id="rId11"/>
    <p:sldId id="288" r:id="rId12"/>
    <p:sldId id="306" r:id="rId13"/>
    <p:sldId id="307" r:id="rId14"/>
    <p:sldId id="308" r:id="rId15"/>
    <p:sldId id="299" r:id="rId16"/>
    <p:sldId id="309" r:id="rId17"/>
    <p:sldId id="310" r:id="rId18"/>
    <p:sldId id="311" r:id="rId19"/>
    <p:sldId id="272" r:id="rId20"/>
    <p:sldId id="312" r:id="rId21"/>
    <p:sldId id="325" r:id="rId22"/>
    <p:sldId id="256" r:id="rId23"/>
    <p:sldId id="326" r:id="rId24"/>
    <p:sldId id="327" r:id="rId25"/>
    <p:sldId id="278" r:id="rId26"/>
    <p:sldId id="33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8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5EB78-8F1C-4562-B1A3-46A08F9E29A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9031F-5B33-4602-ADD3-430748C9F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0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9031F-5B33-4602-ADD3-430748C9F4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26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9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694522C0-F547-78E9-4689-A2DF3D0FB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"/>
            <a:ext cx="12191999" cy="6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A9DD250E-E679-5FDC-CE35-713F559A7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68F05F3-9328-5DB1-5C34-AABC26802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6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66C2-0009-F080-C1FD-4EC7B2BC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966C-5A2E-DD31-0FEA-0309BDE63D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26E3-6E02-3165-72D7-3062139B5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A6B568-D267-7CEF-17A7-C98CF4CB1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A2D807-A5B3-384E-8329-2D479EC2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B23D19-0007-800D-F26D-C60D7088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59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EA46-5534-288A-2406-CEB8D56D9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07F9DB-E9FB-4B93-00D8-848FEA025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0A00D7-6333-CFFC-44A1-AEE20EDE7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FD0B70-1840-82E5-EF3F-A5B5B7B87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A0C9FC-088A-2CFB-A7A7-26A3A4711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258788-B8A4-7CA0-64BA-06110762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CFA8E-8F07-D86C-EA64-7B76BE5E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059B21-909A-B77F-B263-3A2F2714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90B4-0EF4-E95D-F243-FBF61E0FC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FBD15-A4B1-9EF4-F8C7-9B60990E53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14AF5-84D6-7605-036C-B41FE4D3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31FD46-AD45-BBEF-FF75-AAFDA8BEA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C2E57B-DD30-83D5-9F6D-D48F35C00A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55333A-1219-2605-C4C3-88A05B074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ABC51-DCE5-5FC9-0E50-ABCD0345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6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65C6D-F956-45C5-E336-5C64ACF53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395F3-504A-730E-2936-850F199B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2914D-50C1-0DFE-B8D3-0C5DD78B9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31F72-88B8-8DCE-0AD1-E6B1F26E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1D5FA-2F13-3893-ACB8-9DC08B0B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BCBA13-F4D9-DE8D-87CC-A3EA5425C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BD454-8FD5-E7C3-2062-F41F3E8BA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962FF1-E921-157C-0AF2-E45FC38E4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A2126-7200-908D-0706-9AFB0021B8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07AA2C-12BB-01DD-66F7-8C6314BB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0B0E4-F097-A22E-1698-9FB1597C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6A72C-6D95-CA0C-7143-DADA5BC5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F61CA-CE83-4669-8331-E41928987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44200" y="-221488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5F5C-7FF9-46F3-9943-698593F3F8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400" y="160782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F6DA62-6BEF-42B6-84B1-FF95039AE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8200" y="19507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1403A-95F1-F295-6803-7B037836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B071C-41C1-E057-05FF-2BFCC253B5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FF993-6199-CE30-D51D-FA592B96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8A12-AB65-F1D0-DFDE-3D2F1C93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FF60B-7F27-3565-3A93-6C5C16352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82982C-B351-ED8F-8A52-685D1CD596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BA790-864A-7035-0F25-54DDCF40EF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8C5E-8DB7-2600-A344-213AB0A8C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611B1D-373F-4D07-985D-79E94904348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3C6C2-620C-E738-5DD3-FDBBDFFF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95DB8-98D0-70E5-28AD-0E48CBBD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E9463-3432-4AF1-986D-01995777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3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7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9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2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42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5252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240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36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920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9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54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211972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1233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189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399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673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0083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558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9714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974530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0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6F5E32-9F72-BF1E-16D6-8EB13E80990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68" y="279654"/>
            <a:ext cx="1229106" cy="122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2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4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C1197-4FD0-4EFE-B069-4E3DFC94945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CDAA1-205F-480C-A298-6EA7EECEDE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3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11374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microsoft.com/office/2007/relationships/hdphoto" Target="../media/hdphoto4.wdp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gif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3.xml"/><Relationship Id="rId12" Type="http://schemas.microsoft.com/office/2007/relationships/hdphoto" Target="../media/hdphoto5.wdp"/><Relationship Id="rId17" Type="http://schemas.openxmlformats.org/officeDocument/2006/relationships/image" Target="../media/image49.png"/><Relationship Id="rId2" Type="http://schemas.openxmlformats.org/officeDocument/2006/relationships/audio" Target="../media/media2.wav"/><Relationship Id="rId16" Type="http://schemas.openxmlformats.org/officeDocument/2006/relationships/image" Target="../media/image48.png"/><Relationship Id="rId1" Type="http://schemas.microsoft.com/office/2007/relationships/media" Target="../media/media2.wav"/><Relationship Id="rId6" Type="http://schemas.openxmlformats.org/officeDocument/2006/relationships/audio" Target="../media/media4.wma"/><Relationship Id="rId11" Type="http://schemas.openxmlformats.org/officeDocument/2006/relationships/image" Target="../media/image45.png"/><Relationship Id="rId5" Type="http://schemas.microsoft.com/office/2007/relationships/media" Target="../media/media4.wma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microsoft.com/office/2007/relationships/media" Target="../media/media3.wav"/><Relationship Id="rId9" Type="http://schemas.openxmlformats.org/officeDocument/2006/relationships/image" Target="../media/image44.png"/><Relationship Id="rId14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5.png"/><Relationship Id="rId17" Type="http://schemas.openxmlformats.org/officeDocument/2006/relationships/image" Target="../media/image40.png"/><Relationship Id="rId2" Type="http://schemas.openxmlformats.org/officeDocument/2006/relationships/audio" Target="../media/media2.wav"/><Relationship Id="rId16" Type="http://schemas.openxmlformats.org/officeDocument/2006/relationships/image" Target="../media/image48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47.png"/><Relationship Id="rId10" Type="http://schemas.openxmlformats.org/officeDocument/2006/relationships/image" Target="../media/image44.png"/><Relationship Id="rId19" Type="http://schemas.openxmlformats.org/officeDocument/2006/relationships/image" Target="../media/image39.gif"/><Relationship Id="rId4" Type="http://schemas.microsoft.com/office/2007/relationships/media" Target="../media/media3.wav"/><Relationship Id="rId9" Type="http://schemas.openxmlformats.org/officeDocument/2006/relationships/image" Target="../media/image43.png"/><Relationship Id="rId1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microsoft.com/office/2007/relationships/hdphoto" Target="../media/hdphoto5.wdp"/><Relationship Id="rId18" Type="http://schemas.openxmlformats.org/officeDocument/2006/relationships/image" Target="../media/image40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2.wav"/><Relationship Id="rId16" Type="http://schemas.openxmlformats.org/officeDocument/2006/relationships/image" Target="../media/image47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5.wma"/><Relationship Id="rId15" Type="http://schemas.openxmlformats.org/officeDocument/2006/relationships/image" Target="../media/image39.gif"/><Relationship Id="rId10" Type="http://schemas.openxmlformats.org/officeDocument/2006/relationships/image" Target="../media/image44.png"/><Relationship Id="rId19" Type="http://schemas.openxmlformats.org/officeDocument/2006/relationships/image" Target="../media/image49.png"/><Relationship Id="rId4" Type="http://schemas.microsoft.com/office/2007/relationships/media" Target="../media/media3.wav"/><Relationship Id="rId9" Type="http://schemas.openxmlformats.org/officeDocument/2006/relationships/image" Target="../media/image43.png"/><Relationship Id="rId14" Type="http://schemas.openxmlformats.org/officeDocument/2006/relationships/image" Target="../media/image4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7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6.gif"/><Relationship Id="rId17" Type="http://schemas.openxmlformats.org/officeDocument/2006/relationships/image" Target="../media/image44.png"/><Relationship Id="rId2" Type="http://schemas.openxmlformats.org/officeDocument/2006/relationships/audio" Target="../media/media2.wav"/><Relationship Id="rId16" Type="http://schemas.openxmlformats.org/officeDocument/2006/relationships/image" Target="../media/image49.png"/><Relationship Id="rId1" Type="http://schemas.microsoft.com/office/2007/relationships/media" Target="../media/media2.wav"/><Relationship Id="rId6" Type="http://schemas.microsoft.com/office/2007/relationships/media" Target="../media/media4.wma"/><Relationship Id="rId11" Type="http://schemas.microsoft.com/office/2007/relationships/hdphoto" Target="../media/hdphoto5.wdp"/><Relationship Id="rId5" Type="http://schemas.microsoft.com/office/2007/relationships/media" Target="../media/media5.wma"/><Relationship Id="rId15" Type="http://schemas.openxmlformats.org/officeDocument/2006/relationships/image" Target="../media/image40.png"/><Relationship Id="rId10" Type="http://schemas.openxmlformats.org/officeDocument/2006/relationships/image" Target="../media/image45.png"/><Relationship Id="rId19" Type="http://schemas.openxmlformats.org/officeDocument/2006/relationships/image" Target="../media/image39.gif"/><Relationship Id="rId4" Type="http://schemas.microsoft.com/office/2007/relationships/media" Target="../media/media3.wav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4CB59-44D6-4E04-83ED-2665F86BD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83" y="-220699"/>
            <a:ext cx="117358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1990165" y="1228166"/>
            <a:ext cx="87136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+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+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luôn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31DEB9-E0DE-22D6-CE0A-A3082D207401}"/>
              </a:ext>
            </a:extLst>
          </p:cNvPr>
          <p:cNvSpPr/>
          <p:nvPr/>
        </p:nvSpPr>
        <p:spPr>
          <a:xfrm>
            <a:off x="4285129" y="2545978"/>
            <a:ext cx="3603812" cy="905435"/>
          </a:xfrm>
          <a:prstGeom prst="roundRect">
            <a:avLst/>
          </a:prstGeom>
          <a:solidFill>
            <a:srgbClr val="F18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+ b = b +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AFE665-89DD-0070-8FD8-E6F2A3219E57}"/>
              </a:ext>
            </a:extLst>
          </p:cNvPr>
          <p:cNvSpPr txBox="1"/>
          <p:nvPr/>
        </p:nvSpPr>
        <p:spPr>
          <a:xfrm>
            <a:off x="2079811" y="3774142"/>
            <a:ext cx="8830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đổi chỗ các số hạng trong một tổng thì tổng không thay đổi.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C84E07-CAFE-ECDB-69E0-D07B1FE77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172" y="1338858"/>
            <a:ext cx="877290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3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Số?</a:t>
            </a: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2E0F58-935A-5D81-10B5-8B160F1C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88" y="1804796"/>
            <a:ext cx="10599420" cy="274891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AFE4B4-457C-FC81-BE4B-B452FD077BCA}"/>
              </a:ext>
            </a:extLst>
          </p:cNvPr>
          <p:cNvSpPr/>
          <p:nvPr/>
        </p:nvSpPr>
        <p:spPr>
          <a:xfrm>
            <a:off x="3209544" y="2724912"/>
            <a:ext cx="777240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729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B5D44F-28A2-6046-7B55-A55E74021D22}"/>
              </a:ext>
            </a:extLst>
          </p:cNvPr>
          <p:cNvSpPr/>
          <p:nvPr/>
        </p:nvSpPr>
        <p:spPr>
          <a:xfrm>
            <a:off x="6766560" y="2724912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7 604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E8227E-9DFF-A5BA-3DEC-B47F19A80798}"/>
              </a:ext>
            </a:extLst>
          </p:cNvPr>
          <p:cNvSpPr/>
          <p:nvPr/>
        </p:nvSpPr>
        <p:spPr>
          <a:xfrm>
            <a:off x="10076688" y="2715768"/>
            <a:ext cx="941832" cy="530352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4 819</a:t>
            </a:r>
          </a:p>
        </p:txBody>
      </p:sp>
    </p:spTree>
    <p:extLst>
      <p:ext uri="{BB962C8B-B14F-4D97-AF65-F5344CB8AC3E}">
        <p14:creationId xmlns:p14="http://schemas.microsoft.com/office/powerpoint/2010/main" val="49209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269612" y="283034"/>
            <a:ext cx="104164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dùng những đoạn có độ dài a, b, c để ghép được những thanh như hình dưới đây. Hỏi những thanh nào có độ dài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39031-6EAC-7F50-434A-27BF722A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1440942"/>
            <a:ext cx="2822145" cy="9182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5821E8-9438-EF3A-321E-86FC5000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194" y="1255585"/>
            <a:ext cx="4000112" cy="783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51D42-A5B8-46C2-0683-A93CF144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753" y="2441449"/>
            <a:ext cx="3506937" cy="72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3686CC-F200-497B-E732-89FCC5BE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8017" y="2155381"/>
            <a:ext cx="2932367" cy="11075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047697-4C79-E2BB-FD50-7FC78D1710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908" y="3669220"/>
            <a:ext cx="4386985" cy="8570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9CF4239-935C-72B3-129B-BCE1F39937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638" y="3632263"/>
            <a:ext cx="3301929" cy="8757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442F094-443B-EBC4-4006-378723F94C65}"/>
              </a:ext>
            </a:extLst>
          </p:cNvPr>
          <p:cNvSpPr txBox="1"/>
          <p:nvPr/>
        </p:nvSpPr>
        <p:spPr>
          <a:xfrm>
            <a:off x="3200400" y="5449824"/>
            <a:ext cx="7891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 + c + b = a + b + c = c + a + b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833766-A082-E32E-D82E-9DF635146771}"/>
              </a:ext>
            </a:extLst>
          </p:cNvPr>
          <p:cNvCxnSpPr>
            <a:endCxn id="9" idx="1"/>
          </p:cNvCxnSpPr>
          <p:nvPr/>
        </p:nvCxnSpPr>
        <p:spPr>
          <a:xfrm flipV="1">
            <a:off x="3648456" y="1647349"/>
            <a:ext cx="2921738" cy="9769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599069-EC3F-670E-1492-C88DB505B694}"/>
              </a:ext>
            </a:extLst>
          </p:cNvPr>
          <p:cNvCxnSpPr>
            <a:cxnSpLocks/>
          </p:cNvCxnSpPr>
          <p:nvPr/>
        </p:nvCxnSpPr>
        <p:spPr>
          <a:xfrm>
            <a:off x="3584448" y="3099816"/>
            <a:ext cx="749808" cy="7406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46BC090-E26A-46D3-8551-68BA2804710B}"/>
              </a:ext>
            </a:extLst>
          </p:cNvPr>
          <p:cNvSpPr txBox="1"/>
          <p:nvPr/>
        </p:nvSpPr>
        <p:spPr>
          <a:xfrm>
            <a:off x="4389120" y="4764024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a + b = b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64DF3E-82C1-188A-21BA-9ADD8C92B6AC}"/>
              </a:ext>
            </a:extLst>
          </p:cNvPr>
          <p:cNvCxnSpPr>
            <a:cxnSpLocks/>
          </p:cNvCxnSpPr>
          <p:nvPr/>
        </p:nvCxnSpPr>
        <p:spPr>
          <a:xfrm>
            <a:off x="3429000" y="2075688"/>
            <a:ext cx="4727448" cy="46634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E13E68A-C089-245F-BA72-7A78431FF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633" y="2920838"/>
            <a:ext cx="2645493" cy="17517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A50A824-29D1-4B41-CB05-49A4A78367B0}"/>
              </a:ext>
            </a:extLst>
          </p:cNvPr>
          <p:cNvSpPr txBox="1"/>
          <p:nvPr/>
        </p:nvSpPr>
        <p:spPr>
          <a:xfrm>
            <a:off x="5166360" y="6080760"/>
            <a:ext cx="40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+ c = c + a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0BB190F-1035-634D-8AEA-3C2F427F714A}"/>
              </a:ext>
            </a:extLst>
          </p:cNvPr>
          <p:cNvCxnSpPr>
            <a:cxnSpLocks/>
          </p:cNvCxnSpPr>
          <p:nvPr/>
        </p:nvCxnSpPr>
        <p:spPr>
          <a:xfrm>
            <a:off x="6821424" y="3602736"/>
            <a:ext cx="3456432" cy="29260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3DEF31D-1B12-4EE5-AF00-8A195A74DB6B}"/>
              </a:ext>
            </a:extLst>
          </p:cNvPr>
          <p:cNvSpPr/>
          <p:nvPr/>
        </p:nvSpPr>
        <p:spPr>
          <a:xfrm flipH="1">
            <a:off x="322904" y="153252"/>
            <a:ext cx="1016464" cy="1025223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F994BA-3A97-4912-96B6-119A1F5FF6FA}"/>
              </a:ext>
            </a:extLst>
          </p:cNvPr>
          <p:cNvSpPr txBox="1"/>
          <p:nvPr/>
        </p:nvSpPr>
        <p:spPr>
          <a:xfrm>
            <a:off x="1470780" y="292178"/>
            <a:ext cx="81150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bằng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thuận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F4D42C-6C39-FA53-4624-95116CA70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709" y="1207960"/>
            <a:ext cx="5467350" cy="109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1527048" y="2670048"/>
            <a:ext cx="9756648" cy="2153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a) 30 + 192 + 70                            b) 50 + 794 + 50</a:t>
            </a:r>
          </a:p>
          <a:p>
            <a:pPr algn="just">
              <a:lnSpc>
                <a:spcPct val="200000"/>
              </a:lnSpc>
            </a:pPr>
            <a:r>
              <a:rPr lang="pt-BR" sz="3600" b="1" i="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c) 75 + 219 + 25                            d) 425 + 199 + 175</a:t>
            </a:r>
          </a:p>
        </p:txBody>
      </p:sp>
    </p:spTree>
    <p:extLst>
      <p:ext uri="{BB962C8B-B14F-4D97-AF65-F5344CB8AC3E}">
        <p14:creationId xmlns:p14="http://schemas.microsoft.com/office/powerpoint/2010/main" val="30266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67C5C-35CE-3623-6913-9FAD11BA850D}"/>
              </a:ext>
            </a:extLst>
          </p:cNvPr>
          <p:cNvSpPr txBox="1"/>
          <p:nvPr/>
        </p:nvSpPr>
        <p:spPr>
          <a:xfrm>
            <a:off x="2093976" y="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a) 30 + 192 + 70</a:t>
            </a:r>
            <a:r>
              <a:rPr kumimoji="0" lang="pt-BR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D0EFBD-E83E-E374-9EE9-BDD9B646A338}"/>
              </a:ext>
            </a:extLst>
          </p:cNvPr>
          <p:cNvSpPr txBox="1"/>
          <p:nvPr/>
        </p:nvSpPr>
        <p:spPr>
          <a:xfrm>
            <a:off x="5650992" y="42062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30 + 70 + 192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A4E22-11B3-897C-5BCE-85EF24FE64CD}"/>
              </a:ext>
            </a:extLst>
          </p:cNvPr>
          <p:cNvSpPr txBox="1"/>
          <p:nvPr/>
        </p:nvSpPr>
        <p:spPr>
          <a:xfrm>
            <a:off x="5660136" y="116128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292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653387-FD33-2F90-1FC2-F7A06CD9FB28}"/>
              </a:ext>
            </a:extLst>
          </p:cNvPr>
          <p:cNvSpPr txBox="1"/>
          <p:nvPr/>
        </p:nvSpPr>
        <p:spPr>
          <a:xfrm>
            <a:off x="2130552" y="1618488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b) 50 + 794 + 50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6BF95-E675-96ED-1CEE-F7B5D5331FC3}"/>
              </a:ext>
            </a:extLst>
          </p:cNvPr>
          <p:cNvSpPr txBox="1"/>
          <p:nvPr/>
        </p:nvSpPr>
        <p:spPr>
          <a:xfrm>
            <a:off x="5687568" y="2039112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50 + 50 + 794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8474A-A8DF-BE9B-B0C4-1107549EC0A1}"/>
              </a:ext>
            </a:extLst>
          </p:cNvPr>
          <p:cNvSpPr txBox="1"/>
          <p:nvPr/>
        </p:nvSpPr>
        <p:spPr>
          <a:xfrm>
            <a:off x="5696712" y="2779776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894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ACF65-F8A6-38A7-1A3B-54CA6FBBD83D}"/>
              </a:ext>
            </a:extLst>
          </p:cNvPr>
          <p:cNvSpPr txBox="1"/>
          <p:nvPr/>
        </p:nvSpPr>
        <p:spPr>
          <a:xfrm>
            <a:off x="2084832" y="3108960"/>
            <a:ext cx="3813048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c) 75 + 219 + 25 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EFFE61-052B-9B5D-DCAB-6FE3157B6CCB}"/>
              </a:ext>
            </a:extLst>
          </p:cNvPr>
          <p:cNvSpPr txBox="1"/>
          <p:nvPr/>
        </p:nvSpPr>
        <p:spPr>
          <a:xfrm>
            <a:off x="5641848" y="3529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75 + 25 + 219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22C426-A80F-7970-11E6-9994B71A79B1}"/>
              </a:ext>
            </a:extLst>
          </p:cNvPr>
          <p:cNvSpPr txBox="1"/>
          <p:nvPr/>
        </p:nvSpPr>
        <p:spPr>
          <a:xfrm>
            <a:off x="5650992" y="4270248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319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B375A-6320-E727-F75B-2F1285B7EC1C}"/>
              </a:ext>
            </a:extLst>
          </p:cNvPr>
          <p:cNvSpPr txBox="1"/>
          <p:nvPr/>
        </p:nvSpPr>
        <p:spPr>
          <a:xfrm>
            <a:off x="1527048" y="4672584"/>
            <a:ext cx="4050792" cy="115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200000"/>
              </a:lnSpc>
            </a:pPr>
            <a:r>
              <a:rPr lang="pt-BR" sz="4000" b="1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d) 425 + 199 + 175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93B1E2-0901-4AEE-9D40-A9BF006E727D}"/>
              </a:ext>
            </a:extLst>
          </p:cNvPr>
          <p:cNvSpPr txBox="1"/>
          <p:nvPr/>
        </p:nvSpPr>
        <p:spPr>
          <a:xfrm>
            <a:off x="5596128" y="5074920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425 + 175 + 199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A9356-8836-3547-38B6-92E439B93CCF}"/>
              </a:ext>
            </a:extLst>
          </p:cNvPr>
          <p:cNvSpPr txBox="1"/>
          <p:nvPr/>
        </p:nvSpPr>
        <p:spPr>
          <a:xfrm>
            <a:off x="5605272" y="5815584"/>
            <a:ext cx="4965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FF0000"/>
                </a:solidFill>
                <a:effectLst/>
              </a:rPr>
              <a:t>= 799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3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743462-53E7-4E98-AC51-9494548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87" y="-265668"/>
            <a:ext cx="11193226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2698"/>
            <a:ext cx="12192000" cy="1231106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Đi tìm kho báu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3" y="4052855"/>
            <a:ext cx="2086027" cy="19972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88429" y="3553116"/>
            <a:ext cx="50343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TỚ SẼ TÌM  ĐƯỢC</a:t>
            </a:r>
          </a:p>
        </p:txBody>
      </p:sp>
      <p:pic>
        <p:nvPicPr>
          <p:cNvPr id="16" name="Cryst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18400" y="7188200"/>
            <a:ext cx="812800" cy="812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80" y="3484604"/>
            <a:ext cx="352425" cy="5539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766" y="3655871"/>
            <a:ext cx="1884230" cy="188423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066965" y="3710301"/>
            <a:ext cx="2195832" cy="2047248"/>
            <a:chOff x="842620" y="3341516"/>
            <a:chExt cx="1138580" cy="11095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40412" y="3714750"/>
              <a:ext cx="782546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KHO BÁU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09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9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8 0.00764 L 0.00118 0.2576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mute="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126" y="3986343"/>
            <a:ext cx="1931449" cy="1931449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80575" y="3978777"/>
            <a:ext cx="2103956" cy="1939015"/>
            <a:chOff x="836128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36128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72455" y="3714750"/>
              <a:ext cx="718450" cy="287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</a:t>
              </a:r>
              <a:r>
                <a:rPr kumimoji="0" lang="en-US" sz="2667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Đúng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0612" y="2625132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68840" y="3004640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37680" y="4226428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Đúng hay sai ?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+ b = b + 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244437" y="4726379"/>
            <a:ext cx="2195832" cy="204724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068527" y="3714750"/>
              <a:ext cx="526307" cy="2724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34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62 -0.03241 L -0.1043 -0.17963 C -0.11094 -0.21273 -0.1211 -0.23056 -0.13203 -0.23056 C -0.14388 -0.23056 -0.15378 -0.21273 -0.16029 -0.17963 L -0.19271 -0.0324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100000">
                <p:cTn id="60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9" y="5172515"/>
            <a:ext cx="1377785" cy="1377785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5187493" y="3879977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56069" y="3714750"/>
              <a:ext cx="95122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1985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547991" y="961658"/>
            <a:ext cx="7407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2456 + 1985 = 1985 + ………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7609192" y="523237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1814" y="3714750"/>
              <a:ext cx="579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a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37012" y="5138107"/>
            <a:ext cx="1523237" cy="1479428"/>
            <a:chOff x="798432" y="3341516"/>
            <a:chExt cx="1142429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02281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98432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2456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5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85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5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8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3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0.03268 -0.14723 C -0.03945 -0.18033 -0.04948 -0.19815 -0.06041 -0.19815 C -0.07239 -0.19815 -0.08216 -0.18033 -0.08867 -0.14723 L -0.12096 4.07407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20988E-6 L -0.03264 -0.14723 C -0.03941 -0.18025 -0.04948 -0.19815 -0.06041 -0.19815 C -0.07222 -0.19815 -0.08211 -0.18025 -0.08871 -0.14723 L -0.121 3.20988E-6 " pathEditMode="relative" rAng="0" ptsTypes="AAA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-0.03268 -0.14722 C -0.03945 -0.18032 -0.04948 -0.19814 -0.06042 -0.19814 C -0.07227 -0.19814 -0.08216 -0.18032 -0.08867 -0.14722 L -0.12097 -3.33333E-6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>
                <a:solidFill>
                  <a:srgbClr val="FF6699"/>
                </a:solidFill>
                <a:latin typeface="Calibri" panose="020F0502020204030204"/>
              </a:rPr>
              <a:t>Muốn cộng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hạng này dưới số hạng kia sao cho  các chữ số ở cùng một hàng hàng thẳng cột với nhau. Sau đó cộng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0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16" y="4484556"/>
            <a:ext cx="1377785" cy="137778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9407907" y="440245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48855" y="3714750"/>
              <a:ext cx="965649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C. 1505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6976" y="3091076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414284" y="961658"/>
            <a:ext cx="7401538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574 + 931 = 1505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2510C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931 + 574 = …….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574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406693" y="5306236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20388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931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41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7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0.03268 -0.14722 C -0.03932 -0.18033 -0.04947 -0.19815 -0.06041 -0.19815 C -0.07226 -0.19815 -0.08216 -0.18033 -0.08867 -0.14722 L -0.12109 1.48148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03268 -0.14722 C -0.03945 -0.18032 -0.04948 -0.19815 -0.06042 -0.19815 C -0.07227 -0.19815 -0.08216 -0.18032 -0.08867 -0.14722 L -0.12096 -1.48148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553" y="5358454"/>
            <a:ext cx="1352599" cy="1352599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5" y="5"/>
            <a:ext cx="1070567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32828" y="2932593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2904860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4814" y="3714750"/>
              <a:ext cx="793727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A. Sai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794150" y="5304123"/>
            <a:ext cx="1557084" cy="1479428"/>
            <a:chOff x="813387" y="3341516"/>
            <a:chExt cx="1167813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813387" y="3714750"/>
              <a:ext cx="1036582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B. Đúng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3024" y="4115068"/>
            <a:ext cx="1421709" cy="1361211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1568584" y="882039"/>
            <a:ext cx="92740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Khi đổi chỗ các số hạng trong một tổng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thì tổng không thay đổi. Đúng hay sai?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3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 L -0.03138 -0.14722 C -0.03815 -0.18032 -0.04817 -0.19815 -0.05911 -0.19815 C -0.07096 -0.19815 -0.08085 -0.18032 -0.08736 -0.14722 L -0.11967 0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-0.03268 -0.14722 C -0.03932 -0.18032 -0.04948 -0.19815 -0.06042 -0.19815 C -0.07239 -0.19815 -0.08216 -0.18032 -0.08867 -0.14722 L -0.12109 -1.11111E-6 " pathEditMode="relative" rAng="0" ptsTypes="AAAAA">
                                      <p:cBhvr>
                                        <p:cTn id="5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59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77E87-2F6C-43E8-857E-631CE8FAC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30264"/>
            <a:ext cx="12192000" cy="44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trừ  hai số có nhiều chữ số ta thực hiện theo các bước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7"/>
            <a:ext cx="6587034" cy="2057521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Viết số trừ dưới số bị trừ sao cho  các chữ số ở cùng một hàng hàng thẳng cột với nhau. Sau đó trừ  theo thứ tự  từ phải qua trái.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bathtub in a room&#10;&#10;Description automatically generated with low confidence">
            <a:extLst>
              <a:ext uri="{FF2B5EF4-FFF2-40B4-BE49-F238E27FC236}">
                <a16:creationId xmlns:a16="http://schemas.microsoft.com/office/drawing/2014/main" id="{CF460E90-9324-1C57-9408-18934EE68E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94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7DD0AE0-5329-49F0-1671-4BB15F742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339" b="47698" l="59572" r="87601">
                        <a14:foregroundMark x1="74798" y1="47738" x2="74354" y2="44588"/>
                        <a14:foregroundMark x1="71931" y1="45880" x2="74798" y2="47011"/>
                        <a14:foregroundMark x1="72779" y1="46729" x2="73223" y2="47456"/>
                        <a14:foregroundMark x1="77383" y1="47456" x2="76252" y2="45153"/>
                        <a14:foregroundMark x1="74960" y1="10339" x2="76656" y2="10460"/>
                        <a14:backgroundMark x1="67771" y1="32674" x2="67488" y2="39015"/>
                        <a14:backgroundMark x1="79523" y1="37843" x2="85137" y2="44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8" t="6222" r="8851" b="50000"/>
          <a:stretch/>
        </p:blipFill>
        <p:spPr>
          <a:xfrm>
            <a:off x="-1131858" y="995147"/>
            <a:ext cx="4946773" cy="6187318"/>
          </a:xfrm>
          <a:prstGeom prst="rect">
            <a:avLst/>
          </a:prstGeom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C06B0BCC-0E07-6E2C-2381-5F35B2F974F5}"/>
              </a:ext>
            </a:extLst>
          </p:cNvPr>
          <p:cNvSpPr/>
          <p:nvPr/>
        </p:nvSpPr>
        <p:spPr>
          <a:xfrm>
            <a:off x="2703870" y="403123"/>
            <a:ext cx="5346436" cy="2598764"/>
          </a:xfrm>
          <a:prstGeom prst="wedgeEllipseCallout">
            <a:avLst>
              <a:gd name="adj1" fmla="val -42697"/>
              <a:gd name="adj2" fmla="val 61743"/>
            </a:avLst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i="1" dirty="0">
                <a:solidFill>
                  <a:srgbClr val="FF6699"/>
                </a:solidFill>
                <a:latin typeface="Calibri" panose="020F0502020204030204"/>
              </a:rPr>
              <a:t>Muốn tìm số bị trừ ta làm như thế nào?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66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5B63F-9B1D-91BD-32F7-594CCB6AA30C}"/>
              </a:ext>
            </a:extLst>
          </p:cNvPr>
          <p:cNvSpPr/>
          <p:nvPr/>
        </p:nvSpPr>
        <p:spPr>
          <a:xfrm>
            <a:off x="5136777" y="3294408"/>
            <a:ext cx="6587034" cy="1241734"/>
          </a:xfrm>
          <a:prstGeom prst="roundRect">
            <a:avLst/>
          </a:prstGeom>
          <a:ln w="38100">
            <a:solidFill>
              <a:srgbClr val="99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800" b="1" dirty="0">
                <a:solidFill>
                  <a:srgbClr val="0070C0"/>
                </a:solidFill>
                <a:latin typeface="Calibri" panose="020F0502020204030204"/>
              </a:rPr>
              <a:t>Lấy hiệu cộng số trừ.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63E9BFB3-2BEA-AF31-ECBE-2660CF163E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82522" y="95223"/>
            <a:ext cx="2694702" cy="185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A78BDB-806A-A1D3-0CFD-A1FFEDB9A1AA}"/>
              </a:ext>
            </a:extLst>
          </p:cNvPr>
          <p:cNvSpPr/>
          <p:nvPr/>
        </p:nvSpPr>
        <p:spPr>
          <a:xfrm>
            <a:off x="1222513" y="2132172"/>
            <a:ext cx="9228547" cy="424875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F90718-170C-82BB-A295-4A30ECAE7504}"/>
              </a:ext>
            </a:extLst>
          </p:cNvPr>
          <p:cNvSpPr txBox="1"/>
          <p:nvPr/>
        </p:nvSpPr>
        <p:spPr>
          <a:xfrm>
            <a:off x="3468055" y="2423757"/>
            <a:ext cx="5734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...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</a:rPr>
              <a:t> ...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E5003C-DEC5-4BA9-A1AE-81E4B42C7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718" y="321721"/>
            <a:ext cx="3621338" cy="2706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13271C-1CF3-86B8-A4BE-81B4F6165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893" y="3281918"/>
            <a:ext cx="783403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4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1F5A-567E-D0ED-5BF8-F32D0972D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986" y="490671"/>
            <a:ext cx="4608975" cy="93276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03DDE7E-1BD5-8372-C0EE-DEF6EFA37C02}"/>
              </a:ext>
            </a:extLst>
          </p:cNvPr>
          <p:cNvGrpSpPr/>
          <p:nvPr/>
        </p:nvGrpSpPr>
        <p:grpSpPr>
          <a:xfrm>
            <a:off x="725581" y="1774359"/>
            <a:ext cx="10927481" cy="1394144"/>
            <a:chOff x="778744" y="1784990"/>
            <a:chExt cx="8377029" cy="160590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42D94BE5-D369-96F7-14D0-D6CE3D89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2C1866-934A-4CB4-12D1-27B996813920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091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Nhận biết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chất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rằng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chỗ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hạng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thay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đổi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74F86BF-F4F7-2180-CAE9-15A6D5829AA2}"/>
              </a:ext>
            </a:extLst>
          </p:cNvPr>
          <p:cNvGrpSpPr/>
          <p:nvPr/>
        </p:nvGrpSpPr>
        <p:grpSpPr>
          <a:xfrm>
            <a:off x="746846" y="3358610"/>
            <a:ext cx="10927481" cy="1394144"/>
            <a:chOff x="778744" y="1784990"/>
            <a:chExt cx="8377029" cy="160590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54977428-70D6-A895-5ECD-9DA82EB0D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0"/>
              <a:ext cx="8377029" cy="160590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7735759-FB82-98B8-7561-58A951C4BDC2}"/>
                </a:ext>
              </a:extLst>
            </p:cNvPr>
            <p:cNvSpPr txBox="1"/>
            <p:nvPr/>
          </p:nvSpPr>
          <p:spPr>
            <a:xfrm>
              <a:off x="1141605" y="1838841"/>
              <a:ext cx="7761658" cy="125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2286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Áp dụng được tính chất giao hoán để thực hiện phép tính một cách thuận tiện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23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59F76E-8813-5CF2-867F-9E1351C1C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052" y="-262730"/>
            <a:ext cx="10857917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3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and a child standing in front of a display case&#10;&#10;Description automatically generated">
            <a:extLst>
              <a:ext uri="{FF2B5EF4-FFF2-40B4-BE49-F238E27FC236}">
                <a16:creationId xmlns:a16="http://schemas.microsoft.com/office/drawing/2014/main" id="{9E86D7BD-B555-D61D-AD49-860AC1226C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23" y="1251416"/>
            <a:ext cx="6274011" cy="375089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80973D0-889B-D877-91C0-8A99C85BE9AE}"/>
              </a:ext>
            </a:extLst>
          </p:cNvPr>
          <p:cNvSpPr/>
          <p:nvPr/>
        </p:nvSpPr>
        <p:spPr>
          <a:xfrm>
            <a:off x="1685365" y="770965"/>
            <a:ext cx="2447365" cy="1120589"/>
          </a:xfrm>
          <a:prstGeom prst="wedgeRoundRectCallout">
            <a:avLst>
              <a:gd name="adj1" fmla="val 24222"/>
              <a:gd name="adj2" fmla="val 70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Cho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ạ!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2255EB7-3A10-1B1E-F658-131C386B53CC}"/>
              </a:ext>
            </a:extLst>
          </p:cNvPr>
          <p:cNvSpPr/>
          <p:nvPr/>
        </p:nvSpPr>
        <p:spPr>
          <a:xfrm>
            <a:off x="4374775" y="152400"/>
            <a:ext cx="4195484" cy="1120589"/>
          </a:xfrm>
          <a:prstGeom prst="wedgeRoundRectCallout">
            <a:avLst>
              <a:gd name="adj1" fmla="val -14972"/>
              <a:gd name="adj2" fmla="val 769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giá</a:t>
            </a:r>
            <a:r>
              <a:rPr lang="en-US" sz="2000" b="1" dirty="0"/>
              <a:t> 20 000 </a:t>
            </a:r>
            <a:r>
              <a:rPr lang="en-US" sz="2000" b="1" dirty="0" err="1"/>
              <a:t>đồng</a:t>
            </a:r>
            <a:r>
              <a:rPr lang="en-US" sz="2000" b="1" dirty="0"/>
              <a:t>,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giá</a:t>
            </a:r>
            <a:r>
              <a:rPr lang="en-US" sz="2000" b="1" dirty="0"/>
              <a:t> 15 000 </a:t>
            </a:r>
            <a:r>
              <a:rPr lang="en-US" sz="2000" b="1" dirty="0" err="1"/>
              <a:t>đồng</a:t>
            </a:r>
            <a:r>
              <a:rPr lang="en-US" sz="2000" b="1" dirty="0"/>
              <a:t>. </a:t>
            </a:r>
            <a:r>
              <a:rPr lang="en-US" sz="2000" b="1" dirty="0" err="1"/>
              <a:t>Cháu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20 000 + 15 000 = 35 000 </a:t>
            </a:r>
            <a:r>
              <a:rPr lang="en-US" sz="2000" b="1" dirty="0" err="1"/>
              <a:t>đồng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!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49DD00F-CAB6-4FCB-B091-8CBF70436689}"/>
              </a:ext>
            </a:extLst>
          </p:cNvPr>
          <p:cNvSpPr/>
          <p:nvPr/>
        </p:nvSpPr>
        <p:spPr>
          <a:xfrm>
            <a:off x="6857998" y="1389530"/>
            <a:ext cx="3747249" cy="1120589"/>
          </a:xfrm>
          <a:prstGeom prst="wedgeRoundRectCallout">
            <a:avLst>
              <a:gd name="adj1" fmla="val -62431"/>
              <a:gd name="adj2" fmla="val 233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đố</a:t>
            </a:r>
            <a:r>
              <a:rPr lang="en-US" sz="2000" b="1" dirty="0"/>
              <a:t> Mi, </a:t>
            </a:r>
            <a:r>
              <a:rPr lang="en-US" sz="2000" b="1" dirty="0" err="1"/>
              <a:t>nếu</a:t>
            </a:r>
            <a:r>
              <a:rPr lang="en-US" sz="2000" b="1" dirty="0"/>
              <a:t> con </a:t>
            </a:r>
            <a:r>
              <a:rPr lang="en-US" sz="2000" b="1" dirty="0" err="1"/>
              <a:t>mua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cái</a:t>
            </a:r>
            <a:r>
              <a:rPr lang="en-US" sz="2000" b="1" dirty="0"/>
              <a:t> bánh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một</a:t>
            </a:r>
            <a:r>
              <a:rPr lang="en-US" sz="2000" b="1" dirty="0"/>
              <a:t> </a:t>
            </a:r>
            <a:r>
              <a:rPr lang="en-US" sz="2000" b="1" dirty="0" err="1"/>
              <a:t>cốc</a:t>
            </a:r>
            <a:r>
              <a:rPr lang="en-US" sz="2000" b="1" dirty="0"/>
              <a:t> </a:t>
            </a:r>
            <a:r>
              <a:rPr lang="en-US" sz="2000" b="1" dirty="0" err="1"/>
              <a:t>nước</a:t>
            </a:r>
            <a:r>
              <a:rPr lang="en-US" sz="2000" b="1" dirty="0"/>
              <a:t> cam </a:t>
            </a:r>
            <a:r>
              <a:rPr lang="en-US" sz="2000" b="1" dirty="0" err="1"/>
              <a:t>thì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bao </a:t>
            </a:r>
            <a:r>
              <a:rPr lang="en-US" sz="2000" b="1" dirty="0" err="1"/>
              <a:t>nhiêu</a:t>
            </a:r>
            <a:r>
              <a:rPr lang="en-US" sz="2000" b="1" dirty="0"/>
              <a:t> </a:t>
            </a:r>
            <a:r>
              <a:rPr lang="en-US" sz="2000" b="1" dirty="0" err="1"/>
              <a:t>tiền</a:t>
            </a:r>
            <a:r>
              <a:rPr lang="en-US" sz="2000" b="1" dirty="0"/>
              <a:t>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FE25C1-C2D1-F845-3158-8910AF9212DE}"/>
              </a:ext>
            </a:extLst>
          </p:cNvPr>
          <p:cNvSpPr/>
          <p:nvPr/>
        </p:nvSpPr>
        <p:spPr>
          <a:xfrm>
            <a:off x="7503457" y="3971366"/>
            <a:ext cx="2205320" cy="618564"/>
          </a:xfrm>
          <a:prstGeom prst="wedgeRoundRectCallout">
            <a:avLst>
              <a:gd name="adj1" fmla="val -55927"/>
              <a:gd name="adj2" fmla="val -62207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Con </a:t>
            </a:r>
            <a:r>
              <a:rPr lang="en-US" sz="2000" b="1" dirty="0" err="1"/>
              <a:t>nghĩ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cũng</a:t>
            </a:r>
            <a:r>
              <a:rPr lang="en-US" sz="2000" b="1" dirty="0"/>
              <a:t> </a:t>
            </a:r>
            <a:r>
              <a:rPr lang="en-US" sz="2000" b="1" dirty="0" err="1"/>
              <a:t>thế</a:t>
            </a:r>
            <a:r>
              <a:rPr lang="en-US" sz="2000" b="1" dirty="0"/>
              <a:t> ạ.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96F110-B1CA-15BD-2FF8-4724A7BD623B}"/>
              </a:ext>
            </a:extLst>
          </p:cNvPr>
          <p:cNvSpPr/>
          <p:nvPr/>
        </p:nvSpPr>
        <p:spPr>
          <a:xfrm>
            <a:off x="2393576" y="5154706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thoại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34D6E1F-A89B-3344-7006-6064725135F8}"/>
              </a:ext>
            </a:extLst>
          </p:cNvPr>
          <p:cNvSpPr/>
          <p:nvPr/>
        </p:nvSpPr>
        <p:spPr>
          <a:xfrm>
            <a:off x="2357717" y="5145740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49EA40-2A54-4E72-2F85-4258756FE743}"/>
              </a:ext>
            </a:extLst>
          </p:cNvPr>
          <p:cNvSpPr/>
          <p:nvPr/>
        </p:nvSpPr>
        <p:spPr>
          <a:xfrm>
            <a:off x="2375646" y="5154705"/>
            <a:ext cx="8328212" cy="7351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36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Mi?</a:t>
            </a:r>
            <a:endParaRPr lang="en-US" sz="36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99946F9-0568-921E-B7FD-5948460CE76A}"/>
              </a:ext>
            </a:extLst>
          </p:cNvPr>
          <p:cNvSpPr/>
          <p:nvPr/>
        </p:nvSpPr>
        <p:spPr>
          <a:xfrm>
            <a:off x="1595718" y="5127809"/>
            <a:ext cx="9583269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đáp án bạn Mi đưa có đúng không?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E5D17EE-9A61-291F-6BB7-0FB8C71A2F83}"/>
              </a:ext>
            </a:extLst>
          </p:cNvPr>
          <p:cNvSpPr/>
          <p:nvPr/>
        </p:nvSpPr>
        <p:spPr>
          <a:xfrm>
            <a:off x="1416423" y="5127809"/>
            <a:ext cx="10318376" cy="83371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 tính số tiền mà mẹ Mi hỏi, chúng ta làm thế nào?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8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376229-55D0-4EBB-AA48-FE2776D73E7C}"/>
              </a:ext>
            </a:extLst>
          </p:cNvPr>
          <p:cNvSpPr/>
          <p:nvPr/>
        </p:nvSpPr>
        <p:spPr>
          <a:xfrm>
            <a:off x="326922" y="130277"/>
            <a:ext cx="11538155" cy="6597445"/>
          </a:xfrm>
          <a:custGeom>
            <a:avLst/>
            <a:gdLst>
              <a:gd name="connsiteX0" fmla="*/ 0 w 11538155"/>
              <a:gd name="connsiteY0" fmla="*/ 1099596 h 6597445"/>
              <a:gd name="connsiteX1" fmla="*/ 1099596 w 11538155"/>
              <a:gd name="connsiteY1" fmla="*/ 0 h 6597445"/>
              <a:gd name="connsiteX2" fmla="*/ 10438559 w 11538155"/>
              <a:gd name="connsiteY2" fmla="*/ 0 h 6597445"/>
              <a:gd name="connsiteX3" fmla="*/ 11538155 w 11538155"/>
              <a:gd name="connsiteY3" fmla="*/ 1099596 h 6597445"/>
              <a:gd name="connsiteX4" fmla="*/ 11538155 w 11538155"/>
              <a:gd name="connsiteY4" fmla="*/ 5497849 h 6597445"/>
              <a:gd name="connsiteX5" fmla="*/ 10438559 w 11538155"/>
              <a:gd name="connsiteY5" fmla="*/ 6597445 h 6597445"/>
              <a:gd name="connsiteX6" fmla="*/ 1099596 w 11538155"/>
              <a:gd name="connsiteY6" fmla="*/ 6597445 h 6597445"/>
              <a:gd name="connsiteX7" fmla="*/ 0 w 11538155"/>
              <a:gd name="connsiteY7" fmla="*/ 5497849 h 6597445"/>
              <a:gd name="connsiteX8" fmla="*/ 0 w 11538155"/>
              <a:gd name="connsiteY8" fmla="*/ 1099596 h 659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8155" h="6597445" fill="none" extrusionOk="0">
                <a:moveTo>
                  <a:pt x="0" y="1099596"/>
                </a:moveTo>
                <a:cubicBezTo>
                  <a:pt x="6787" y="450855"/>
                  <a:pt x="428436" y="-26808"/>
                  <a:pt x="1099596" y="0"/>
                </a:cubicBezTo>
                <a:cubicBezTo>
                  <a:pt x="2746118" y="-83524"/>
                  <a:pt x="7657587" y="-102929"/>
                  <a:pt x="10438559" y="0"/>
                </a:cubicBezTo>
                <a:cubicBezTo>
                  <a:pt x="11076409" y="15811"/>
                  <a:pt x="11575395" y="470674"/>
                  <a:pt x="11538155" y="1099596"/>
                </a:cubicBezTo>
                <a:cubicBezTo>
                  <a:pt x="11603616" y="1671687"/>
                  <a:pt x="11659772" y="4846120"/>
                  <a:pt x="11538155" y="5497849"/>
                </a:cubicBezTo>
                <a:cubicBezTo>
                  <a:pt x="11503528" y="6071174"/>
                  <a:pt x="11024254" y="6618761"/>
                  <a:pt x="10438559" y="6597445"/>
                </a:cubicBezTo>
                <a:cubicBezTo>
                  <a:pt x="6016704" y="6687597"/>
                  <a:pt x="5494250" y="6495470"/>
                  <a:pt x="1099596" y="6597445"/>
                </a:cubicBezTo>
                <a:cubicBezTo>
                  <a:pt x="510450" y="6656750"/>
                  <a:pt x="-3701" y="6098408"/>
                  <a:pt x="0" y="5497849"/>
                </a:cubicBezTo>
                <a:cubicBezTo>
                  <a:pt x="-120683" y="4460776"/>
                  <a:pt x="-130817" y="2097032"/>
                  <a:pt x="0" y="1099596"/>
                </a:cubicBezTo>
                <a:close/>
              </a:path>
              <a:path w="11538155" h="6597445" stroke="0" extrusionOk="0">
                <a:moveTo>
                  <a:pt x="0" y="1099596"/>
                </a:moveTo>
                <a:cubicBezTo>
                  <a:pt x="1065" y="421431"/>
                  <a:pt x="418606" y="53573"/>
                  <a:pt x="1099596" y="0"/>
                </a:cubicBezTo>
                <a:cubicBezTo>
                  <a:pt x="4230230" y="124908"/>
                  <a:pt x="6411741" y="-10679"/>
                  <a:pt x="10438559" y="0"/>
                </a:cubicBezTo>
                <a:cubicBezTo>
                  <a:pt x="11099858" y="35917"/>
                  <a:pt x="11557188" y="463411"/>
                  <a:pt x="11538155" y="1099596"/>
                </a:cubicBezTo>
                <a:cubicBezTo>
                  <a:pt x="11526427" y="2716172"/>
                  <a:pt x="11569935" y="4506332"/>
                  <a:pt x="11538155" y="5497849"/>
                </a:cubicBezTo>
                <a:cubicBezTo>
                  <a:pt x="11596317" y="6076725"/>
                  <a:pt x="11039413" y="6602554"/>
                  <a:pt x="10438559" y="6597445"/>
                </a:cubicBezTo>
                <a:cubicBezTo>
                  <a:pt x="6223888" y="6739769"/>
                  <a:pt x="3925555" y="6680038"/>
                  <a:pt x="1099596" y="6597445"/>
                </a:cubicBezTo>
                <a:cubicBezTo>
                  <a:pt x="556187" y="6629378"/>
                  <a:pt x="93702" y="6122758"/>
                  <a:pt x="0" y="5497849"/>
                </a:cubicBezTo>
                <a:cubicBezTo>
                  <a:pt x="120966" y="3842792"/>
                  <a:pt x="131165" y="1687299"/>
                  <a:pt x="0" y="1099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33CC"/>
            </a:solidFill>
            <a:extLst>
              <a:ext uri="{C807C97D-BFC1-408E-A445-0C87EB9F89A2}">
                <ask:lineSketchStyleProps xmlns:ask="http://schemas.microsoft.com/office/drawing/2018/sketchyshapes" sd="226623205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5117AD38-D8DE-F5AB-8F7A-F5D121096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161365" y="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77389F-B1C7-24BD-7201-F5F6116B7DB2}"/>
              </a:ext>
            </a:extLst>
          </p:cNvPr>
          <p:cNvSpPr txBox="1"/>
          <p:nvPr/>
        </p:nvSpPr>
        <p:spPr>
          <a:xfrm>
            <a:off x="2160495" y="304801"/>
            <a:ext cx="8713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trị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hai</a:t>
            </a:r>
            <a:r>
              <a:rPr lang="en-US" sz="3200" b="1" dirty="0"/>
              <a:t> </a:t>
            </a:r>
            <a:r>
              <a:rPr lang="en-US" sz="3200" b="1" dirty="0" err="1"/>
              <a:t>biểu</a:t>
            </a:r>
            <a:r>
              <a:rPr lang="en-US" sz="3200" b="1" dirty="0"/>
              <a:t> </a:t>
            </a:r>
            <a:r>
              <a:rPr lang="en-US" sz="3200" b="1" dirty="0" err="1"/>
              <a:t>thức</a:t>
            </a:r>
            <a:r>
              <a:rPr lang="en-US" sz="3200" b="1" dirty="0"/>
              <a:t> a + b </a:t>
            </a:r>
            <a:r>
              <a:rPr lang="en-US" sz="3200" b="1" dirty="0" err="1"/>
              <a:t>và</a:t>
            </a:r>
            <a:r>
              <a:rPr lang="en-US" sz="3200" b="1" dirty="0"/>
              <a:t> b + a</a:t>
            </a:r>
          </a:p>
        </p:txBody>
      </p:sp>
      <p:graphicFrame>
        <p:nvGraphicFramePr>
          <p:cNvPr id="4" name="Table 15">
            <a:extLst>
              <a:ext uri="{FF2B5EF4-FFF2-40B4-BE49-F238E27FC236}">
                <a16:creationId xmlns:a16="http://schemas.microsoft.com/office/drawing/2014/main" id="{5B52E451-D927-226A-6899-83ADF848D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096818"/>
              </p:ext>
            </p:extLst>
          </p:nvPr>
        </p:nvGraphicFramePr>
        <p:xfrm>
          <a:off x="1264024" y="1353671"/>
          <a:ext cx="9654988" cy="33976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13747">
                  <a:extLst>
                    <a:ext uri="{9D8B030D-6E8A-4147-A177-3AD203B41FA5}">
                      <a16:colId xmlns:a16="http://schemas.microsoft.com/office/drawing/2014/main" val="2837395672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220753606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3698604646"/>
                    </a:ext>
                  </a:extLst>
                </a:gridCol>
                <a:gridCol w="2413747">
                  <a:extLst>
                    <a:ext uri="{9D8B030D-6E8A-4147-A177-3AD203B41FA5}">
                      <a16:colId xmlns:a16="http://schemas.microsoft.com/office/drawing/2014/main" val="1818988701"/>
                    </a:ext>
                  </a:extLst>
                </a:gridCol>
              </a:tblGrid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a + 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 +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78438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2958318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02059"/>
                  </a:ext>
                </a:extLst>
              </a:tr>
              <a:tr h="849406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348923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854FCD4-C57C-936B-8406-CE89329EB483}"/>
              </a:ext>
            </a:extLst>
          </p:cNvPr>
          <p:cNvSpPr txBox="1"/>
          <p:nvPr/>
        </p:nvSpPr>
        <p:spPr>
          <a:xfrm>
            <a:off x="6185647" y="229496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 + 3 =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C9295-DD75-92CA-7930-45A9E3513058}"/>
              </a:ext>
            </a:extLst>
          </p:cNvPr>
          <p:cNvSpPr txBox="1"/>
          <p:nvPr/>
        </p:nvSpPr>
        <p:spPr>
          <a:xfrm>
            <a:off x="8668871" y="2241177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 + 4 =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5E32E2-F5D6-61D5-D464-41806CC261C5}"/>
              </a:ext>
            </a:extLst>
          </p:cNvPr>
          <p:cNvSpPr txBox="1"/>
          <p:nvPr/>
        </p:nvSpPr>
        <p:spPr>
          <a:xfrm>
            <a:off x="6293224" y="312868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6 + 9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654CDD-3B1D-E20F-856E-717327E5178B}"/>
              </a:ext>
            </a:extLst>
          </p:cNvPr>
          <p:cNvSpPr txBox="1"/>
          <p:nvPr/>
        </p:nvSpPr>
        <p:spPr>
          <a:xfrm>
            <a:off x="8713695" y="3092824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9 + 6 = 15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EA6C36-EC77-C7D0-4FA3-EA24C5055D60}"/>
              </a:ext>
            </a:extLst>
          </p:cNvPr>
          <p:cNvSpPr txBox="1"/>
          <p:nvPr/>
        </p:nvSpPr>
        <p:spPr>
          <a:xfrm>
            <a:off x="6257365" y="395343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8 + 5 = 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62C0B6-79E0-32D8-CDFF-48F6F18051F5}"/>
              </a:ext>
            </a:extLst>
          </p:cNvPr>
          <p:cNvSpPr txBox="1"/>
          <p:nvPr/>
        </p:nvSpPr>
        <p:spPr>
          <a:xfrm>
            <a:off x="8686800" y="392654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5 + 8 = 13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899C171-A939-5E72-0EAB-518710E37512}"/>
              </a:ext>
            </a:extLst>
          </p:cNvPr>
          <p:cNvSpPr/>
          <p:nvPr/>
        </p:nvSpPr>
        <p:spPr>
          <a:xfrm>
            <a:off x="995083" y="4966445"/>
            <a:ext cx="10318376" cy="13088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 nhận xét gì về vị trí các số hạng của biểu thức a + b và b + a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9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796</Words>
  <Application>Microsoft Office PowerPoint</Application>
  <PresentationFormat>Widescreen</PresentationFormat>
  <Paragraphs>94</Paragraphs>
  <Slides>23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Times New Roman</vt:lpstr>
      <vt:lpstr>1_Office Theme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2023-09-11T08:43:27Z</dcterms:created>
  <dcterms:modified xsi:type="dcterms:W3CDTF">2023-10-10T11:31:40Z</dcterms:modified>
</cp:coreProperties>
</file>