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0" r:id="rId4"/>
  </p:sldMasterIdLst>
  <p:sldIdLst>
    <p:sldId id="293" r:id="rId5"/>
    <p:sldId id="261" r:id="rId6"/>
    <p:sldId id="719" r:id="rId7"/>
    <p:sldId id="257" r:id="rId8"/>
    <p:sldId id="258" r:id="rId9"/>
    <p:sldId id="259" r:id="rId10"/>
    <p:sldId id="316" r:id="rId11"/>
    <p:sldId id="295" r:id="rId12"/>
    <p:sldId id="291" r:id="rId13"/>
    <p:sldId id="732" r:id="rId14"/>
    <p:sldId id="733" r:id="rId15"/>
    <p:sldId id="737" r:id="rId16"/>
    <p:sldId id="738" r:id="rId17"/>
    <p:sldId id="744" r:id="rId18"/>
    <p:sldId id="745" r:id="rId19"/>
    <p:sldId id="746" r:id="rId20"/>
    <p:sldId id="747" r:id="rId21"/>
    <p:sldId id="7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933007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300125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109446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8/7/2023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802155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8/7/2023</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2342988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8/7/2023</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856982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11910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525891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874319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8794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64806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2A3F9BAE-B3AB-F162-6AF2-4F2B73688F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33552" y="171450"/>
            <a:ext cx="1533526" cy="1533526"/>
          </a:xfrm>
          <a:prstGeom prst="rect">
            <a:avLst/>
          </a:prstGeom>
        </p:spPr>
      </p:pic>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187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audio" Target="../media/audio1.wav"/><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0.gif"/><Relationship Id="rId11" Type="http://schemas.microsoft.com/office/2007/relationships/hdphoto" Target="../media/hdphoto2.wdp"/><Relationship Id="rId5" Type="http://schemas.openxmlformats.org/officeDocument/2006/relationships/image" Target="../media/image9.png"/><Relationship Id="rId15" Type="http://schemas.microsoft.com/office/2007/relationships/hdphoto" Target="../media/hdphoto4.wdp"/><Relationship Id="rId10" Type="http://schemas.openxmlformats.org/officeDocument/2006/relationships/image" Target="../media/image13.png"/><Relationship Id="rId4" Type="http://schemas.openxmlformats.org/officeDocument/2006/relationships/image" Target="../media/image8.png"/><Relationship Id="rId9" Type="http://schemas.microsoft.com/office/2007/relationships/hdphoto" Target="../media/hdphoto1.wdp"/><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15.png"/><Relationship Id="rId4" Type="http://schemas.microsoft.com/office/2007/relationships/hdphoto" Target="../media/hdphoto3.wdp"/><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15.png"/><Relationship Id="rId4" Type="http://schemas.microsoft.com/office/2007/relationships/hdphoto" Target="../media/hdphoto3.wdp"/><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openxmlformats.org/officeDocument/2006/relationships/image" Target="../media/image59.png"/><Relationship Id="rId7" Type="http://schemas.microsoft.com/office/2007/relationships/hdphoto" Target="../media/hdphoto8.wdp"/><Relationship Id="rId12"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38.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image" Target="../media/image60.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png"/><Relationship Id="rId7" Type="http://schemas.openxmlformats.org/officeDocument/2006/relationships/image" Target="../media/image22.gif"/><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gif"/></Relationships>
</file>

<file path=ppt/slides/_rels/slide3.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5.png"/><Relationship Id="rId18" Type="http://schemas.openxmlformats.org/officeDocument/2006/relationships/image" Target="../media/image34.png"/><Relationship Id="rId3" Type="http://schemas.openxmlformats.org/officeDocument/2006/relationships/audio" Target="../media/audio3.wav"/><Relationship Id="rId21" Type="http://schemas.openxmlformats.org/officeDocument/2006/relationships/slide" Target="slide4.xml"/><Relationship Id="rId7" Type="http://schemas.openxmlformats.org/officeDocument/2006/relationships/image" Target="../media/image21.png"/><Relationship Id="rId12" Type="http://schemas.openxmlformats.org/officeDocument/2006/relationships/image" Target="../media/image31.gif"/><Relationship Id="rId17" Type="http://schemas.openxmlformats.org/officeDocument/2006/relationships/slide" Target="slide5.xml"/><Relationship Id="rId2" Type="http://schemas.openxmlformats.org/officeDocument/2006/relationships/audio" Target="../media/audio2.wav"/><Relationship Id="rId16" Type="http://schemas.openxmlformats.org/officeDocument/2006/relationships/image" Target="../media/image33.gif"/><Relationship Id="rId20"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30.gif"/><Relationship Id="rId5" Type="http://schemas.openxmlformats.org/officeDocument/2006/relationships/image" Target="../media/image19.png"/><Relationship Id="rId15" Type="http://schemas.openxmlformats.org/officeDocument/2006/relationships/image" Target="../media/image32.gif"/><Relationship Id="rId23" Type="http://schemas.openxmlformats.org/officeDocument/2006/relationships/slide" Target="slide7.xml"/><Relationship Id="rId10" Type="http://schemas.openxmlformats.org/officeDocument/2006/relationships/image" Target="../media/image29.gif"/><Relationship Id="rId19" Type="http://schemas.openxmlformats.org/officeDocument/2006/relationships/slide" Target="slide6.xml"/><Relationship Id="rId4" Type="http://schemas.openxmlformats.org/officeDocument/2006/relationships/image" Target="../media/image27.png"/><Relationship Id="rId9" Type="http://schemas.openxmlformats.org/officeDocument/2006/relationships/image" Target="../media/image28.gif"/><Relationship Id="rId14" Type="http://schemas.openxmlformats.org/officeDocument/2006/relationships/image" Target="../media/image26.gif"/><Relationship Id="rId22"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5.wav"/><Relationship Id="rId7" Type="http://schemas.openxmlformats.org/officeDocument/2006/relationships/image" Target="../media/image39.gif"/><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0.png"/><Relationship Id="rId4" Type="http://schemas.openxmlformats.org/officeDocument/2006/relationships/image" Target="../media/image18.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5.wav"/><Relationship Id="rId7" Type="http://schemas.openxmlformats.org/officeDocument/2006/relationships/image" Target="../media/image37.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slide" Target="slide3.xml"/><Relationship Id="rId10" Type="http://schemas.openxmlformats.org/officeDocument/2006/relationships/image" Target="../media/image41.png"/><Relationship Id="rId4" Type="http://schemas.openxmlformats.org/officeDocument/2006/relationships/image" Target="../media/image18.png"/><Relationship Id="rId9" Type="http://schemas.openxmlformats.org/officeDocument/2006/relationships/image" Target="../media/image39.gif"/></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5.wav"/><Relationship Id="rId7" Type="http://schemas.openxmlformats.org/officeDocument/2006/relationships/image" Target="../media/image37.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slide" Target="slide7.xml"/><Relationship Id="rId10" Type="http://schemas.openxmlformats.org/officeDocument/2006/relationships/image" Target="../media/image43.png"/><Relationship Id="rId4" Type="http://schemas.openxmlformats.org/officeDocument/2006/relationships/image" Target="../media/image18.png"/><Relationship Id="rId9" Type="http://schemas.openxmlformats.org/officeDocument/2006/relationships/image" Target="../media/image39.gif"/></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15.png"/><Relationship Id="rId4" Type="http://schemas.microsoft.com/office/2007/relationships/hdphoto" Target="../media/hdphoto3.wdp"/><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885E688A-FA5B-4E28-9CF2-459913917761}"/>
              </a:ext>
            </a:extLst>
          </p:cNvPr>
          <p:cNvSpPr/>
          <p:nvPr/>
        </p:nvSpPr>
        <p:spPr>
          <a:xfrm>
            <a:off x="1333500" y="545631"/>
            <a:ext cx="4648200" cy="1587969"/>
          </a:xfrm>
          <a:custGeom>
            <a:avLst/>
            <a:gdLst>
              <a:gd name="connsiteX0" fmla="*/ 0 w 4648200"/>
              <a:gd name="connsiteY0" fmla="*/ 264667 h 1587969"/>
              <a:gd name="connsiteX1" fmla="*/ 264667 w 4648200"/>
              <a:gd name="connsiteY1" fmla="*/ 0 h 1587969"/>
              <a:gd name="connsiteX2" fmla="*/ 774700 w 4648200"/>
              <a:gd name="connsiteY2" fmla="*/ 0 h 1587969"/>
              <a:gd name="connsiteX3" fmla="*/ 774700 w 4648200"/>
              <a:gd name="connsiteY3" fmla="*/ 0 h 1587969"/>
              <a:gd name="connsiteX4" fmla="*/ 1936750 w 4648200"/>
              <a:gd name="connsiteY4" fmla="*/ 0 h 1587969"/>
              <a:gd name="connsiteX5" fmla="*/ 4383533 w 4648200"/>
              <a:gd name="connsiteY5" fmla="*/ 0 h 1587969"/>
              <a:gd name="connsiteX6" fmla="*/ 4648200 w 4648200"/>
              <a:gd name="connsiteY6" fmla="*/ 264667 h 1587969"/>
              <a:gd name="connsiteX7" fmla="*/ 4648200 w 4648200"/>
              <a:gd name="connsiteY7" fmla="*/ 926315 h 1587969"/>
              <a:gd name="connsiteX8" fmla="*/ 4648200 w 4648200"/>
              <a:gd name="connsiteY8" fmla="*/ 926315 h 1587969"/>
              <a:gd name="connsiteX9" fmla="*/ 4648200 w 4648200"/>
              <a:gd name="connsiteY9" fmla="*/ 1323308 h 1587969"/>
              <a:gd name="connsiteX10" fmla="*/ 4648200 w 4648200"/>
              <a:gd name="connsiteY10" fmla="*/ 1323302 h 1587969"/>
              <a:gd name="connsiteX11" fmla="*/ 4383533 w 4648200"/>
              <a:gd name="connsiteY11" fmla="*/ 1587969 h 1587969"/>
              <a:gd name="connsiteX12" fmla="*/ 1936750 w 4648200"/>
              <a:gd name="connsiteY12" fmla="*/ 1587969 h 1587969"/>
              <a:gd name="connsiteX13" fmla="*/ 587021 w 4648200"/>
              <a:gd name="connsiteY13" fmla="*/ 2125798 h 1587969"/>
              <a:gd name="connsiteX14" fmla="*/ 774700 w 4648200"/>
              <a:gd name="connsiteY14" fmla="*/ 1587969 h 1587969"/>
              <a:gd name="connsiteX15" fmla="*/ 264667 w 4648200"/>
              <a:gd name="connsiteY15" fmla="*/ 1587969 h 1587969"/>
              <a:gd name="connsiteX16" fmla="*/ 0 w 4648200"/>
              <a:gd name="connsiteY16" fmla="*/ 1323302 h 1587969"/>
              <a:gd name="connsiteX17" fmla="*/ 0 w 4648200"/>
              <a:gd name="connsiteY17" fmla="*/ 1323308 h 1587969"/>
              <a:gd name="connsiteX18" fmla="*/ 0 w 4648200"/>
              <a:gd name="connsiteY18" fmla="*/ 926315 h 1587969"/>
              <a:gd name="connsiteX19" fmla="*/ 0 w 4648200"/>
              <a:gd name="connsiteY19" fmla="*/ 926315 h 1587969"/>
              <a:gd name="connsiteX20" fmla="*/ 0 w 4648200"/>
              <a:gd name="connsiteY20" fmla="*/ 264667 h 15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587969" fill="none" extrusionOk="0">
                <a:moveTo>
                  <a:pt x="0" y="264667"/>
                </a:moveTo>
                <a:cubicBezTo>
                  <a:pt x="-4591" y="108970"/>
                  <a:pt x="116258" y="18204"/>
                  <a:pt x="264667" y="0"/>
                </a:cubicBezTo>
                <a:cubicBezTo>
                  <a:pt x="414067" y="-24054"/>
                  <a:pt x="708217" y="13366"/>
                  <a:pt x="774700" y="0"/>
                </a:cubicBezTo>
                <a:lnTo>
                  <a:pt x="774700" y="0"/>
                </a:lnTo>
                <a:cubicBezTo>
                  <a:pt x="1099500" y="85579"/>
                  <a:pt x="1634715" y="-60642"/>
                  <a:pt x="1936750" y="0"/>
                </a:cubicBezTo>
                <a:cubicBezTo>
                  <a:pt x="3013266" y="-78244"/>
                  <a:pt x="3368953" y="115028"/>
                  <a:pt x="4383533" y="0"/>
                </a:cubicBezTo>
                <a:cubicBezTo>
                  <a:pt x="4516524" y="-2140"/>
                  <a:pt x="4639222" y="117762"/>
                  <a:pt x="4648200" y="264667"/>
                </a:cubicBezTo>
                <a:cubicBezTo>
                  <a:pt x="4696458" y="543292"/>
                  <a:pt x="4659558" y="710827"/>
                  <a:pt x="4648200" y="926315"/>
                </a:cubicBezTo>
                <a:lnTo>
                  <a:pt x="4648200" y="926315"/>
                </a:lnTo>
                <a:cubicBezTo>
                  <a:pt x="4622034" y="1119507"/>
                  <a:pt x="4673481" y="1263229"/>
                  <a:pt x="4648200" y="1323308"/>
                </a:cubicBezTo>
                <a:lnTo>
                  <a:pt x="4648200" y="1323302"/>
                </a:lnTo>
                <a:cubicBezTo>
                  <a:pt x="4659778" y="1480552"/>
                  <a:pt x="4505186" y="1584141"/>
                  <a:pt x="4383533" y="1587969"/>
                </a:cubicBezTo>
                <a:cubicBezTo>
                  <a:pt x="3829367" y="1643522"/>
                  <a:pt x="2768892" y="1565498"/>
                  <a:pt x="1936750" y="1587969"/>
                </a:cubicBezTo>
                <a:cubicBezTo>
                  <a:pt x="1582826" y="1841539"/>
                  <a:pt x="959586" y="2039262"/>
                  <a:pt x="587021" y="2125798"/>
                </a:cubicBezTo>
                <a:cubicBezTo>
                  <a:pt x="631103" y="1898665"/>
                  <a:pt x="722975" y="1860465"/>
                  <a:pt x="774700" y="1587969"/>
                </a:cubicBezTo>
                <a:cubicBezTo>
                  <a:pt x="586023" y="1558015"/>
                  <a:pt x="323479" y="1597939"/>
                  <a:pt x="264667" y="1587969"/>
                </a:cubicBezTo>
                <a:cubicBezTo>
                  <a:pt x="119162" y="1558845"/>
                  <a:pt x="18691" y="1470045"/>
                  <a:pt x="0" y="1323302"/>
                </a:cubicBezTo>
                <a:lnTo>
                  <a:pt x="0" y="1323308"/>
                </a:lnTo>
                <a:cubicBezTo>
                  <a:pt x="-14554" y="1242865"/>
                  <a:pt x="-29805" y="1041122"/>
                  <a:pt x="0" y="926315"/>
                </a:cubicBezTo>
                <a:lnTo>
                  <a:pt x="0" y="926315"/>
                </a:lnTo>
                <a:cubicBezTo>
                  <a:pt x="37151" y="823129"/>
                  <a:pt x="27799" y="528303"/>
                  <a:pt x="0" y="264667"/>
                </a:cubicBezTo>
                <a:close/>
              </a:path>
              <a:path w="4648200" h="1587969" stroke="0" extrusionOk="0">
                <a:moveTo>
                  <a:pt x="0" y="264667"/>
                </a:moveTo>
                <a:cubicBezTo>
                  <a:pt x="14925" y="112507"/>
                  <a:pt x="108542" y="488"/>
                  <a:pt x="264667" y="0"/>
                </a:cubicBezTo>
                <a:cubicBezTo>
                  <a:pt x="388873" y="-40466"/>
                  <a:pt x="555138" y="-37562"/>
                  <a:pt x="774700" y="0"/>
                </a:cubicBezTo>
                <a:lnTo>
                  <a:pt x="774700" y="0"/>
                </a:lnTo>
                <a:cubicBezTo>
                  <a:pt x="1296051" y="37411"/>
                  <a:pt x="1625941" y="-72725"/>
                  <a:pt x="1936750" y="0"/>
                </a:cubicBezTo>
                <a:cubicBezTo>
                  <a:pt x="2727285" y="-154272"/>
                  <a:pt x="3314989" y="-5549"/>
                  <a:pt x="4383533" y="0"/>
                </a:cubicBezTo>
                <a:cubicBezTo>
                  <a:pt x="4514872" y="8266"/>
                  <a:pt x="4657061" y="117967"/>
                  <a:pt x="4648200" y="264667"/>
                </a:cubicBezTo>
                <a:cubicBezTo>
                  <a:pt x="4641878" y="409472"/>
                  <a:pt x="4707296" y="693526"/>
                  <a:pt x="4648200" y="926315"/>
                </a:cubicBezTo>
                <a:lnTo>
                  <a:pt x="4648200" y="926315"/>
                </a:lnTo>
                <a:cubicBezTo>
                  <a:pt x="4657062" y="1065173"/>
                  <a:pt x="4671698" y="1266494"/>
                  <a:pt x="4648200" y="1323308"/>
                </a:cubicBezTo>
                <a:lnTo>
                  <a:pt x="4648200" y="1323302"/>
                </a:lnTo>
                <a:cubicBezTo>
                  <a:pt x="4659601" y="1449351"/>
                  <a:pt x="4535550" y="1594076"/>
                  <a:pt x="4383533" y="1587969"/>
                </a:cubicBezTo>
                <a:cubicBezTo>
                  <a:pt x="3403035" y="1568142"/>
                  <a:pt x="2725080" y="1659675"/>
                  <a:pt x="1936750" y="1587969"/>
                </a:cubicBezTo>
                <a:cubicBezTo>
                  <a:pt x="1481058" y="1770386"/>
                  <a:pt x="1101323" y="2012785"/>
                  <a:pt x="587021" y="2125798"/>
                </a:cubicBezTo>
                <a:cubicBezTo>
                  <a:pt x="691159" y="1939570"/>
                  <a:pt x="684392" y="1737395"/>
                  <a:pt x="774700" y="1587969"/>
                </a:cubicBezTo>
                <a:cubicBezTo>
                  <a:pt x="559158" y="1556382"/>
                  <a:pt x="316592" y="1589451"/>
                  <a:pt x="264667" y="1587969"/>
                </a:cubicBezTo>
                <a:cubicBezTo>
                  <a:pt x="127684" y="1590874"/>
                  <a:pt x="3650" y="1483280"/>
                  <a:pt x="0" y="1323302"/>
                </a:cubicBezTo>
                <a:lnTo>
                  <a:pt x="0" y="1323308"/>
                </a:lnTo>
                <a:cubicBezTo>
                  <a:pt x="3141" y="1220064"/>
                  <a:pt x="-24443" y="1038669"/>
                  <a:pt x="0" y="926315"/>
                </a:cubicBezTo>
                <a:lnTo>
                  <a:pt x="0" y="926315"/>
                </a:lnTo>
                <a:cubicBezTo>
                  <a:pt x="-22358" y="663439"/>
                  <a:pt x="-34387" y="552199"/>
                  <a:pt x="0" y="264667"/>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prstClr val="black"/>
                </a:solidFill>
              </a:rPr>
              <a:t>Quy </a:t>
            </a:r>
            <a:r>
              <a:rPr lang="en-US" sz="3600" b="1" dirty="0" err="1">
                <a:solidFill>
                  <a:prstClr val="black"/>
                </a:solidFill>
              </a:rPr>
              <a:t>tắc</a:t>
            </a:r>
            <a:r>
              <a:rPr lang="en-US" sz="3600" b="1" dirty="0">
                <a:solidFill>
                  <a:prstClr val="black"/>
                </a:solidFill>
              </a:rPr>
              <a:t> so </a:t>
            </a:r>
            <a:r>
              <a:rPr lang="en-US" sz="3600" b="1" dirty="0" err="1">
                <a:solidFill>
                  <a:prstClr val="black"/>
                </a:solidFill>
              </a:rPr>
              <a:t>sánh</a:t>
            </a:r>
            <a:r>
              <a:rPr lang="en-US" sz="3600" b="1" dirty="0">
                <a:solidFill>
                  <a:prstClr val="black"/>
                </a:solidFill>
              </a:rPr>
              <a:t> </a:t>
            </a:r>
            <a:r>
              <a:rPr lang="en-US" sz="3600" b="1" dirty="0" err="1">
                <a:solidFill>
                  <a:prstClr val="black"/>
                </a:solidFill>
              </a:rPr>
              <a:t>hai</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nhiều</a:t>
            </a:r>
            <a:r>
              <a:rPr lang="en-US" sz="3600" b="1" dirty="0">
                <a:solidFill>
                  <a:prstClr val="black"/>
                </a:solidFill>
              </a:rPr>
              <a:t> </a:t>
            </a:r>
            <a:r>
              <a:rPr lang="en-US" sz="3600" b="1" dirty="0" err="1">
                <a:solidFill>
                  <a:prstClr val="black"/>
                </a:solidFill>
              </a:rPr>
              <a:t>chữ</a:t>
            </a:r>
            <a:r>
              <a:rPr lang="en-US" sz="3600" b="1" dirty="0">
                <a:solidFill>
                  <a:prstClr val="black"/>
                </a:solidFill>
              </a:rPr>
              <a:t> </a:t>
            </a:r>
            <a:r>
              <a:rPr lang="en-US" sz="3600" b="1" dirty="0" err="1">
                <a:solidFill>
                  <a:prstClr val="black"/>
                </a:solidFill>
              </a:rPr>
              <a:t>số</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7EF971E-8C3B-4F70-A2D0-BA56F8DEA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sp>
        <p:nvSpPr>
          <p:cNvPr id="2" name="Rectangle: Rounded Corners 1">
            <a:extLst>
              <a:ext uri="{FF2B5EF4-FFF2-40B4-BE49-F238E27FC236}">
                <a16:creationId xmlns:a16="http://schemas.microsoft.com/office/drawing/2014/main" id="{C4043190-6B3C-14A4-8E46-E38856368F42}"/>
              </a:ext>
            </a:extLst>
          </p:cNvPr>
          <p:cNvSpPr/>
          <p:nvPr/>
        </p:nvSpPr>
        <p:spPr>
          <a:xfrm>
            <a:off x="3324225" y="2452719"/>
            <a:ext cx="8391525" cy="3319431"/>
          </a:xfrm>
          <a:custGeom>
            <a:avLst/>
            <a:gdLst>
              <a:gd name="connsiteX0" fmla="*/ 0 w 8391525"/>
              <a:gd name="connsiteY0" fmla="*/ 553250 h 3319431"/>
              <a:gd name="connsiteX1" fmla="*/ 553250 w 8391525"/>
              <a:gd name="connsiteY1" fmla="*/ 0 h 3319431"/>
              <a:gd name="connsiteX2" fmla="*/ 7838275 w 8391525"/>
              <a:gd name="connsiteY2" fmla="*/ 0 h 3319431"/>
              <a:gd name="connsiteX3" fmla="*/ 8391525 w 8391525"/>
              <a:gd name="connsiteY3" fmla="*/ 553250 h 3319431"/>
              <a:gd name="connsiteX4" fmla="*/ 8391525 w 8391525"/>
              <a:gd name="connsiteY4" fmla="*/ 2766181 h 3319431"/>
              <a:gd name="connsiteX5" fmla="*/ 7838275 w 8391525"/>
              <a:gd name="connsiteY5" fmla="*/ 3319431 h 3319431"/>
              <a:gd name="connsiteX6" fmla="*/ 553250 w 8391525"/>
              <a:gd name="connsiteY6" fmla="*/ 3319431 h 3319431"/>
              <a:gd name="connsiteX7" fmla="*/ 0 w 8391525"/>
              <a:gd name="connsiteY7" fmla="*/ 2766181 h 3319431"/>
              <a:gd name="connsiteX8" fmla="*/ 0 w 8391525"/>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1525" h="3319431" fill="none" extrusionOk="0">
                <a:moveTo>
                  <a:pt x="0" y="553250"/>
                </a:moveTo>
                <a:cubicBezTo>
                  <a:pt x="28895" y="212582"/>
                  <a:pt x="216940" y="-7619"/>
                  <a:pt x="553250" y="0"/>
                </a:cubicBezTo>
                <a:cubicBezTo>
                  <a:pt x="2131703" y="18744"/>
                  <a:pt x="4283883" y="-35776"/>
                  <a:pt x="7838275" y="0"/>
                </a:cubicBezTo>
                <a:cubicBezTo>
                  <a:pt x="8160467" y="-3220"/>
                  <a:pt x="8389277" y="204815"/>
                  <a:pt x="8391525" y="553250"/>
                </a:cubicBezTo>
                <a:cubicBezTo>
                  <a:pt x="8478969" y="1566641"/>
                  <a:pt x="8483793" y="2082582"/>
                  <a:pt x="8391525" y="2766181"/>
                </a:cubicBezTo>
                <a:cubicBezTo>
                  <a:pt x="8392112" y="3065741"/>
                  <a:pt x="8134181" y="3295419"/>
                  <a:pt x="7838275" y="3319431"/>
                </a:cubicBezTo>
                <a:cubicBezTo>
                  <a:pt x="6299903" y="3268403"/>
                  <a:pt x="3946348" y="3282352"/>
                  <a:pt x="553250" y="3319431"/>
                </a:cubicBezTo>
                <a:cubicBezTo>
                  <a:pt x="207265" y="3348605"/>
                  <a:pt x="31447" y="3088746"/>
                  <a:pt x="0" y="2766181"/>
                </a:cubicBezTo>
                <a:cubicBezTo>
                  <a:pt x="36009" y="2073285"/>
                  <a:pt x="-149224" y="780332"/>
                  <a:pt x="0" y="553250"/>
                </a:cubicBezTo>
                <a:close/>
              </a:path>
              <a:path w="8391525" h="3319431" stroke="0" extrusionOk="0">
                <a:moveTo>
                  <a:pt x="0" y="553250"/>
                </a:moveTo>
                <a:cubicBezTo>
                  <a:pt x="-45719" y="230919"/>
                  <a:pt x="247744" y="-22242"/>
                  <a:pt x="553250" y="0"/>
                </a:cubicBezTo>
                <a:cubicBezTo>
                  <a:pt x="3863345" y="-88310"/>
                  <a:pt x="6265323" y="-77351"/>
                  <a:pt x="7838275" y="0"/>
                </a:cubicBezTo>
                <a:cubicBezTo>
                  <a:pt x="8199093" y="14629"/>
                  <a:pt x="8346694" y="273226"/>
                  <a:pt x="8391525" y="553250"/>
                </a:cubicBezTo>
                <a:cubicBezTo>
                  <a:pt x="8246555" y="1161248"/>
                  <a:pt x="8403392" y="1740904"/>
                  <a:pt x="8391525" y="2766181"/>
                </a:cubicBezTo>
                <a:cubicBezTo>
                  <a:pt x="8361121" y="3038821"/>
                  <a:pt x="8146075" y="3354886"/>
                  <a:pt x="7838275" y="3319431"/>
                </a:cubicBezTo>
                <a:cubicBezTo>
                  <a:pt x="4289280" y="3440830"/>
                  <a:pt x="2894436"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49EB5DE-9972-4481-7F8E-0FE61BD578F5}"/>
              </a:ext>
            </a:extLst>
          </p:cNvPr>
          <p:cNvSpPr txBox="1"/>
          <p:nvPr/>
        </p:nvSpPr>
        <p:spPr>
          <a:xfrm>
            <a:off x="3914775" y="2690821"/>
            <a:ext cx="7677150" cy="584775"/>
          </a:xfrm>
          <a:prstGeom prst="rect">
            <a:avLst/>
          </a:prstGeom>
          <a:noFill/>
        </p:spPr>
        <p:txBody>
          <a:bodyPr wrap="square" rtlCol="0">
            <a:spAutoFit/>
          </a:bodyPr>
          <a:lstStyle/>
          <a:p>
            <a:pPr lvl="0" algn="just" defTabSz="914173">
              <a:defRPr/>
            </a:pPr>
            <a:r>
              <a:rPr lang="vi-VN" sz="3200" b="1" dirty="0">
                <a:solidFill>
                  <a:srgbClr val="70AD47">
                    <a:lumMod val="75000"/>
                  </a:srgbClr>
                </a:solidFill>
                <a:latin typeface="Calibri" panose="020F0502020204030204" pitchFamily="34" charset="0"/>
                <a:cs typeface="Calibri" panose="020F0502020204030204" pitchFamily="34" charset="0"/>
              </a:rPr>
              <a:t>Số nào có nhiều chữ số hơn thì lớn hơn. </a:t>
            </a:r>
            <a:endParaRPr kumimoji="0" lang="vi-VN" sz="32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0782226-1CAC-7FFD-1FCC-CE78546C1BED}"/>
              </a:ext>
            </a:extLst>
          </p:cNvPr>
          <p:cNvSpPr txBox="1"/>
          <p:nvPr/>
        </p:nvSpPr>
        <p:spPr>
          <a:xfrm>
            <a:off x="3905250" y="3647088"/>
            <a:ext cx="7715249" cy="1384995"/>
          </a:xfrm>
          <a:prstGeom prst="rect">
            <a:avLst/>
          </a:prstGeom>
          <a:noFill/>
        </p:spPr>
        <p:txBody>
          <a:bodyPr wrap="square" rtlCol="0">
            <a:spAutoFit/>
          </a:bodyPr>
          <a:lstStyle/>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Nếu</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hai</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có</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thì</a:t>
            </a:r>
            <a:r>
              <a:rPr lang="en-US" sz="2800" b="1" dirty="0">
                <a:solidFill>
                  <a:srgbClr val="70AD47">
                    <a:lumMod val="75000"/>
                  </a:srgbClr>
                </a:solidFill>
                <a:latin typeface="Calibri" panose="020F0502020204030204" pitchFamily="34" charset="0"/>
                <a:cs typeface="Calibri" panose="020F0502020204030204" pitchFamily="34" charset="0"/>
              </a:rPr>
              <a:t> so </a:t>
            </a:r>
            <a:r>
              <a:rPr lang="en-US" sz="2800" b="1" dirty="0" err="1">
                <a:solidFill>
                  <a:srgbClr val="70AD47">
                    <a:lumMod val="75000"/>
                  </a:srgbClr>
                </a:solidFill>
                <a:latin typeface="Calibri" panose="020F0502020204030204" pitchFamily="34" charset="0"/>
                <a:cs typeface="Calibri" panose="020F0502020204030204" pitchFamily="34" charset="0"/>
              </a:rPr>
              <a:t>sánh</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cặp</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ở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một</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hàng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kể</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trái</a:t>
            </a:r>
            <a:r>
              <a:rPr lang="en-US" sz="2800" b="1" dirty="0">
                <a:solidFill>
                  <a:srgbClr val="70AD47">
                    <a:lumMod val="75000"/>
                  </a:srgbClr>
                </a:solidFill>
                <a:latin typeface="Calibri" panose="020F0502020204030204" pitchFamily="34" charset="0"/>
                <a:cs typeface="Calibri" panose="020F0502020204030204" pitchFamily="34" charset="0"/>
              </a:rPr>
              <a:t> sang </a:t>
            </a:r>
            <a:r>
              <a:rPr lang="en-US" sz="2800" b="1" dirty="0" err="1">
                <a:solidFill>
                  <a:srgbClr val="70AD47">
                    <a:lumMod val="75000"/>
                  </a:srgbClr>
                </a:solidFill>
                <a:latin typeface="Calibri" panose="020F0502020204030204" pitchFamily="34" charset="0"/>
                <a:cs typeface="Calibri" panose="020F0502020204030204" pitchFamily="34" charset="0"/>
              </a:rPr>
              <a:t>phải</a:t>
            </a:r>
            <a:r>
              <a:rPr lang="en-US" sz="2800" b="1" dirty="0">
                <a:solidFill>
                  <a:srgbClr val="70AD47">
                    <a:lumMod val="75000"/>
                  </a:srgbClr>
                </a:solidFill>
                <a:latin typeface="Calibri" panose="020F0502020204030204" pitchFamily="34" charset="0"/>
                <a:cs typeface="Calibri" panose="020F0502020204030204" pitchFamily="34" charset="0"/>
              </a:rPr>
              <a:t>.</a:t>
            </a:r>
          </a:p>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Chẳng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hạn</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vì</a:t>
            </a:r>
            <a:r>
              <a:rPr lang="en-US" sz="2800" b="1" dirty="0">
                <a:solidFill>
                  <a:srgbClr val="70AD47">
                    <a:lumMod val="75000"/>
                  </a:srgbClr>
                </a:solidFill>
                <a:latin typeface="Calibri" panose="020F0502020204030204" pitchFamily="34" charset="0"/>
                <a:cs typeface="Calibri" panose="020F0502020204030204" pitchFamily="34" charset="0"/>
              </a:rPr>
              <a:t> 2 &gt; 1 </a:t>
            </a:r>
            <a:r>
              <a:rPr lang="en-US" sz="2800" b="1" dirty="0" err="1">
                <a:solidFill>
                  <a:srgbClr val="70AD47">
                    <a:lumMod val="75000"/>
                  </a:srgbClr>
                </a:solidFill>
                <a:latin typeface="Calibri" panose="020F0502020204030204" pitchFamily="34" charset="0"/>
                <a:cs typeface="Calibri" panose="020F0502020204030204" pitchFamily="34" charset="0"/>
              </a:rPr>
              <a:t>nên</a:t>
            </a:r>
            <a:r>
              <a:rPr lang="en-US" sz="2800" b="1" dirty="0">
                <a:solidFill>
                  <a:srgbClr val="70AD47">
                    <a:lumMod val="75000"/>
                  </a:srgbClr>
                </a:solidFill>
                <a:latin typeface="Calibri" panose="020F0502020204030204" pitchFamily="34" charset="0"/>
                <a:cs typeface="Calibri" panose="020F0502020204030204" pitchFamily="34" charset="0"/>
              </a:rPr>
              <a:t> 230 000 000 &gt; 108 000 000.</a:t>
            </a:r>
            <a:endParaRPr kumimoji="0" lang="vi-VN" sz="28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pic>
        <p:nvPicPr>
          <p:cNvPr id="5" name="Picture 2" descr="tick-xanh - Cách Bỏ Thuốc Lá Trong 5 Ngày - Cai Thuốc Lá Hiệu Quả">
            <a:extLst>
              <a:ext uri="{FF2B5EF4-FFF2-40B4-BE49-F238E27FC236}">
                <a16:creationId xmlns:a16="http://schemas.microsoft.com/office/drawing/2014/main" id="{A5B29894-5A9A-1A35-4EB7-8F45481368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301" y="266145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xanh - Cách Bỏ Thuốc Lá Trong 5 Ngày - Cai Thuốc Lá Hiệu Quả">
            <a:extLst>
              <a:ext uri="{FF2B5EF4-FFF2-40B4-BE49-F238E27FC236}">
                <a16:creationId xmlns:a16="http://schemas.microsoft.com/office/drawing/2014/main" id="{4822054D-13E9-F41F-47C8-D9955EEA4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61826" y="3628038"/>
            <a:ext cx="668549"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2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libri" panose="020F0502020204030204" pitchFamily="34" charset="0"/>
                <a:cs typeface="Calibri" panose="020F0502020204030204" pitchFamily="34" charset="0"/>
              </a:rPr>
              <a:t>Ví dụ: </a:t>
            </a:r>
            <a:r>
              <a:rPr lang="vi-VN" sz="3200" dirty="0">
                <a:solidFill>
                  <a:prstClr val="black"/>
                </a:solidFill>
                <a:latin typeface="Calibri" panose="020F0502020204030204" pitchFamily="34"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4133850" y="2748979"/>
            <a:ext cx="5419725" cy="1480121"/>
          </a:xfrm>
          <a:custGeom>
            <a:avLst/>
            <a:gdLst>
              <a:gd name="connsiteX0" fmla="*/ 0 w 5419725"/>
              <a:gd name="connsiteY0" fmla="*/ 246692 h 1480121"/>
              <a:gd name="connsiteX1" fmla="*/ 246692 w 5419725"/>
              <a:gd name="connsiteY1" fmla="*/ 0 h 1480121"/>
              <a:gd name="connsiteX2" fmla="*/ 3161506 w 5419725"/>
              <a:gd name="connsiteY2" fmla="*/ 0 h 1480121"/>
              <a:gd name="connsiteX3" fmla="*/ 3161506 w 5419725"/>
              <a:gd name="connsiteY3" fmla="*/ 0 h 1480121"/>
              <a:gd name="connsiteX4" fmla="*/ 4516438 w 5419725"/>
              <a:gd name="connsiteY4" fmla="*/ 0 h 1480121"/>
              <a:gd name="connsiteX5" fmla="*/ 5173033 w 5419725"/>
              <a:gd name="connsiteY5" fmla="*/ 0 h 1480121"/>
              <a:gd name="connsiteX6" fmla="*/ 5419725 w 5419725"/>
              <a:gd name="connsiteY6" fmla="*/ 246692 h 1480121"/>
              <a:gd name="connsiteX7" fmla="*/ 5419725 w 5419725"/>
              <a:gd name="connsiteY7" fmla="*/ 863404 h 1480121"/>
              <a:gd name="connsiteX8" fmla="*/ 5419725 w 5419725"/>
              <a:gd name="connsiteY8" fmla="*/ 863404 h 1480121"/>
              <a:gd name="connsiteX9" fmla="*/ 5419725 w 5419725"/>
              <a:gd name="connsiteY9" fmla="*/ 1233434 h 1480121"/>
              <a:gd name="connsiteX10" fmla="*/ 5419725 w 5419725"/>
              <a:gd name="connsiteY10" fmla="*/ 1233429 h 1480121"/>
              <a:gd name="connsiteX11" fmla="*/ 5173033 w 5419725"/>
              <a:gd name="connsiteY11" fmla="*/ 1480121 h 1480121"/>
              <a:gd name="connsiteX12" fmla="*/ 4516438 w 5419725"/>
              <a:gd name="connsiteY12" fmla="*/ 1480121 h 1480121"/>
              <a:gd name="connsiteX13" fmla="*/ 5697648 w 5419725"/>
              <a:gd name="connsiteY13" fmla="*/ 1719827 h 1480121"/>
              <a:gd name="connsiteX14" fmla="*/ 3161506 w 5419725"/>
              <a:gd name="connsiteY14" fmla="*/ 1480121 h 1480121"/>
              <a:gd name="connsiteX15" fmla="*/ 246692 w 5419725"/>
              <a:gd name="connsiteY15" fmla="*/ 1480121 h 1480121"/>
              <a:gd name="connsiteX16" fmla="*/ 0 w 5419725"/>
              <a:gd name="connsiteY16" fmla="*/ 1233429 h 1480121"/>
              <a:gd name="connsiteX17" fmla="*/ 0 w 5419725"/>
              <a:gd name="connsiteY17" fmla="*/ 1233434 h 1480121"/>
              <a:gd name="connsiteX18" fmla="*/ 0 w 5419725"/>
              <a:gd name="connsiteY18" fmla="*/ 863404 h 1480121"/>
              <a:gd name="connsiteX19" fmla="*/ 0 w 5419725"/>
              <a:gd name="connsiteY19" fmla="*/ 863404 h 1480121"/>
              <a:gd name="connsiteX20" fmla="*/ 0 w 5419725"/>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9725" h="1480121" fill="none" extrusionOk="0">
                <a:moveTo>
                  <a:pt x="0" y="246692"/>
                </a:moveTo>
                <a:cubicBezTo>
                  <a:pt x="-6020" y="97959"/>
                  <a:pt x="107753" y="21935"/>
                  <a:pt x="246692" y="0"/>
                </a:cubicBezTo>
                <a:cubicBezTo>
                  <a:pt x="948794" y="-61564"/>
                  <a:pt x="2046320" y="-155430"/>
                  <a:pt x="3161506" y="0"/>
                </a:cubicBezTo>
                <a:lnTo>
                  <a:pt x="3161506" y="0"/>
                </a:lnTo>
                <a:cubicBezTo>
                  <a:pt x="3456089" y="-79089"/>
                  <a:pt x="4272729" y="56328"/>
                  <a:pt x="4516438" y="0"/>
                </a:cubicBezTo>
                <a:cubicBezTo>
                  <a:pt x="4592655" y="-36022"/>
                  <a:pt x="4875482" y="-58719"/>
                  <a:pt x="5173033" y="0"/>
                </a:cubicBezTo>
                <a:cubicBezTo>
                  <a:pt x="5306213" y="-497"/>
                  <a:pt x="5407023" y="109411"/>
                  <a:pt x="5419725" y="246692"/>
                </a:cubicBezTo>
                <a:cubicBezTo>
                  <a:pt x="5419311" y="535383"/>
                  <a:pt x="5447220" y="575325"/>
                  <a:pt x="5419725" y="863404"/>
                </a:cubicBezTo>
                <a:lnTo>
                  <a:pt x="5419725" y="863404"/>
                </a:lnTo>
                <a:cubicBezTo>
                  <a:pt x="5442464" y="1045788"/>
                  <a:pt x="5444795" y="1075950"/>
                  <a:pt x="5419725" y="1233434"/>
                </a:cubicBezTo>
                <a:lnTo>
                  <a:pt x="5419725" y="1233429"/>
                </a:lnTo>
                <a:cubicBezTo>
                  <a:pt x="5435804" y="1385057"/>
                  <a:pt x="5305231" y="1479489"/>
                  <a:pt x="5173033" y="1480121"/>
                </a:cubicBezTo>
                <a:cubicBezTo>
                  <a:pt x="5088160" y="1436067"/>
                  <a:pt x="4786974" y="1434629"/>
                  <a:pt x="4516438" y="1480121"/>
                </a:cubicBezTo>
                <a:cubicBezTo>
                  <a:pt x="4716836" y="1495447"/>
                  <a:pt x="5539070" y="1681838"/>
                  <a:pt x="5697648" y="1719827"/>
                </a:cubicBezTo>
                <a:cubicBezTo>
                  <a:pt x="5231095" y="1689275"/>
                  <a:pt x="4180209" y="1470713"/>
                  <a:pt x="3161506" y="1480121"/>
                </a:cubicBezTo>
                <a:cubicBezTo>
                  <a:pt x="2426969" y="1538580"/>
                  <a:pt x="1422622"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419725" h="1480121" stroke="0" extrusionOk="0">
                <a:moveTo>
                  <a:pt x="0" y="246692"/>
                </a:moveTo>
                <a:cubicBezTo>
                  <a:pt x="12007" y="105630"/>
                  <a:pt x="97094" y="655"/>
                  <a:pt x="246692" y="0"/>
                </a:cubicBezTo>
                <a:cubicBezTo>
                  <a:pt x="1147676" y="120733"/>
                  <a:pt x="2033431" y="-81149"/>
                  <a:pt x="3161506" y="0"/>
                </a:cubicBezTo>
                <a:lnTo>
                  <a:pt x="3161506" y="0"/>
                </a:lnTo>
                <a:cubicBezTo>
                  <a:pt x="3522169" y="38827"/>
                  <a:pt x="3969658" y="-59186"/>
                  <a:pt x="4516438" y="0"/>
                </a:cubicBezTo>
                <a:cubicBezTo>
                  <a:pt x="4794983" y="-34227"/>
                  <a:pt x="5048230" y="-57403"/>
                  <a:pt x="5173033" y="0"/>
                </a:cubicBezTo>
                <a:cubicBezTo>
                  <a:pt x="5297718" y="6441"/>
                  <a:pt x="5442635" y="109084"/>
                  <a:pt x="5419725" y="246692"/>
                </a:cubicBezTo>
                <a:cubicBezTo>
                  <a:pt x="5377090" y="466810"/>
                  <a:pt x="5384282" y="732556"/>
                  <a:pt x="5419725" y="863404"/>
                </a:cubicBezTo>
                <a:lnTo>
                  <a:pt x="5419725" y="863404"/>
                </a:lnTo>
                <a:cubicBezTo>
                  <a:pt x="5407611" y="902244"/>
                  <a:pt x="5408263" y="1122808"/>
                  <a:pt x="5419725" y="1233434"/>
                </a:cubicBezTo>
                <a:lnTo>
                  <a:pt x="5419725" y="1233429"/>
                </a:lnTo>
                <a:cubicBezTo>
                  <a:pt x="5431960" y="1348080"/>
                  <a:pt x="5321208" y="1492587"/>
                  <a:pt x="5173033" y="1480121"/>
                </a:cubicBezTo>
                <a:cubicBezTo>
                  <a:pt x="4894538" y="1477666"/>
                  <a:pt x="4723634" y="1533006"/>
                  <a:pt x="4516438" y="1480121"/>
                </a:cubicBezTo>
                <a:cubicBezTo>
                  <a:pt x="4800760" y="1483023"/>
                  <a:pt x="5437797" y="1705660"/>
                  <a:pt x="5697648" y="1719827"/>
                </a:cubicBezTo>
                <a:cubicBezTo>
                  <a:pt x="4752680" y="1755067"/>
                  <a:pt x="3555052" y="1585509"/>
                  <a:pt x="3161506" y="1480121"/>
                </a:cubicBezTo>
                <a:cubicBezTo>
                  <a:pt x="1874270" y="1617968"/>
                  <a:pt x="647407"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chemeClr val="bg1"/>
          </a:solidFill>
          <a:ln w="38100">
            <a:solidFill>
              <a:srgbClr val="FF33CC"/>
            </a:solidFill>
            <a:extLst>
              <a:ext uri="{C807C97D-BFC1-408E-A445-0C87EB9F89A2}">
                <ask:lineSketchStyleProps xmlns:ask="http://schemas.microsoft.com/office/drawing/2018/sketchyshapes" sd="2287542700">
                  <a:prstGeom prst="wedgeRoundRectCallout">
                    <a:avLst>
                      <a:gd name="adj1" fmla="val 55128"/>
                      <a:gd name="adj2" fmla="val 6619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149 600 000 &lt; 741</a:t>
            </a:r>
            <a:r>
              <a:rPr kumimoji="0" lang="en-US" sz="3200" b="0" i="0" u="none" strike="noStrike" kern="1200" cap="none" spc="0" normalizeH="0" noProof="0" dirty="0">
                <a:ln>
                  <a:noFill/>
                </a:ln>
                <a:solidFill>
                  <a:prstClr val="black"/>
                </a:solidFill>
                <a:effectLst/>
                <a:uLnTx/>
                <a:uFillTx/>
                <a:latin typeface="Calibri"/>
                <a:ea typeface="+mn-ea"/>
                <a:cs typeface="+mn-cs"/>
              </a:rPr>
              <a:t> 510 000</a:t>
            </a:r>
          </a:p>
          <a:p>
            <a:pPr lvl="0" algn="ctr">
              <a:defRPr/>
            </a:pPr>
            <a:r>
              <a:rPr lang="vi-VN" sz="3200" dirty="0">
                <a:solidFill>
                  <a:prstClr val="black"/>
                </a:solidFill>
                <a:latin typeface="Calibri"/>
              </a:rPr>
              <a:t>Sao Mộc cách xa Mặt Trời hơn</a:t>
            </a:r>
            <a:r>
              <a:rPr lang="en-US" sz="3200" dirty="0">
                <a:solidFill>
                  <a:prstClr val="black"/>
                </a:solidFill>
                <a:latin typeface="Calibri"/>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C77CFFD-EFF9-DF83-047B-AEFD23422F9C}"/>
              </a:ext>
            </a:extLst>
          </p:cNvPr>
          <p:cNvPicPr>
            <a:picLocks noChangeAspect="1"/>
          </p:cNvPicPr>
          <p:nvPr/>
        </p:nvPicPr>
        <p:blipFill>
          <a:blip r:embed="rId12"/>
          <a:stretch>
            <a:fillRect/>
          </a:stretch>
        </p:blipFill>
        <p:spPr>
          <a:xfrm>
            <a:off x="3548051" y="3014416"/>
            <a:ext cx="4657748" cy="1286367"/>
          </a:xfrm>
          <a:prstGeom prst="rect">
            <a:avLst/>
          </a:prstGeom>
        </p:spPr>
      </p:pic>
    </p:spTree>
    <p:extLst>
      <p:ext uri="{BB962C8B-B14F-4D97-AF65-F5344CB8AC3E}">
        <p14:creationId xmlns:p14="http://schemas.microsoft.com/office/powerpoint/2010/main" val="2600806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a:t>
            </a:r>
          </a:p>
        </p:txBody>
      </p:sp>
      <p:sp>
        <p:nvSpPr>
          <p:cNvPr id="2" name="Rectangle: Rounded Corners 1">
            <a:extLst>
              <a:ext uri="{FF2B5EF4-FFF2-40B4-BE49-F238E27FC236}">
                <a16:creationId xmlns:a16="http://schemas.microsoft.com/office/drawing/2014/main" id="{CDB2FEA7-28D4-1591-943A-72F121872AB4}"/>
              </a:ext>
            </a:extLst>
          </p:cNvPr>
          <p:cNvSpPr/>
          <p:nvPr/>
        </p:nvSpPr>
        <p:spPr>
          <a:xfrm>
            <a:off x="380999" y="1724026"/>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id="{0FDECEF5-81D4-B1D9-745E-6EA9D9F82C81}"/>
                </a:ext>
              </a:extLst>
            </p:cNvPr>
            <p:cNvSpPr txBox="1"/>
            <p:nvPr/>
          </p:nvSpPr>
          <p:spPr>
            <a:xfrm>
              <a:off x="523874" y="1781175"/>
              <a:ext cx="4657726" cy="523220"/>
            </a:xfrm>
            <a:prstGeom prst="rect">
              <a:avLst/>
            </a:prstGeom>
            <a:noFill/>
          </p:spPr>
          <p:txBody>
            <a:bodyPr wrap="square" rtlCol="0">
              <a:spAutoFit/>
            </a:bodyPr>
            <a:lstStyle/>
            <a:p>
              <a:r>
                <a:rPr lang="en-US" sz="2800" dirty="0"/>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id="{041F4096-8FBC-A216-537D-9FC3709CF887}"/>
                </a:ext>
              </a:extLst>
            </p:cNvPr>
            <p:cNvSpPr txBox="1"/>
            <p:nvPr/>
          </p:nvSpPr>
          <p:spPr>
            <a:xfrm>
              <a:off x="571499" y="1781175"/>
              <a:ext cx="4162425" cy="523220"/>
            </a:xfrm>
            <a:prstGeom prst="rect">
              <a:avLst/>
            </a:prstGeom>
            <a:noFill/>
          </p:spPr>
          <p:txBody>
            <a:bodyPr wrap="square" rtlCol="0">
              <a:spAutoFit/>
            </a:bodyPr>
            <a:lstStyle/>
            <a:p>
              <a:r>
                <a:rPr lang="en-US" sz="2800" dirty="0"/>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523220"/>
            </a:xfrm>
            <a:prstGeom prst="rect">
              <a:avLst/>
            </a:prstGeom>
            <a:noFill/>
          </p:spPr>
          <p:txBody>
            <a:bodyPr wrap="square" rtlCol="0">
              <a:spAutoFit/>
            </a:bodyPr>
            <a:lstStyle/>
            <a:p>
              <a:r>
                <a:rPr lang="en-US" sz="2800" dirty="0"/>
                <a:t>3 004 000           3 400 000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5200649" y="1752601"/>
            <a:ext cx="6591301" cy="292417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5419724" y="1962150"/>
            <a:ext cx="4657726" cy="532745"/>
            <a:chOff x="523874" y="1771650"/>
            <a:chExt cx="4657726" cy="532745"/>
          </a:xfrm>
        </p:grpSpPr>
        <p:sp>
          <p:nvSpPr>
            <p:cNvPr id="14" name="TextBox 13">
              <a:extLst>
                <a:ext uri="{FF2B5EF4-FFF2-40B4-BE49-F238E27FC236}">
                  <a16:creationId xmlns:a16="http://schemas.microsoft.com/office/drawing/2014/main" id="{0E7C8BCB-9C40-FDE9-B236-3C103E39ACCE}"/>
                </a:ext>
              </a:extLst>
            </p:cNvPr>
            <p:cNvSpPr txBox="1"/>
            <p:nvPr/>
          </p:nvSpPr>
          <p:spPr>
            <a:xfrm>
              <a:off x="523874" y="1781175"/>
              <a:ext cx="4657726" cy="523220"/>
            </a:xfrm>
            <a:prstGeom prst="rect">
              <a:avLst/>
            </a:prstGeom>
            <a:noFill/>
          </p:spPr>
          <p:txBody>
            <a:bodyPr wrap="square" rtlCol="0">
              <a:spAutoFit/>
            </a:bodyPr>
            <a:lstStyle/>
            <a:p>
              <a:r>
                <a:rPr lang="en-US" sz="2800" dirty="0"/>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5343524" y="2962275"/>
            <a:ext cx="6705601" cy="551795"/>
            <a:chOff x="571499" y="1752600"/>
            <a:chExt cx="6705601" cy="551795"/>
          </a:xfrm>
        </p:grpSpPr>
        <p:sp>
          <p:nvSpPr>
            <p:cNvPr id="17" name="TextBox 16">
              <a:extLst>
                <a:ext uri="{FF2B5EF4-FFF2-40B4-BE49-F238E27FC236}">
                  <a16:creationId xmlns:a16="http://schemas.microsoft.com/office/drawing/2014/main" id="{07420B78-0571-14A2-A8D2-C3E355E90836}"/>
                </a:ext>
              </a:extLst>
            </p:cNvPr>
            <p:cNvSpPr txBox="1"/>
            <p:nvPr/>
          </p:nvSpPr>
          <p:spPr>
            <a:xfrm>
              <a:off x="571499" y="1781175"/>
              <a:ext cx="6705601" cy="523220"/>
            </a:xfrm>
            <a:prstGeom prst="rect">
              <a:avLst/>
            </a:prstGeom>
            <a:noFill/>
          </p:spPr>
          <p:txBody>
            <a:bodyPr wrap="square" rtlCol="0">
              <a:spAutoFit/>
            </a:bodyPr>
            <a:lstStyle/>
            <a:p>
              <a:r>
                <a:rPr lang="en-US" sz="2800" dirty="0"/>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id="{4AC87B77-6748-A878-8631-46386C3BAC2B}"/>
                </a:ext>
              </a:extLst>
            </p:cNvPr>
            <p:cNvSpPr txBox="1"/>
            <p:nvPr/>
          </p:nvSpPr>
          <p:spPr>
            <a:xfrm>
              <a:off x="904874" y="1809750"/>
              <a:ext cx="6486526" cy="523220"/>
            </a:xfrm>
            <a:prstGeom prst="rect">
              <a:avLst/>
            </a:prstGeom>
            <a:noFill/>
          </p:spPr>
          <p:txBody>
            <a:bodyPr wrap="square" rtlCol="0">
              <a:spAutoFit/>
            </a:bodyPr>
            <a:lstStyle/>
            <a:p>
              <a:r>
                <a:rPr lang="en-US" sz="2800" dirty="0"/>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25" name="Rectangle: Rounded Corners 24">
            <a:extLst>
              <a:ext uri="{FF2B5EF4-FFF2-40B4-BE49-F238E27FC236}">
                <a16:creationId xmlns:a16="http://schemas.microsoft.com/office/drawing/2014/main"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26" name="Rectangle: Rounded Corners 25">
            <a:extLst>
              <a:ext uri="{FF2B5EF4-FFF2-40B4-BE49-F238E27FC236}">
                <a16:creationId xmlns:a16="http://schemas.microsoft.com/office/drawing/2014/main"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27" name="Rectangle: Rounded Corners 26">
            <a:extLst>
              <a:ext uri="{FF2B5EF4-FFF2-40B4-BE49-F238E27FC236}">
                <a16:creationId xmlns:a16="http://schemas.microsoft.com/office/drawing/2014/main"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30" name="Rectangle: Rounded Corners 29">
            <a:extLst>
              <a:ext uri="{FF2B5EF4-FFF2-40B4-BE49-F238E27FC236}">
                <a16:creationId xmlns:a16="http://schemas.microsoft.com/office/drawing/2014/main"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31" name="Left Brace 30">
            <a:extLst>
              <a:ext uri="{FF2B5EF4-FFF2-40B4-BE49-F238E27FC236}">
                <a16:creationId xmlns:a16="http://schemas.microsoft.com/office/drawing/2014/main" id="{FCCE819D-3A90-8AFF-5A22-D1D1283BE8EC}"/>
              </a:ext>
            </a:extLst>
          </p:cNvPr>
          <p:cNvSpPr/>
          <p:nvPr/>
        </p:nvSpPr>
        <p:spPr>
          <a:xfrm rot="5400000">
            <a:off x="9434513" y="1071564"/>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75E2DFD1-230B-7C8D-CE73-2326BF217CBE}"/>
              </a:ext>
            </a:extLst>
          </p:cNvPr>
          <p:cNvSpPr txBox="1"/>
          <p:nvPr/>
        </p:nvSpPr>
        <p:spPr>
          <a:xfrm>
            <a:off x="8667750" y="2333625"/>
            <a:ext cx="1885950" cy="584775"/>
          </a:xfrm>
          <a:prstGeom prst="rect">
            <a:avLst/>
          </a:prstGeom>
          <a:noFill/>
        </p:spPr>
        <p:txBody>
          <a:bodyPr wrap="square" rtlCol="0">
            <a:spAutoFit/>
          </a:bodyPr>
          <a:lstStyle/>
          <a:p>
            <a:r>
              <a:rPr lang="en-US" sz="3200" b="1" dirty="0">
                <a:solidFill>
                  <a:srgbClr val="FF0000"/>
                </a:solidFill>
              </a:rPr>
              <a:t>3 405 000</a:t>
            </a:r>
          </a:p>
        </p:txBody>
      </p:sp>
      <p:sp>
        <p:nvSpPr>
          <p:cNvPr id="33" name="Rectangle: Rounded Corners 32">
            <a:extLst>
              <a:ext uri="{FF2B5EF4-FFF2-40B4-BE49-F238E27FC236}">
                <a16:creationId xmlns:a16="http://schemas.microsoft.com/office/drawing/2014/main"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t>
            </a:r>
          </a:p>
        </p:txBody>
      </p:sp>
      <p:sp>
        <p:nvSpPr>
          <p:cNvPr id="34" name="Left Brace 33">
            <a:extLst>
              <a:ext uri="{FF2B5EF4-FFF2-40B4-BE49-F238E27FC236}">
                <a16:creationId xmlns:a16="http://schemas.microsoft.com/office/drawing/2014/main" id="{EB5924CC-211B-4FA6-3F4B-C9FE77DA859D}"/>
              </a:ext>
            </a:extLst>
          </p:cNvPr>
          <p:cNvSpPr/>
          <p:nvPr/>
        </p:nvSpPr>
        <p:spPr>
          <a:xfrm rot="16200000">
            <a:off x="9377365" y="2490789"/>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77F7B621-18AE-47CC-2A26-53B360B15546}"/>
              </a:ext>
            </a:extLst>
          </p:cNvPr>
          <p:cNvSpPr txBox="1"/>
          <p:nvPr/>
        </p:nvSpPr>
        <p:spPr>
          <a:xfrm>
            <a:off x="8648700" y="4552950"/>
            <a:ext cx="1885950" cy="584775"/>
          </a:xfrm>
          <a:prstGeom prst="rect">
            <a:avLst/>
          </a:prstGeom>
          <a:noFill/>
        </p:spPr>
        <p:txBody>
          <a:bodyPr wrap="square" rtlCol="0">
            <a:spAutoFit/>
          </a:bodyPr>
          <a:lstStyle/>
          <a:p>
            <a:r>
              <a:rPr lang="en-US" sz="3200" b="1" dirty="0">
                <a:solidFill>
                  <a:srgbClr val="FF0000"/>
                </a:solidFill>
              </a:rPr>
              <a:t>6 507 000</a:t>
            </a:r>
          </a:p>
        </p:txBody>
      </p:sp>
      <p:sp>
        <p:nvSpPr>
          <p:cNvPr id="36" name="Rectangle: Rounded Corners 35">
            <a:extLst>
              <a:ext uri="{FF2B5EF4-FFF2-40B4-BE49-F238E27FC236}">
                <a16:creationId xmlns:a16="http://schemas.microsoft.com/office/drawing/2014/main"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down)">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P spid="25" grpId="0" animBg="1"/>
      <p:bldP spid="26" grpId="0" animBg="1"/>
      <p:bldP spid="27" grpId="0" animBg="1"/>
      <p:bldP spid="30" grpId="0" animBg="1"/>
      <p:bldP spid="31" grpId="0" animBg="1"/>
      <p:bldP spid="32" grpId="0"/>
      <p:bldP spid="33" grpId="0" animBg="1"/>
      <p:bldP spid="34" grpId="0" animBg="1"/>
      <p:bldP spid="35" grpId="0"/>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libri" panose="020F0502020204030204" pitchFamily="34" charset="0"/>
                <a:cs typeface="Calibri" panose="020F0502020204030204" pitchFamily="34" charset="0"/>
              </a:rPr>
              <a:t>So </a:t>
            </a:r>
            <a:r>
              <a:rPr lang="en-US" sz="4000" b="1" dirty="0" err="1">
                <a:solidFill>
                  <a:prstClr val="black"/>
                </a:solidFill>
                <a:latin typeface="Calibri" panose="020F0502020204030204" pitchFamily="34" charset="0"/>
                <a:cs typeface="Calibri" panose="020F0502020204030204" pitchFamily="34" charset="0"/>
              </a:rPr>
              <a:t>sánh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hai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bác</a:t>
            </a:r>
            <a:r>
              <a:rPr lang="en-US" sz="4000" b="1" dirty="0">
                <a:solidFill>
                  <a:prstClr val="black"/>
                </a:solidFill>
                <a:latin typeface="Calibri" panose="020F0502020204030204" pitchFamily="34" charset="0"/>
                <a:cs typeface="Calibri" panose="020F0502020204030204" pitchFamily="34" charset="0"/>
              </a:rPr>
              <a:t> Ba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chú</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Sáu</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403326" cy="2246769"/>
          </a:xfrm>
          <a:prstGeom prst="rect">
            <a:avLst/>
          </a:prstGeom>
          <a:noFill/>
        </p:spPr>
        <p:txBody>
          <a:bodyPr wrap="square" rtlCol="0">
            <a:spAutoFit/>
          </a:bodyPr>
          <a:lstStyle/>
          <a:p>
            <a:pPr lvl="0" algn="just" defTabSz="914173">
              <a:defRPr/>
            </a:pPr>
            <a:r>
              <a:rPr lang="vi-VN" sz="2800" b="1" dirty="0">
                <a:solidFill>
                  <a:prstClr val="black"/>
                </a:solidFill>
                <a:latin typeface="Calibri" panose="020F0502020204030204" pitchFamily="34" charset="0"/>
                <a:cs typeface="Calibri" panose="020F0502020204030204" pitchFamily="34" charset="0"/>
              </a:rPr>
              <a:t>Việt nói rằng: “Hai số 37 003 847 và 23 938 399 có cùng số chữ số. Chữ số tận cùng của số 23 938 399 là 9. Chữ số tận cùng của số 37 003 847 là 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Mà 9 lớn hơn 7 nên 23 938 399 lớn hơn 37 003 847”.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39125" y="2086672"/>
            <a:ext cx="3419475" cy="2418653"/>
          </a:xfrm>
          <a:prstGeom prst="rect">
            <a:avLst/>
          </a:prstGeom>
        </p:spPr>
      </p:pic>
      <p:sp>
        <p:nvSpPr>
          <p:cNvPr id="4" name="Rectangle: Rounded Corners 3">
            <a:extLst>
              <a:ext uri="{FF2B5EF4-FFF2-40B4-BE49-F238E27FC236}">
                <a16:creationId xmlns:a16="http://schemas.microsoft.com/office/drawing/2014/main" id="{83E94ED1-8FF5-1544-71EC-6F769868672C}"/>
              </a:ext>
            </a:extLst>
          </p:cNvPr>
          <p:cNvSpPr/>
          <p:nvPr/>
        </p:nvSpPr>
        <p:spPr>
          <a:xfrm>
            <a:off x="933451" y="2928970"/>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Calibri" panose="020F0502020204030204" pitchFamily="34" charset="0"/>
                <a:cs typeface="Calibri" panose="020F0502020204030204" pitchFamily="34"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131C96A5-6534-0732-CAF0-CF715D7D658A}"/>
              </a:ext>
            </a:extLst>
          </p:cNvPr>
          <p:cNvSpPr/>
          <p:nvPr/>
        </p:nvSpPr>
        <p:spPr>
          <a:xfrm>
            <a:off x="447676" y="4533900"/>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Calibri" panose="020F0502020204030204" pitchFamily="34" charset="0"/>
                <a:cs typeface="Calibri" panose="020F0502020204030204" pitchFamily="34"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algn="ctr" eaLnBrk="1" hangingPunct="1">
              <a:defRPr/>
            </a:pP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2">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2">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3200" dirty="0">
                <a:latin typeface="Times New Roman" panose="02020603050405020304" pitchFamily="18" charset="0"/>
                <a:cs typeface="Times New Roman" panose="02020603050405020304" pitchFamily="18" charset="0"/>
              </a:rPr>
              <a:t>Đố bạn số 356 872, 283 576, 638 752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3200" dirty="0">
                <a:latin typeface="Times New Roman" panose="02020603050405020304" pitchFamily="18" charset="0"/>
                <a:cs typeface="Times New Roman" panose="02020603050405020304" pitchFamily="18" charset="0"/>
              </a:rPr>
              <a:t>Đố bạn số 394 765; 563 947; 349 675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pt-BR" sz="3200" dirty="0">
                <a:latin typeface="Times New Roman" panose="02020603050405020304" pitchFamily="18" charset="0"/>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Tree>
    <p:extLst>
      <p:ext uri="{BB962C8B-B14F-4D97-AF65-F5344CB8AC3E}">
        <p14:creationId xmlns:p14="http://schemas.microsoft.com/office/powerpoint/2010/main" val="9141536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1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304368" y="2577657"/>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ea typeface="+mn-ea"/>
                <a:cs typeface="+mn-cs"/>
              </a:rPr>
              <a:t> XÂY NHÀ CHO THỎ</a:t>
            </a:r>
          </a:p>
        </p:txBody>
      </p:sp>
    </p:spTree>
    <p:extLst>
      <p:ext uri="{BB962C8B-B14F-4D97-AF65-F5344CB8AC3E}">
        <p14:creationId xmlns:p14="http://schemas.microsoft.com/office/powerpoint/2010/main" val="3590468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105630-B86A-4A88-B4EF-A6C72532FAD8}"/>
              </a:ext>
            </a:extLst>
          </p:cNvPr>
          <p:cNvPicPr>
            <a:picLocks noChangeAspect="1"/>
          </p:cNvPicPr>
          <p:nvPr/>
        </p:nvPicPr>
        <p:blipFill>
          <a:blip r:embed="rId4"/>
          <a:stretch>
            <a:fillRect/>
          </a:stretch>
        </p:blipFill>
        <p:spPr>
          <a:xfrm>
            <a:off x="-1005" y="-1"/>
            <a:ext cx="12323634" cy="7118321"/>
          </a:xfrm>
          <a:prstGeom prst="rect">
            <a:avLst/>
          </a:prstGeom>
        </p:spPr>
      </p:pic>
      <p:pic>
        <p:nvPicPr>
          <p:cNvPr id="17" name="ĐC SHARE MIỄN PHÍ BỞI NK POWERSKILLS"/>
          <p:cNvPicPr>
            <a:picLocks noChangeAspect="1"/>
          </p:cNvPicPr>
          <p:nvPr/>
        </p:nvPicPr>
        <p:blipFill>
          <a:blip r:embed="rId5"/>
          <a:stretch>
            <a:fillRect/>
          </a:stretch>
        </p:blipFill>
        <p:spPr>
          <a:xfrm>
            <a:off x="6358961" y="769589"/>
            <a:ext cx="6084335" cy="3694496"/>
          </a:xfrm>
          <a:prstGeom prst="rect">
            <a:avLst/>
          </a:prstGeom>
        </p:spPr>
      </p:pic>
      <p:pic>
        <p:nvPicPr>
          <p:cNvPr id="19" name="CẤM BUÔN BÁN, CẤM REUP"/>
          <p:cNvPicPr>
            <a:picLocks noChangeAspect="1"/>
          </p:cNvPicPr>
          <p:nvPr/>
        </p:nvPicPr>
        <p:blipFill>
          <a:blip r:embed="rId6"/>
          <a:stretch>
            <a:fillRect/>
          </a:stretch>
        </p:blipFill>
        <p:spPr>
          <a:xfrm>
            <a:off x="773138" y="1933083"/>
            <a:ext cx="6663506" cy="2944623"/>
          </a:xfrm>
          <a:prstGeom prst="rect">
            <a:avLst/>
          </a:prstGeom>
        </p:spPr>
      </p:pic>
      <p:pic>
        <p:nvPicPr>
          <p:cNvPr id="16" name="Vào http://fb.com/nkpowerskills tải game miễn phí"/>
          <p:cNvPicPr>
            <a:picLocks noChangeAspect="1"/>
          </p:cNvPicPr>
          <p:nvPr/>
        </p:nvPicPr>
        <p:blipFill>
          <a:blip r:embed="rId7"/>
          <a:stretch>
            <a:fillRect/>
          </a:stretch>
        </p:blipFill>
        <p:spPr>
          <a:xfrm>
            <a:off x="-449264" y="4440014"/>
            <a:ext cx="5749026" cy="2408129"/>
          </a:xfrm>
          <a:prstGeom prst="rect">
            <a:avLst/>
          </a:prstGeom>
        </p:spPr>
      </p:pic>
      <p:pic>
        <p:nvPicPr>
          <p:cNvPr id="21" name="ĐC SHARE MIỄN PHÍ BỞI NK 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CẤM BUÔN BÁN, CẤM REUP"/>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80121" y="2565659"/>
            <a:ext cx="2411146"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8751" y="2153147"/>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870" y="2458626"/>
            <a:ext cx="2286000" cy="22860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3047" y="169662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3"/>
          <a:stretch>
            <a:fillRect/>
          </a:stretch>
        </p:blipFill>
        <p:spPr>
          <a:xfrm>
            <a:off x="6381478" y="4241799"/>
            <a:ext cx="6442462" cy="2723530"/>
          </a:xfrm>
          <a:prstGeom prst="rect">
            <a:avLst/>
          </a:prstGeom>
        </p:spPr>
      </p:pic>
      <p:pic>
        <p:nvPicPr>
          <p:cNvPr id="32" name="ĐC SHARE MIỄN PHÍ BỞI NK POWERSKILL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pic>
        <p:nvPicPr>
          <p:cNvPr id="33" name="CẤM BUÔN BÁN, CẤM REUP"/>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66498" y="4526339"/>
            <a:ext cx="2298224" cy="2591982"/>
          </a:xfrm>
          <a:prstGeom prst="rect">
            <a:avLst/>
          </a:prstGeom>
        </p:spPr>
      </p:pic>
      <p:pic>
        <p:nvPicPr>
          <p:cNvPr id="22" name="Vào http://fb.com/nkpowerskills tải game miễn phí"/>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490" y="4156722"/>
            <a:ext cx="2701575" cy="2701575"/>
          </a:xfrm>
          <a:prstGeom prst="rect">
            <a:avLst/>
          </a:prstGeom>
        </p:spPr>
      </p:pic>
      <p:pic>
        <p:nvPicPr>
          <p:cNvPr id="34" name="ĐC SHARE MIỄN PHÍ BỞI NK POWERSKILLS">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7" name="ĐC SHARE MIỄN PHÍ BỞI NK POWERSKILLS">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2598187" y="96544"/>
            <a:ext cx="811489" cy="843256"/>
          </a:xfrm>
          <a:prstGeom prst="rect">
            <a:avLst/>
          </a:prstGeom>
        </p:spPr>
      </p:pic>
      <p:sp>
        <p:nvSpPr>
          <p:cNvPr id="3" name="Arrow: Right 2">
            <a:hlinkClick r:id="rId23" action="ppaction://hlinksldjump"/>
            <a:extLst>
              <a:ext uri="{FF2B5EF4-FFF2-40B4-BE49-F238E27FC236}">
                <a16:creationId xmlns:a16="http://schemas.microsoft.com/office/drawing/2014/main" id="{B9C2FA02-EF1F-4098-AD1C-8FED796D6E19}"/>
              </a:ext>
            </a:extLst>
          </p:cNvPr>
          <p:cNvSpPr/>
          <p:nvPr/>
        </p:nvSpPr>
        <p:spPr>
          <a:xfrm>
            <a:off x="10751047" y="105749"/>
            <a:ext cx="1218259" cy="62258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37"/>
                                        </p:tgtEl>
                                      </p:cBhvr>
                                    </p:animEffect>
                                    <p:set>
                                      <p:cBhvr>
                                        <p:cTn id="24"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1000"/>
                            </p:stCondLst>
                            <p:childTnLst>
                              <p:par>
                                <p:cTn id="26" presetID="10" presetClass="exit" presetSubtype="0" fill="hold" nodeType="after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phep-thuat-www_nhacchuongvui_com.wav"/>
                                        </p:tgtEl>
                                      </p:cMediaNode>
                                    </p:audio>
                                  </p:sub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500"/>
                                        <p:tgtEl>
                                          <p:spTgt spid="1030"/>
                                        </p:tgtEl>
                                      </p:cBhvr>
                                    </p:animEffect>
                                    <p:set>
                                      <p:cBhvr>
                                        <p:cTn id="62" dur="1" fill="hold">
                                          <p:stCondLst>
                                            <p:cond delay="499"/>
                                          </p:stCondLst>
                                        </p:cTn>
                                        <p:tgtEl>
                                          <p:spTgt spid="1030"/>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fade">
                                      <p:cBhvr>
                                        <p:cTn id="65" dur="500"/>
                                        <p:tgtEl>
                                          <p:spTgt spid="1028"/>
                                        </p:tgtEl>
                                      </p:cBhvr>
                                    </p:animEffect>
                                  </p:childTnLst>
                                </p:cTn>
                              </p:par>
                            </p:childTnLst>
                          </p:cTn>
                        </p:par>
                      </p:childTnLst>
                    </p:cTn>
                  </p:par>
                </p:childTnLst>
              </p:cTn>
              <p:nextCondLst>
                <p:cond evt="onClick" delay="0">
                  <p:tgtEl>
                    <p:spTgt spid="3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300 000</a:t>
            </a:r>
          </a:p>
        </p:txBody>
      </p:sp>
      <p:sp>
        <p:nvSpPr>
          <p:cNvPr id="7" name="Rectangle 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200 000</a:t>
            </a:r>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280 000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290</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000</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40888" y="1349068"/>
            <a:ext cx="4836412" cy="49017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0" y="5725209"/>
            <a:ext cx="2517363" cy="1054463"/>
          </a:xfrm>
          <a:prstGeom prst="rect">
            <a:avLst/>
          </a:prstGeom>
        </p:spPr>
      </p:pic>
      <p:sp>
        <p:nvSpPr>
          <p:cNvPr id="19" name="TextBox 18"/>
          <p:cNvSpPr txBox="1"/>
          <p:nvPr/>
        </p:nvSpPr>
        <p:spPr>
          <a:xfrm>
            <a:off x="1878603" y="704467"/>
            <a:ext cx="511274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CC8001B0-AAA0-87EA-0B6F-655A8F303226}"/>
              </a:ext>
            </a:extLst>
          </p:cNvPr>
          <p:cNvPicPr>
            <a:picLocks noChangeAspect="1"/>
          </p:cNvPicPr>
          <p:nvPr/>
        </p:nvPicPr>
        <p:blipFill>
          <a:blip r:embed="rId10"/>
          <a:stretch>
            <a:fillRect/>
          </a:stretch>
        </p:blipFill>
        <p:spPr>
          <a:xfrm>
            <a:off x="7631748" y="609600"/>
            <a:ext cx="3641089" cy="3052762"/>
          </a:xfrm>
          <a:prstGeom prst="rect">
            <a:avLst/>
          </a:prstGeom>
        </p:spPr>
      </p:pic>
    </p:spTree>
    <p:extLst>
      <p:ext uri="{BB962C8B-B14F-4D97-AF65-F5344CB8AC3E}">
        <p14:creationId xmlns:p14="http://schemas.microsoft.com/office/powerpoint/2010/main" val="1499399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256682" y="5689313"/>
            <a:ext cx="2872757" cy="1214449"/>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94120" y="51852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3</a:t>
            </a:r>
            <a:r>
              <a:rPr kumimoji="0" lang="en-US" sz="4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600 000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7072352" y="4157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3 800 000</a:t>
            </a:r>
          </a:p>
        </p:txBody>
      </p:sp>
      <p:sp>
        <p:nvSpPr>
          <p:cNvPr id="8" name="Rectangle 7"/>
          <p:cNvSpPr/>
          <p:nvPr/>
        </p:nvSpPr>
        <p:spPr>
          <a:xfrm>
            <a:off x="6491054" y="5191008"/>
            <a:ext cx="486435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3 000 0000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3 700 000</a:t>
            </a: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2150" y="49624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53310"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28618" y="48979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15488" y="95066"/>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0F459B-1C37-4B0F-A6FA-68EDB81D2B28}"/>
              </a:ext>
            </a:extLst>
          </p:cNvPr>
          <p:cNvSpPr txBox="1"/>
          <p:nvPr/>
        </p:nvSpPr>
        <p:spPr>
          <a:xfrm>
            <a:off x="1992631" y="791358"/>
            <a:ext cx="492252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1E7F87B0-8295-3CED-1552-BDE79DB98EB0}"/>
              </a:ext>
            </a:extLst>
          </p:cNvPr>
          <p:cNvPicPr>
            <a:picLocks noChangeAspect="1"/>
          </p:cNvPicPr>
          <p:nvPr/>
        </p:nvPicPr>
        <p:blipFill>
          <a:blip r:embed="rId10"/>
          <a:stretch>
            <a:fillRect/>
          </a:stretch>
        </p:blipFill>
        <p:spPr>
          <a:xfrm>
            <a:off x="7515225" y="579119"/>
            <a:ext cx="3488144" cy="3116581"/>
          </a:xfrm>
          <a:prstGeom prst="rect">
            <a:avLst/>
          </a:prstGeom>
        </p:spPr>
      </p:pic>
    </p:spTree>
    <p:extLst>
      <p:ext uri="{BB962C8B-B14F-4D97-AF65-F5344CB8AC3E}">
        <p14:creationId xmlns:p14="http://schemas.microsoft.com/office/powerpoint/2010/main" val="3996067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31" y="0"/>
            <a:ext cx="12193057" cy="685859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3" y="5403210"/>
            <a:ext cx="2353706" cy="1429205"/>
          </a:xfrm>
          <a:prstGeom prst="rect">
            <a:avLst/>
          </a:prstGeom>
        </p:spPr>
      </p:pic>
      <p:sp>
        <p:nvSpPr>
          <p:cNvPr id="15" name="Rectangle 1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17"/>
          <p:cNvSpPr/>
          <p:nvPr/>
        </p:nvSpPr>
        <p:spPr>
          <a:xfrm>
            <a:off x="6667474" y="51789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4 200 000</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a:t>
            </a:r>
            <a:r>
              <a:rPr lang="en-US" sz="4000" dirty="0">
                <a:solidFill>
                  <a:prstClr val="white"/>
                </a:solidFill>
                <a:latin typeface="Cambria" panose="02040503050406030204" pitchFamily="18" charset="0"/>
                <a:ea typeface="Cambria" panose="02040503050406030204" pitchFamily="18" charset="0"/>
              </a:rPr>
              <a:t>5 000 000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684190" y="41603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4 100 000</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4 000 000</a:t>
            </a: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10885" y="38281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19627" y="479267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74592" y="328949"/>
            <a:ext cx="4981579" cy="50488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539788" y="762465"/>
            <a:ext cx="576588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9FD23685-2028-2E8D-EE3D-14ECEBF6C1C2}"/>
              </a:ext>
            </a:extLst>
          </p:cNvPr>
          <p:cNvPicPr>
            <a:picLocks noChangeAspect="1"/>
          </p:cNvPicPr>
          <p:nvPr/>
        </p:nvPicPr>
        <p:blipFill>
          <a:blip r:embed="rId10"/>
          <a:stretch>
            <a:fillRect/>
          </a:stretch>
        </p:blipFill>
        <p:spPr>
          <a:xfrm>
            <a:off x="8162925" y="490537"/>
            <a:ext cx="3219450" cy="3495675"/>
          </a:xfrm>
          <a:prstGeom prst="rect">
            <a:avLst/>
          </a:prstGeom>
        </p:spPr>
      </p:pic>
    </p:spTree>
    <p:extLst>
      <p:ext uri="{BB962C8B-B14F-4D97-AF65-F5344CB8AC3E}">
        <p14:creationId xmlns:p14="http://schemas.microsoft.com/office/powerpoint/2010/main" val="1101907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92620" y="463801"/>
            <a:ext cx="9502816" cy="1541240"/>
            <a:chOff x="1196931" y="996158"/>
            <a:chExt cx="8898106" cy="1747535"/>
          </a:xfrm>
        </p:grpSpPr>
        <p:sp>
          <p:nvSpPr>
            <p:cNvPr id="6"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矩形 12"/>
          <p:cNvSpPr/>
          <p:nvPr/>
        </p:nvSpPr>
        <p:spPr>
          <a:xfrm>
            <a:off x="1327020" y="514238"/>
            <a:ext cx="1028251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Lá</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diều</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bay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do </a:t>
            </a:r>
            <a:b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sự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tác</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gió</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1" name="Group 10"/>
          <p:cNvGrpSpPr/>
          <p:nvPr/>
        </p:nvGrpSpPr>
        <p:grpSpPr>
          <a:xfrm>
            <a:off x="1832589" y="492290"/>
            <a:ext cx="9502816" cy="1541240"/>
            <a:chOff x="1196931" y="996158"/>
            <a:chExt cx="8898106" cy="1747535"/>
          </a:xfrm>
        </p:grpSpPr>
        <p:sp>
          <p:nvSpPr>
            <p:cNvPr id="12"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pic>
        <p:nvPicPr>
          <p:cNvPr id="2" name="Picture 1">
            <a:extLst>
              <a:ext uri="{FF2B5EF4-FFF2-40B4-BE49-F238E27FC236}">
                <a16:creationId xmlns:a16="http://schemas.microsoft.com/office/drawing/2014/main" id="{69BA012C-1A4A-8F8C-7E77-FDF0B6AD98E1}"/>
              </a:ext>
            </a:extLst>
          </p:cNvPr>
          <p:cNvPicPr>
            <a:picLocks noChangeAspect="1"/>
          </p:cNvPicPr>
          <p:nvPr/>
        </p:nvPicPr>
        <p:blipFill>
          <a:blip r:embed="rId4"/>
          <a:stretch>
            <a:fillRect/>
          </a:stretch>
        </p:blipFill>
        <p:spPr>
          <a:xfrm>
            <a:off x="2091315" y="457501"/>
            <a:ext cx="8657070" cy="1847248"/>
          </a:xfrm>
          <a:prstGeom prst="rect">
            <a:avLst/>
          </a:prstGeom>
        </p:spPr>
      </p:pic>
    </p:spTree>
    <p:extLst>
      <p:ext uri="{BB962C8B-B14F-4D97-AF65-F5344CB8AC3E}">
        <p14:creationId xmlns:p14="http://schemas.microsoft.com/office/powerpoint/2010/main" val="18917651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xit" presetSubtype="32" fill="hold" nodeType="with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1123951" y="15906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Kim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230 000 000 km.</a:t>
            </a:r>
          </a:p>
        </p:txBody>
      </p:sp>
      <p:sp>
        <p:nvSpPr>
          <p:cNvPr id="8" name="Rounded Rectangular Callout 2">
            <a:extLst>
              <a:ext uri="{FF2B5EF4-FFF2-40B4-BE49-F238E27FC236}">
                <a16:creationId xmlns:a16="http://schemas.microsoft.com/office/drawing/2014/main" id="{31A28673-A0B7-F0D0-8813-C6369D230EFC}"/>
              </a:ext>
            </a:extLst>
          </p:cNvPr>
          <p:cNvSpPr/>
          <p:nvPr/>
        </p:nvSpPr>
        <p:spPr>
          <a:xfrm>
            <a:off x="8334376" y="1162050"/>
            <a:ext cx="2381249"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err="1">
                <a:solidFill>
                  <a:schemeClr val="tx1"/>
                </a:solidFill>
                <a:latin typeface="Calibri" panose="020F0502020204030204" charset="0"/>
                <a:cs typeface="Calibri" panose="020F0502020204030204" charset="0"/>
              </a:rPr>
              <a:t>Vậy</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sao</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xa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hơn</a:t>
            </a:r>
            <a:endParaRPr lang="en-US" sz="2400" b="1" dirty="0">
              <a:solidFill>
                <a:schemeClr val="tx1"/>
              </a:solidFill>
              <a:latin typeface="Calibri" panose="020F0502020204030204" charset="0"/>
              <a:cs typeface="Calibri" panose="020F0502020204030204" charset="0"/>
            </a:endParaRPr>
          </a:p>
        </p:txBody>
      </p:sp>
      <p:sp>
        <p:nvSpPr>
          <p:cNvPr id="3" name="Speech Bubble: Rectangle with Corners Rounded 19">
            <a:extLst>
              <a:ext uri="{FF2B5EF4-FFF2-40B4-BE49-F238E27FC236}">
                <a16:creationId xmlns:a16="http://schemas.microsoft.com/office/drawing/2014/main"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Speech Bubble: Rectangle with Corners Rounded 19">
            <a:extLst>
              <a:ext uri="{FF2B5EF4-FFF2-40B4-BE49-F238E27FC236}">
                <a16:creationId xmlns:a16="http://schemas.microsoft.com/office/drawing/2014/main" id="{429BE6F4-4658-32DF-163A-357249BF3CC0}"/>
              </a:ext>
            </a:extLst>
          </p:cNvPr>
          <p:cNvSpPr/>
          <p:nvPr/>
        </p:nvSpPr>
        <p:spPr>
          <a:xfrm>
            <a:off x="1352550" y="5191125"/>
            <a:ext cx="9867900" cy="120967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chemeClr val="accent4">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Như vậy, bạn Nam đã sử dụng so sánh để biết được Sao Hỏa cách xa Mặt Trời hơn Sao Kim</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4"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567</Words>
  <Application>Microsoft Office PowerPoint</Application>
  <PresentationFormat>Widescreen</PresentationFormat>
  <Paragraphs>67</Paragraphs>
  <Slides>18</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Arrial</vt:lpstr>
      <vt:lpstr>.VnArial</vt:lpstr>
      <vt:lpstr>Arial</vt:lpstr>
      <vt:lpstr>Calibri</vt:lpstr>
      <vt:lpstr>Calibri Light</vt:lpstr>
      <vt:lpstr>Cambria</vt:lpstr>
      <vt:lpstr>Segoe UI</vt:lpstr>
      <vt:lpstr>Times New Roman</vt:lpstr>
      <vt:lpstr>Verdana</vt:lpstr>
      <vt:lpstr>Custom Design</vt:lpstr>
      <vt:lpstr>Trở lại Trường học 16x9</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2023-08-07T04:32:21Z</dcterms:created>
  <dcterms:modified xsi:type="dcterms:W3CDTF">2023-08-07T08:37:37Z</dcterms:modified>
</cp:coreProperties>
</file>