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21" r:id="rId5"/>
  </p:sldMasterIdLst>
  <p:notesMasterIdLst>
    <p:notesMasterId r:id="rId27"/>
  </p:notesMasterIdLst>
  <p:sldIdLst>
    <p:sldId id="285" r:id="rId6"/>
    <p:sldId id="260" r:id="rId7"/>
    <p:sldId id="288" r:id="rId8"/>
    <p:sldId id="503" r:id="rId9"/>
    <p:sldId id="504" r:id="rId10"/>
    <p:sldId id="290" r:id="rId11"/>
    <p:sldId id="292" r:id="rId12"/>
    <p:sldId id="305" r:id="rId13"/>
    <p:sldId id="311" r:id="rId14"/>
    <p:sldId id="317" r:id="rId15"/>
    <p:sldId id="318" r:id="rId16"/>
    <p:sldId id="319" r:id="rId17"/>
    <p:sldId id="320" r:id="rId18"/>
    <p:sldId id="322" r:id="rId19"/>
    <p:sldId id="309" r:id="rId20"/>
    <p:sldId id="327" r:id="rId21"/>
    <p:sldId id="307" r:id="rId22"/>
    <p:sldId id="505" r:id="rId23"/>
    <p:sldId id="302" r:id="rId24"/>
    <p:sldId id="281"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D43CE-59AA-4F03-83EA-5A689A80FF85}"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5658-281D-48B9-9852-EAF432BE499B}" type="slidenum">
              <a:rPr lang="en-US" smtClean="0"/>
              <a:t>‹#›</a:t>
            </a:fld>
            <a:endParaRPr lang="en-US"/>
          </a:p>
        </p:txBody>
      </p:sp>
    </p:spTree>
    <p:extLst>
      <p:ext uri="{BB962C8B-B14F-4D97-AF65-F5344CB8AC3E}">
        <p14:creationId xmlns:p14="http://schemas.microsoft.com/office/powerpoint/2010/main" val="119240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1</a:t>
            </a:fld>
            <a:endParaRPr lang="en-US"/>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9</a:t>
            </a:fld>
            <a:endParaRPr lang="en-US"/>
          </a:p>
        </p:txBody>
      </p:sp>
    </p:spTree>
    <p:extLst>
      <p:ext uri="{BB962C8B-B14F-4D97-AF65-F5344CB8AC3E}">
        <p14:creationId xmlns:p14="http://schemas.microsoft.com/office/powerpoint/2010/main" val="235820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67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416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3908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5267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5535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756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2055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870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103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6536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689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43127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373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3524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17710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200522351"/>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65129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8442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8564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71682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6277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503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07387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4523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16504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7455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0082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939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710906378"/>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070845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816820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316267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8428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472758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39993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942694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731993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55731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0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7659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341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539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259654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0797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70294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51658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10/10/2023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6917907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656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225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0881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535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8507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79564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813223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75626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997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90165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89413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95098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04556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224281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7497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9249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1438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03026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98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03275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353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85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956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868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35008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sv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5.svg"/><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svg"/><Relationship Id="rId10" Type="http://schemas.openxmlformats.org/officeDocument/2006/relationships/slideLayout" Target="../slideLayouts/slideLayout33.xml"/><Relationship Id="rId19" Type="http://schemas.openxmlformats.org/officeDocument/2006/relationships/image" Target="../media/image7.sv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8.jp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0.jpeg"/><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9703AF9-C7FB-A853-95C0-C150BDE388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18142" y="182511"/>
            <a:ext cx="1240708" cy="1240708"/>
          </a:xfrm>
          <a:prstGeom prst="rect">
            <a:avLst/>
          </a:prstGeom>
        </p:spPr>
      </p:pic>
    </p:spTree>
    <p:extLst>
      <p:ext uri="{BB962C8B-B14F-4D97-AF65-F5344CB8AC3E}">
        <p14:creationId xmlns:p14="http://schemas.microsoft.com/office/powerpoint/2010/main" val="291686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98949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859150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00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49372956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5.xml"/><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8.png"/><Relationship Id="rId1" Type="http://schemas.openxmlformats.org/officeDocument/2006/relationships/slideLayout" Target="../slideLayouts/slideLayout59.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5" name="Picture 4">
            <a:extLst>
              <a:ext uri="{FF2B5EF4-FFF2-40B4-BE49-F238E27FC236}">
                <a16:creationId xmlns:a16="http://schemas.microsoft.com/office/drawing/2014/main" id="{A1696098-4074-C8A2-E671-B6F98779251B}"/>
              </a:ext>
            </a:extLst>
          </p:cNvPr>
          <p:cNvPicPr>
            <a:picLocks noChangeAspect="1"/>
          </p:cNvPicPr>
          <p:nvPr/>
        </p:nvPicPr>
        <p:blipFill>
          <a:blip r:embed="rId8"/>
          <a:stretch>
            <a:fillRect/>
          </a:stretch>
        </p:blipFill>
        <p:spPr>
          <a:xfrm>
            <a:off x="915439" y="897532"/>
            <a:ext cx="10382388"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54326" y="2390140"/>
            <a:ext cx="2246128"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cục</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đối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giữa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trong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nhất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Rectangles 4"/>
          <p:cNvSpPr/>
          <p:nvPr/>
        </p:nvSpPr>
        <p:spPr>
          <a:xfrm>
            <a:off x="3429000" y="4191000"/>
            <a:ext cx="824738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thành</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đoạn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nhỏ,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biểu</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đạt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trọn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vẹn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598647" y="2390140"/>
            <a:ext cx="275748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Dùng</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447800"/>
            <a:ext cx="768985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s 2"/>
          <p:cNvSpPr/>
          <p:nvPr/>
        </p:nvSpPr>
        <p:spPr>
          <a:xfrm>
            <a:off x="3352800" y="3810000"/>
            <a:ext cx="7689850" cy="63094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697232" y="2390140"/>
            <a:ext cx="2560317"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Đặt</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00" name="Text Box 99"/>
          <p:cNvSpPr txBox="1"/>
          <p:nvPr/>
        </p:nvSpPr>
        <p:spPr>
          <a:xfrm>
            <a:off x="3345180" y="1524000"/>
            <a:ext cx="7950200" cy="332398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dấu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hợp</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cảm</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2" end="2"/>
                                            </p:txEl>
                                          </p:spTgt>
                                        </p:tgtEl>
                                        <p:attrNameLst>
                                          <p:attrName>style.visibility</p:attrName>
                                        </p:attrNameLst>
                                      </p:cBhvr>
                                      <p:to>
                                        <p:strVal val="visible"/>
                                      </p:to>
                                    </p:set>
                                    <p:anim calcmode="lin" valueType="num">
                                      <p:cBhvr>
                                        <p:cTn id="14"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485482" y="2427009"/>
            <a:ext cx="282160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
        <p:nvSpPr>
          <p:cNvPr id="3" name="Text Box 99">
            <a:extLst>
              <a:ext uri="{FF2B5EF4-FFF2-40B4-BE49-F238E27FC236}">
                <a16:creationId xmlns:a16="http://schemas.microsoft.com/office/drawing/2014/main" id="{B62AEE24-F440-E037-F64C-9AB3B55DAD76}"/>
              </a:ext>
            </a:extLst>
          </p:cNvPr>
          <p:cNvSpPr txBox="1"/>
          <p:nvPr/>
        </p:nvSpPr>
        <p:spPr>
          <a:xfrm>
            <a:off x="3726180" y="2362201"/>
            <a:ext cx="7950200" cy="63094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từ</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Em hãy đọc lại bài và sửa lỗi nhé!</a:t>
            </a:r>
          </a:p>
        </p:txBody>
      </p:sp>
      <p:pic>
        <p:nvPicPr>
          <p:cNvPr id="8" name="Picture 7">
            <a:extLst>
              <a:ext uri="{FF2B5EF4-FFF2-40B4-BE49-F238E27FC236}">
                <a16:creationId xmlns:a16="http://schemas.microsoft.com/office/drawing/2014/main" id="{822BDBC6-3DFB-9B09-28C0-47362ABDB9AB}"/>
              </a:ext>
            </a:extLst>
          </p:cNvPr>
          <p:cNvPicPr>
            <a:picLocks noChangeAspect="1"/>
          </p:cNvPicPr>
          <p:nvPr/>
        </p:nvPicPr>
        <p:blipFill>
          <a:blip r:embed="rId7"/>
          <a:stretch>
            <a:fillRect/>
          </a:stretch>
        </p:blipFill>
        <p:spPr>
          <a:xfrm>
            <a:off x="1497241" y="77008"/>
            <a:ext cx="4560203"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6315" y="173093"/>
            <a:ext cx="10889615" cy="6684907"/>
          </a:xfrm>
          <a:prstGeom prst="rect">
            <a:avLst/>
          </a:prstGeom>
          <a:noFill/>
        </p:spPr>
        <p:txBody>
          <a:bodyPr wrap="square" rtlCol="0" anchor="t">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những nàng công chúa của thế giới cổ tích, em yêu thích nhất là nàng công chúa Bạch Tuyết trong câu chuyện Nàng Bạch Tuyết và bảy chú lùn.</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đọc truyện, em thích nhất là tự tưởng tượng ra những hành động của nàng công chúa trong câu chuyện. Em tự vẽ cho mình một nàng Bạch Tuyết riêng trong thế giới của mình. Ở đó, nàng Bạch Tuyết là một cô bé có vóc dáng nhỏ nhắn và đáng yêu. Cô có nước da trắng ngần như tuyết, mái tóc đen tuyền bồng bềnh như chiếc kẹo bông gòn. Khuôn mặt của cô có hình trái xoan, nổi bật với đôi mắt len láy, trong veo như nước hồ mùa thu. Hai cái má thì phúng phính hơi hơi ửng hồng. Và đôi mồi thì đỏ như trái dâu tây chín mọng. Bạch Tuyết đi lại, chạy nhảy rất nhanh nhẹn và uyển chuyển. Em thường tưởng tượng cảnh cô ấy ngồi bên hồ nước, ca hát vui vẻ cùng chim chóc trong khu rừng. Lúc ấy, trông Bạch Tuyết chẳng khác gì nàng công chúa của rừng sâu.</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Tuyết</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là một cô gái vừa đẹp người, lại đẹp nết. Vì thế, em cảm thấy rất vui mừng khi cô ấy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cs typeface="Times New Roman" panose="02020603050405020304" pitchFamily="18" charset="0"/>
              </a:rPr>
              <a:t> Hoàng </a:t>
            </a:r>
            <a:r>
              <a:rPr lang="en-US" sz="2800" dirty="0" err="1">
                <a:solidFill>
                  <a:srgbClr val="000000"/>
                </a:solidFill>
                <a:latin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cs typeface="Times New Roman" panose="02020603050405020304" pitchFamily="18" charset="0"/>
              </a:rPr>
              <a:t>.</a:t>
            </a:r>
            <a:endParaRPr kumimoji="0" lang="en-GB"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5A593-058A-D247-30E8-476B9B45519D}"/>
              </a:ext>
            </a:extLst>
          </p:cNvPr>
          <p:cNvSpPr txBox="1"/>
          <p:nvPr/>
        </p:nvSpPr>
        <p:spPr>
          <a:xfrm>
            <a:off x="304800" y="283029"/>
            <a:ext cx="9688286" cy="1873205"/>
          </a:xfrm>
          <a:prstGeom prst="rect">
            <a:avLst/>
          </a:prstGeom>
          <a:noFill/>
        </p:spPr>
        <p:txBody>
          <a:bodyPr wrap="square" rtlCol="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Đọc bài của bạn (đặc biệt là những bài được thầy cô khen), ghi lại những đi</a:t>
            </a:r>
            <a:r>
              <a:rPr lang="en-US" sz="3600" b="1">
                <a:latin typeface="Cambria" panose="02040503050406030204" pitchFamily="18" charset="0"/>
                <a:ea typeface="Cambria" panose="02040503050406030204" pitchFamily="18" charset="0"/>
              </a:rPr>
              <a:t>ề</a:t>
            </a:r>
            <a:r>
              <a:rPr lang="vi-VN" sz="3600" b="1">
                <a:effectLst/>
                <a:latin typeface="Cambria" panose="02040503050406030204" pitchFamily="18" charset="0"/>
                <a:ea typeface="Cambria" panose="02040503050406030204" pitchFamily="18" charset="0"/>
              </a:rPr>
              <a:t>u </a:t>
            </a:r>
            <a:r>
              <a:rPr lang="vi-VN" sz="3600" b="1" dirty="0">
                <a:effectLst/>
                <a:latin typeface="Cambria" panose="02040503050406030204" pitchFamily="18" charset="0"/>
                <a:ea typeface="Cambria" panose="02040503050406030204" pitchFamily="18" charset="0"/>
              </a:rPr>
              <a:t>mình muốn học tập.</a:t>
            </a:r>
            <a:endParaRPr lang="en-US" sz="3600" b="1"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7284EE4-F6F1-7CBE-22D1-928685CB58CA}"/>
              </a:ext>
            </a:extLst>
          </p:cNvPr>
          <p:cNvPicPr>
            <a:picLocks noChangeAspect="1"/>
          </p:cNvPicPr>
          <p:nvPr/>
        </p:nvPicPr>
        <p:blipFill>
          <a:blip r:embed="rId2"/>
          <a:stretch>
            <a:fillRect/>
          </a:stretch>
        </p:blipFill>
        <p:spPr>
          <a:xfrm>
            <a:off x="414337" y="2379208"/>
            <a:ext cx="2916692" cy="2015397"/>
          </a:xfrm>
          <a:prstGeom prst="rect">
            <a:avLst/>
          </a:prstGeom>
        </p:spPr>
      </p:pic>
      <p:pic>
        <p:nvPicPr>
          <p:cNvPr id="11" name="Picture 10">
            <a:extLst>
              <a:ext uri="{FF2B5EF4-FFF2-40B4-BE49-F238E27FC236}">
                <a16:creationId xmlns:a16="http://schemas.microsoft.com/office/drawing/2014/main" id="{30C5954F-8006-209E-8334-0B7075D85EAF}"/>
              </a:ext>
            </a:extLst>
          </p:cNvPr>
          <p:cNvPicPr>
            <a:picLocks noChangeAspect="1"/>
          </p:cNvPicPr>
          <p:nvPr/>
        </p:nvPicPr>
        <p:blipFill>
          <a:blip r:embed="rId3"/>
          <a:stretch>
            <a:fillRect/>
          </a:stretch>
        </p:blipFill>
        <p:spPr>
          <a:xfrm>
            <a:off x="3818164" y="2100942"/>
            <a:ext cx="3344635" cy="2548293"/>
          </a:xfrm>
          <a:prstGeom prst="rect">
            <a:avLst/>
          </a:prstGeom>
        </p:spPr>
      </p:pic>
      <p:pic>
        <p:nvPicPr>
          <p:cNvPr id="14" name="Picture 13">
            <a:extLst>
              <a:ext uri="{FF2B5EF4-FFF2-40B4-BE49-F238E27FC236}">
                <a16:creationId xmlns:a16="http://schemas.microsoft.com/office/drawing/2014/main" id="{4E4A3AD7-BB22-32E3-E482-D638814D370F}"/>
              </a:ext>
            </a:extLst>
          </p:cNvPr>
          <p:cNvPicPr>
            <a:picLocks noChangeAspect="1"/>
          </p:cNvPicPr>
          <p:nvPr/>
        </p:nvPicPr>
        <p:blipFill>
          <a:blip r:embed="rId4"/>
          <a:stretch>
            <a:fillRect/>
          </a:stretch>
        </p:blipFill>
        <p:spPr>
          <a:xfrm>
            <a:off x="8103733" y="2015218"/>
            <a:ext cx="3149850" cy="2556782"/>
          </a:xfrm>
          <a:prstGeom prst="rect">
            <a:avLst/>
          </a:prstGeom>
        </p:spPr>
      </p:pic>
    </p:spTree>
    <p:extLst>
      <p:ext uri="{BB962C8B-B14F-4D97-AF65-F5344CB8AC3E}">
        <p14:creationId xmlns:p14="http://schemas.microsoft.com/office/powerpoint/2010/main" val="87440399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r>
              <a:rPr lang="en-US" sz="3600" dirty="0"/>
              <a:t>GV </a:t>
            </a:r>
            <a:r>
              <a:rPr lang="en-US" sz="3600" dirty="0" err="1"/>
              <a:t>nhập</a:t>
            </a:r>
            <a:r>
              <a:rPr lang="en-US" sz="3600" dirty="0"/>
              <a:t> </a:t>
            </a:r>
            <a:r>
              <a:rPr lang="en-US" sz="3600" dirty="0" err="1"/>
              <a:t>vào</a:t>
            </a:r>
            <a:r>
              <a:rPr lang="en-US" sz="3600" dirty="0"/>
              <a:t> </a:t>
            </a:r>
            <a:r>
              <a:rPr lang="en-US" sz="3600" dirty="0" err="1"/>
              <a:t>đây</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077218"/>
          </a:xfrm>
          <a:prstGeom prst="rect">
            <a:avLst/>
          </a:prstGeom>
          <a:noFill/>
        </p:spPr>
        <p:txBody>
          <a:bodyPr wrap="square" rtlCol="0" anchor="t">
            <a:spAutoFit/>
          </a:bodyPr>
          <a:lstStyle/>
          <a:p>
            <a:pPr lvl="0" algn="just"/>
            <a:r>
              <a:rPr lang="vi-VN" altLang="en-US" sz="3200">
                <a:solidFill>
                  <a:prstClr val="black"/>
                </a:solidFill>
                <a:latin typeface="Cambria" panose="02040503050406030204" pitchFamily="18" charset="0"/>
                <a:ea typeface="Cambria" panose="02040503050406030204" pitchFamily="18" charset="0"/>
                <a:cs typeface="SVN-Shintia Script" panose="02000804000000020003" charset="0"/>
              </a:rPr>
              <a:t>Nhận biết được ưu điểm và nhược điểm trong đoạn văn tưởng tượng đã viết. Biết chỉnh sửa đoạn văn cho hay hơn.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 y="3429000"/>
            <a:ext cx="904875" cy="819785"/>
          </a:xfrm>
          <a:prstGeom prst="rect">
            <a:avLst/>
          </a:prstGeom>
        </p:spPr>
      </p:pic>
      <p:sp>
        <p:nvSpPr>
          <p:cNvPr id="10" name="Text Box 9"/>
          <p:cNvSpPr txBox="1"/>
          <p:nvPr/>
        </p:nvSpPr>
        <p:spPr>
          <a:xfrm>
            <a:off x="2424223" y="3426460"/>
            <a:ext cx="9369632" cy="1077218"/>
          </a:xfrm>
          <a:prstGeom prst="rect">
            <a:avLst/>
          </a:prstGeom>
          <a:noFill/>
        </p:spPr>
        <p:txBody>
          <a:bodyPr wrap="square" rtlCol="0" anchor="t">
            <a:spAutoFit/>
          </a:bodyPr>
          <a:lstStyle/>
          <a:p>
            <a:pPr lvl="0" algn="just"/>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Biết</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sử</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dụng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câu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văn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đúng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hay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và</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phù</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hợp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hoàn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cảnh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nêu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ý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kiến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của</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mình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tập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thể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511745" y="562268"/>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506" y="426720"/>
            <a:ext cx="10991135" cy="600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1569660"/>
          </a:xfrm>
          <a:prstGeom prst="rect">
            <a:avLst/>
          </a:prstGeom>
          <a:noFill/>
        </p:spPr>
        <p:txBody>
          <a:bodyPr wrap="square" rtlCol="0">
            <a:spAutoFit/>
          </a:bodyPr>
          <a:lstStyle/>
          <a:p>
            <a:pPr algn="ctr"/>
            <a:r>
              <a:rPr lang="en-SG" sz="4800" b="1" i="1" dirty="0" err="1">
                <a:solidFill>
                  <a:srgbClr val="FF0000"/>
                </a:solidFill>
                <a:effectLst/>
                <a:ea typeface="SimSun" panose="02010600030101010101" pitchFamily="2" charset="-122"/>
              </a:rPr>
              <a:t>Viết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đoạn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văn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tưởng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tượng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dựa</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vào</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một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câu</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chuyện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đọc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hoặc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nghe</a:t>
            </a:r>
            <a:r>
              <a:rPr lang="en-SG" sz="4800" b="1" i="1" dirty="0">
                <a:solidFill>
                  <a:srgbClr val="FF0000"/>
                </a:solidFill>
                <a:effectLst/>
                <a:ea typeface="SimSun" panose="02010600030101010101" pitchFamily="2" charset="-122"/>
              </a:rPr>
              <a:t>.</a:t>
            </a:r>
            <a:endParaRPr lang="en-US" sz="48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dựa</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lý</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chi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tiết</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GB" altLang="zh-CN" sz="3200" noProof="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ã</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so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mắc</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trình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bày</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grpSp>
      <p:sp>
        <p:nvSpPr>
          <p:cNvPr id="6" name="Text Box 5"/>
          <p:cNvSpPr txBox="1"/>
          <p:nvPr/>
        </p:nvSpPr>
        <p:spPr>
          <a:xfrm>
            <a:off x="4998743" y="4419600"/>
            <a:ext cx="2016899"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Bố cục</a:t>
            </a:r>
            <a:endParaRPr kumimoji="0" lang="en-US"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7" name="Text Box 6"/>
          <p:cNvSpPr txBox="1"/>
          <p:nvPr/>
        </p:nvSpPr>
        <p:spPr>
          <a:xfrm>
            <a:off x="4948283" y="2362200"/>
            <a:ext cx="2528256"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Chính tả</a:t>
            </a:r>
          </a:p>
        </p:txBody>
      </p:sp>
      <p:sp>
        <p:nvSpPr>
          <p:cNvPr id="8" name="Text Box 7"/>
          <p:cNvSpPr txBox="1"/>
          <p:nvPr/>
        </p:nvSpPr>
        <p:spPr>
          <a:xfrm>
            <a:off x="2514600" y="3200400"/>
            <a:ext cx="2194560" cy="1569660"/>
          </a:xfrm>
          <a:prstGeom prst="rect">
            <a:avLst/>
          </a:prstGeom>
          <a:noFill/>
        </p:spPr>
        <p:txBody>
          <a:bodyPr wrap="squar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Dùng</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từ</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11" name="Text Box 10"/>
          <p:cNvSpPr txBox="1"/>
          <p:nvPr/>
        </p:nvSpPr>
        <p:spPr>
          <a:xfrm>
            <a:off x="7162432" y="4114800"/>
            <a:ext cx="2297424"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Đặt</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câu</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pic>
        <p:nvPicPr>
          <p:cNvPr id="13" name="Content Placeholder 12"/>
          <p:cNvPicPr>
            <a:picLocks noGrp="1" noChangeAspect="1"/>
          </p:cNvPicPr>
          <p:nvPr>
            <p:ph idx="1"/>
          </p:nvPr>
        </p:nvPicPr>
        <p:blipFill>
          <a:blip r:embed="rId5"/>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818</Words>
  <Application>Microsoft Office PowerPoint</Application>
  <PresentationFormat>Widescreen</PresentationFormat>
  <Paragraphs>62</Paragraphs>
  <Slides>21</Slides>
  <Notes>11</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HanaMinB</vt:lpstr>
      <vt:lpstr>ITC Avant Garde Std Bk</vt:lpstr>
      <vt:lpstr>Arial</vt:lpstr>
      <vt:lpstr>Calibri</vt:lpstr>
      <vt:lpstr>Cambria</vt:lpstr>
      <vt:lpstr>Times New Roman</vt:lpstr>
      <vt:lpstr>Wingdings</vt:lpstr>
      <vt:lpstr>1_Office Theme</vt:lpstr>
      <vt:lpstr>2_Office Theme</vt:lpstr>
      <vt:lpstr>3_Office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2023-08-29T12:58:58Z</dcterms:created>
  <dcterms:modified xsi:type="dcterms:W3CDTF">2023-10-10T12:52:14Z</dcterms:modified>
</cp:coreProperties>
</file>