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2"/>
  </p:notesMasterIdLst>
  <p:sldIdLst>
    <p:sldId id="348" r:id="rId3"/>
    <p:sldId id="294" r:id="rId4"/>
    <p:sldId id="306" r:id="rId5"/>
    <p:sldId id="307" r:id="rId6"/>
    <p:sldId id="341" r:id="rId7"/>
    <p:sldId id="343" r:id="rId8"/>
    <p:sldId id="285" r:id="rId9"/>
    <p:sldId id="349" r:id="rId10"/>
    <p:sldId id="350" r:id="rId11"/>
    <p:sldId id="351" r:id="rId12"/>
    <p:sldId id="352" r:id="rId13"/>
    <p:sldId id="353" r:id="rId14"/>
    <p:sldId id="354" r:id="rId15"/>
    <p:sldId id="304" r:id="rId16"/>
    <p:sldId id="355" r:id="rId17"/>
    <p:sldId id="356" r:id="rId18"/>
    <p:sldId id="346" r:id="rId19"/>
    <p:sldId id="357"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72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u Ngoc" userId="fffb6e34-3192-4eae-9516-df7d5337df8e" providerId="ADAL" clId="{9B43CB58-D7B2-45C7-AD75-C4A3ECCA9E70}"/>
    <pc:docChg chg="modSld">
      <pc:chgData name="Vu Ngoc" userId="fffb6e34-3192-4eae-9516-df7d5337df8e" providerId="ADAL" clId="{9B43CB58-D7B2-45C7-AD75-C4A3ECCA9E70}" dt="2025-02-26T01:02:32" v="9" actId="20577"/>
      <pc:docMkLst>
        <pc:docMk/>
      </pc:docMkLst>
      <pc:sldChg chg="modSp">
        <pc:chgData name="Vu Ngoc" userId="fffb6e34-3192-4eae-9516-df7d5337df8e" providerId="ADAL" clId="{9B43CB58-D7B2-45C7-AD75-C4A3ECCA9E70}" dt="2025-02-26T01:02:32" v="9" actId="20577"/>
        <pc:sldMkLst>
          <pc:docMk/>
          <pc:sldMk cId="1197582823" sldId="350"/>
        </pc:sldMkLst>
        <pc:spChg chg="mod">
          <ac:chgData name="Vu Ngoc" userId="fffb6e34-3192-4eae-9516-df7d5337df8e" providerId="ADAL" clId="{9B43CB58-D7B2-45C7-AD75-C4A3ECCA9E70}" dt="2025-02-26T01:02:32" v="9" actId="20577"/>
          <ac:spMkLst>
            <pc:docMk/>
            <pc:sldMk cId="1197582823" sldId="350"/>
            <ac:spMk id="16" creationId="{6FA32836-CA50-E81C-EC71-1C6521D0B1C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760567" y="2899767"/>
            <a:ext cx="36704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919200" y="3433241"/>
            <a:ext cx="3353200" cy="14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78" name="Google Shape;78;p5"/>
          <p:cNvSpPr txBox="1">
            <a:spLocks noGrp="1"/>
          </p:cNvSpPr>
          <p:nvPr>
            <p:ph type="subTitle" idx="3"/>
          </p:nvPr>
        </p:nvSpPr>
        <p:spPr>
          <a:xfrm>
            <a:off x="6669533" y="2899767"/>
            <a:ext cx="36696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6815133" y="3434841"/>
            <a:ext cx="3352800" cy="14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80" name="Google Shape;80;p5"/>
          <p:cNvSpPr/>
          <p:nvPr/>
        </p:nvSpPr>
        <p:spPr>
          <a:xfrm>
            <a:off x="3411529" y="6428618"/>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1833457" y="64124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90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FA129F7-DDC2-35D2-0CF3-3305FDA08ECC}"/>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476082" y="199337"/>
            <a:ext cx="1280671" cy="1280671"/>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id="{A9E42A25-BA7B-7EFC-467D-C7F437B41A2E}"/>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2485725" y="106326"/>
            <a:ext cx="1605516" cy="1605516"/>
          </a:xfrm>
          <a:prstGeom prst="rect">
            <a:avLst/>
          </a:prstGeom>
        </p:spPr>
      </p:pic>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id="{DD475FA8-634D-4F98-F955-DF3B88ECD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9 thùng dầu như nhau chứa 414 lít. Hỏi 6 thùng dầu như thế chứa bao nhiêu lít dầu?</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thùng: 414 lít</a:t>
            </a:r>
          </a:p>
          <a:p>
            <a:pPr algn="just"/>
            <a:r>
              <a:rPr lang="vi-VN" sz="3600" dirty="0">
                <a:solidFill>
                  <a:srgbClr val="000000"/>
                </a:solidFill>
                <a:latin typeface="Calibri" panose="020F0502020204030204" pitchFamily="34" charset="0"/>
                <a:cs typeface="Calibri" panose="020F0502020204030204" pitchFamily="34" charset="0"/>
              </a:rPr>
              <a:t>6 thùng: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lít</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124075" y="29673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Số lít dầu chứa trong một thùng là:</a:t>
            </a:r>
          </a:p>
          <a:p>
            <a:pPr algn="ctr"/>
            <a:r>
              <a:rPr lang="vi-VN" sz="3600" b="1" dirty="0">
                <a:solidFill>
                  <a:srgbClr val="FF0000"/>
                </a:solidFill>
                <a:latin typeface="Calibri" panose="020F0502020204030204" pitchFamily="34" charset="0"/>
                <a:cs typeface="Calibri" panose="020F0502020204030204" pitchFamily="34" charset="0"/>
              </a:rPr>
              <a:t>414 : 9 = 46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Số lít dầu chứa trong 6 thùng là:</a:t>
            </a:r>
          </a:p>
          <a:p>
            <a:pPr algn="ctr"/>
            <a:r>
              <a:rPr lang="vi-VN" sz="3600" b="1" dirty="0">
                <a:solidFill>
                  <a:srgbClr val="FF0000"/>
                </a:solidFill>
                <a:latin typeface="Calibri" panose="020F0502020204030204" pitchFamily="34" charset="0"/>
                <a:cs typeface="Calibri" panose="020F0502020204030204" pitchFamily="34" charset="0"/>
              </a:rPr>
              <a:t>46 x 6 = 276 (</a:t>
            </a:r>
            <a:r>
              <a:rPr lang="vi-VN" sz="3600" b="1" i="1" dirty="0">
                <a:solidFill>
                  <a:srgbClr val="FF0000"/>
                </a:solidFill>
                <a:latin typeface="Calibri" panose="020F0502020204030204" pitchFamily="34" charset="0"/>
                <a:cs typeface="Calibri" panose="020F0502020204030204" pitchFamily="34" charset="0"/>
              </a:rPr>
              <a:t>l</a:t>
            </a:r>
            <a:r>
              <a:rPr lang="vi-VN" sz="3600" b="1" dirty="0">
                <a:solidFill>
                  <a:srgbClr val="FF0000"/>
                </a:solidFill>
                <a:latin typeface="Calibri" panose="020F0502020204030204" pitchFamily="34" charset="0"/>
                <a:cs typeface="Calibri" panose="020F0502020204030204" pitchFamily="34" charset="0"/>
              </a:rPr>
              <a:t>)</a:t>
            </a:r>
          </a:p>
          <a:p>
            <a:pPr algn="ctr"/>
            <a:r>
              <a:rPr lang="vi-VN" sz="3600" b="1" dirty="0">
                <a:solidFill>
                  <a:srgbClr val="FF0000"/>
                </a:solidFill>
                <a:latin typeface="Calibri" panose="020F0502020204030204" pitchFamily="34" charset="0"/>
                <a:cs typeface="Calibri" panose="020F0502020204030204" pitchFamily="34" charset="0"/>
              </a:rPr>
              <a:t>                                   Đáp số: 276 lít</a:t>
            </a:r>
          </a:p>
        </p:txBody>
      </p:sp>
    </p:spTree>
    <p:extLst>
      <p:ext uri="{BB962C8B-B14F-4D97-AF65-F5344CB8AC3E}">
        <p14:creationId xmlns:p14="http://schemas.microsoft.com/office/powerpoint/2010/main" val="3196036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095375" y="400486"/>
            <a:ext cx="10287000" cy="1077218"/>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Có 72 kg gạo đừng đều trong 8 bao. Hỏi 54 kg gạo đựng đều trong bao nhiêu bao như thế?</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1C0B023-CC73-07A3-5A5A-7B20DDCC38E4}"/>
              </a:ext>
            </a:extLst>
          </p:cNvPr>
          <p:cNvSpPr txBox="1"/>
          <p:nvPr/>
        </p:nvSpPr>
        <p:spPr>
          <a:xfrm>
            <a:off x="990600" y="1510010"/>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72 kg gạo: 8 bao</a:t>
            </a:r>
          </a:p>
          <a:p>
            <a:pPr lvl="0" algn="just"/>
            <a:r>
              <a:rPr lang="vi-VN" sz="3600" dirty="0">
                <a:solidFill>
                  <a:srgbClr val="000000"/>
                </a:solidFill>
                <a:latin typeface="Calibri" panose="020F0502020204030204" pitchFamily="34" charset="0"/>
                <a:cs typeface="Calibri" panose="020F0502020204030204" pitchFamily="34" charset="0"/>
              </a:rPr>
              <a:t>54 kg gạo: </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bao</a:t>
            </a:r>
            <a:r>
              <a:rPr lang="en-US" sz="3600" dirty="0">
                <a:solidFill>
                  <a:srgbClr val="000000"/>
                </a:solidFill>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EB921C-ED29-1622-525F-5453EA5A2AFE}"/>
              </a:ext>
            </a:extLst>
          </p:cNvPr>
          <p:cNvSpPr txBox="1"/>
          <p:nvPr/>
        </p:nvSpPr>
        <p:spPr>
          <a:xfrm>
            <a:off x="2609850" y="2948285"/>
            <a:ext cx="8362950" cy="3416320"/>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lvl="0" algn="ctr"/>
            <a:r>
              <a:rPr lang="vi-VN" sz="3600" b="1" dirty="0">
                <a:solidFill>
                  <a:srgbClr val="FF0000"/>
                </a:solidFill>
                <a:latin typeface="Calibri" panose="020F0502020204030204" pitchFamily="34" charset="0"/>
                <a:cs typeface="Calibri" panose="020F0502020204030204" pitchFamily="34" charset="0"/>
              </a:rPr>
              <a:t>Số gạo đựng trong mỗi bao là:</a:t>
            </a:r>
          </a:p>
          <a:p>
            <a:pPr lvl="0" algn="ctr"/>
            <a:r>
              <a:rPr lang="vi-VN" sz="3600" b="1" dirty="0">
                <a:solidFill>
                  <a:srgbClr val="FF0000"/>
                </a:solidFill>
                <a:latin typeface="Calibri" panose="020F0502020204030204" pitchFamily="34" charset="0"/>
                <a:cs typeface="Calibri" panose="020F0502020204030204" pitchFamily="34" charset="0"/>
              </a:rPr>
              <a:t> 72 : 8 = 9 (kg)</a:t>
            </a:r>
          </a:p>
          <a:p>
            <a:pPr lvl="0" algn="ctr"/>
            <a:r>
              <a:rPr lang="vi-VN" sz="3600" b="1" dirty="0">
                <a:solidFill>
                  <a:srgbClr val="FF0000"/>
                </a:solidFill>
                <a:latin typeface="Calibri" panose="020F0502020204030204" pitchFamily="34" charset="0"/>
                <a:cs typeface="Calibri" panose="020F0502020204030204" pitchFamily="34" charset="0"/>
              </a:rPr>
              <a:t>Số bao chứa 54 kg gạo là:</a:t>
            </a:r>
          </a:p>
          <a:p>
            <a:pPr lvl="0" algn="ctr"/>
            <a:r>
              <a:rPr lang="vi-VN" sz="3600" b="1" dirty="0">
                <a:solidFill>
                  <a:srgbClr val="FF0000"/>
                </a:solidFill>
                <a:latin typeface="Calibri" panose="020F0502020204030204" pitchFamily="34" charset="0"/>
                <a:cs typeface="Calibri" panose="020F0502020204030204" pitchFamily="34" charset="0"/>
              </a:rPr>
              <a:t>54 : 9 = 6 (bao)</a:t>
            </a:r>
          </a:p>
          <a:p>
            <a:pPr lvl="0" algn="r"/>
            <a:r>
              <a:rPr lang="vi-VN" sz="3600" b="1" dirty="0">
                <a:solidFill>
                  <a:srgbClr val="FF0000"/>
                </a:solidFill>
                <a:latin typeface="Calibri" panose="020F0502020204030204" pitchFamily="34" charset="0"/>
                <a:cs typeface="Calibri" panose="020F0502020204030204" pitchFamily="34" charset="0"/>
              </a:rPr>
              <a:t>Đáp số: 6 bao</a:t>
            </a:r>
          </a:p>
        </p:txBody>
      </p:sp>
    </p:spTree>
    <p:extLst>
      <p:ext uri="{BB962C8B-B14F-4D97-AF65-F5344CB8AC3E}">
        <p14:creationId xmlns:p14="http://schemas.microsoft.com/office/powerpoint/2010/main" val="316961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id="{AA27A136-66B7-1E61-D841-99D359BD3A0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A9AE8ED-6C39-13F7-FD95-47162672DF15}"/>
              </a:ext>
            </a:extLst>
          </p:cNvPr>
          <p:cNvGraphicFramePr>
            <a:graphicFrameLocks noGrp="1"/>
          </p:cNvGraphicFramePr>
          <p:nvPr>
            <p:extLst>
              <p:ext uri="{D42A27DB-BD31-4B8C-83A1-F6EECF244321}">
                <p14:modId xmlns:p14="http://schemas.microsoft.com/office/powerpoint/2010/main" val="3832406151"/>
              </p:ext>
            </p:extLst>
          </p:nvPr>
        </p:nvGraphicFramePr>
        <p:xfrm>
          <a:off x="1943100" y="2114551"/>
          <a:ext cx="9077325" cy="1523999"/>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val="947353440"/>
                    </a:ext>
                  </a:extLst>
                </a:gridCol>
                <a:gridCol w="1807981">
                  <a:extLst>
                    <a:ext uri="{9D8B030D-6E8A-4147-A177-3AD203B41FA5}">
                      <a16:colId xmlns:a16="http://schemas.microsoft.com/office/drawing/2014/main" val="3643828625"/>
                    </a:ext>
                  </a:extLst>
                </a:gridCol>
                <a:gridCol w="2112826">
                  <a:extLst>
                    <a:ext uri="{9D8B030D-6E8A-4147-A177-3AD203B41FA5}">
                      <a16:colId xmlns:a16="http://schemas.microsoft.com/office/drawing/2014/main" val="2878764728"/>
                    </a:ext>
                  </a:extLst>
                </a:gridCol>
                <a:gridCol w="1909741">
                  <a:extLst>
                    <a:ext uri="{9D8B030D-6E8A-4147-A177-3AD203B41FA5}">
                      <a16:colId xmlns:a16="http://schemas.microsoft.com/office/drawing/2014/main" val="3446464214"/>
                    </a:ext>
                  </a:extLst>
                </a:gridCol>
              </a:tblGrid>
              <a:tr h="501850">
                <a:tc>
                  <a:txBody>
                    <a:bodyPr/>
                    <a:lstStyle/>
                    <a:p>
                      <a:pPr marL="0" marR="0">
                        <a:lnSpc>
                          <a:spcPct val="107000"/>
                        </a:lnSpc>
                        <a:spcBef>
                          <a:spcPts val="0"/>
                        </a:spcBef>
                        <a:spcAft>
                          <a:spcPts val="0"/>
                        </a:spcAft>
                      </a:pPr>
                      <a:r>
                        <a:rPr lang="en-US" sz="2400">
                          <a:solidFill>
                            <a:schemeClr val="tx2"/>
                          </a:solidFill>
                          <a:effectLst/>
                        </a:rPr>
                        <a:t>Số túi kẹo mua</a:t>
                      </a:r>
                      <a:endParaRPr lang="en-US" sz="200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a:solidFill>
                            <a:srgbClr val="002060"/>
                          </a:solidFill>
                          <a:effectLst/>
                        </a:rPr>
                        <a:t>10.000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15 000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25 000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421643713"/>
                  </a:ext>
                </a:extLst>
              </a:tr>
            </a:tbl>
          </a:graphicData>
        </a:graphic>
      </p:graphicFrame>
      <p:pic>
        <p:nvPicPr>
          <p:cNvPr id="4" name="Picture 3">
            <a:extLst>
              <a:ext uri="{FF2B5EF4-FFF2-40B4-BE49-F238E27FC236}">
                <a16:creationId xmlns:a16="http://schemas.microsoft.com/office/drawing/2014/main" id="{8D5D11BE-2568-4FCE-C9D3-8D8F2490FE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52501">
            <a:off x="6301446" y="2360134"/>
            <a:ext cx="2852455" cy="2724214"/>
          </a:xfrm>
          <a:prstGeom prst="rect">
            <a:avLst/>
          </a:prstGeom>
        </p:spPr>
      </p:pic>
      <p:grpSp>
        <p:nvGrpSpPr>
          <p:cNvPr id="5" name="Group 4">
            <a:extLst>
              <a:ext uri="{FF2B5EF4-FFF2-40B4-BE49-F238E27FC236}">
                <a16:creationId xmlns:a16="http://schemas.microsoft.com/office/drawing/2014/main" id="{FE897B0C-0BDD-84ED-8CBE-E6A72CC3993B}"/>
              </a:ext>
            </a:extLst>
          </p:cNvPr>
          <p:cNvGrpSpPr/>
          <p:nvPr/>
        </p:nvGrpSpPr>
        <p:grpSpPr>
          <a:xfrm>
            <a:off x="8763000" y="2419350"/>
            <a:ext cx="2590800" cy="2247900"/>
            <a:chOff x="701322" y="2356540"/>
            <a:chExt cx="2365728" cy="2004453"/>
          </a:xfrm>
        </p:grpSpPr>
        <p:pic>
          <p:nvPicPr>
            <p:cNvPr id="6" name="Picture 5">
              <a:extLst>
                <a:ext uri="{FF2B5EF4-FFF2-40B4-BE49-F238E27FC236}">
                  <a16:creationId xmlns:a16="http://schemas.microsoft.com/office/drawing/2014/main"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id="{B2204EAA-A6E2-6068-00B8-5029C73A1DFC}"/>
              </a:ext>
            </a:extLst>
          </p:cNvPr>
          <p:cNvSpPr/>
          <p:nvPr/>
        </p:nvSpPr>
        <p:spPr>
          <a:xfrm>
            <a:off x="482885" y="2551544"/>
            <a:ext cx="3945278" cy="1712232"/>
          </a:xfrm>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91324" y="502361"/>
                  <a:pt x="12467" y="-166855"/>
                  <a:pt x="287407" y="0"/>
                </a:cubicBezTo>
                <a:cubicBezTo>
                  <a:pt x="1494288" y="-386267"/>
                  <a:pt x="3172876" y="168505"/>
                  <a:pt x="3657867" y="0"/>
                </a:cubicBezTo>
                <a:cubicBezTo>
                  <a:pt x="3978122" y="-223828"/>
                  <a:pt x="3749576" y="364357"/>
                  <a:pt x="3945278" y="856116"/>
                </a:cubicBezTo>
                <a:lnTo>
                  <a:pt x="3945275" y="856116"/>
                </a:lnTo>
                <a:cubicBezTo>
                  <a:pt x="3944298" y="1260108"/>
                  <a:pt x="3738377" y="1668620"/>
                  <a:pt x="3657867" y="1712232"/>
                </a:cubicBezTo>
                <a:cubicBezTo>
                  <a:pt x="2368434" y="1595486"/>
                  <a:pt x="2114466" y="1388231"/>
                  <a:pt x="287407" y="1712232"/>
                </a:cubicBezTo>
                <a:cubicBezTo>
                  <a:pt x="281240" y="1735050"/>
                  <a:pt x="10540" y="1518220"/>
                  <a:pt x="0" y="856112"/>
                </a:cubicBezTo>
                <a:lnTo>
                  <a:pt x="0" y="856116"/>
                </a:lnTo>
                <a:close/>
              </a:path>
              <a:path w="3945278" h="1712232" stroke="0" extrusionOk="0">
                <a:moveTo>
                  <a:pt x="0" y="856116"/>
                </a:moveTo>
                <a:cubicBezTo>
                  <a:pt x="-31787" y="365922"/>
                  <a:pt x="162146" y="-79454"/>
                  <a:pt x="287407" y="0"/>
                </a:cubicBezTo>
                <a:cubicBezTo>
                  <a:pt x="1554780" y="59000"/>
                  <a:pt x="2889348" y="16082"/>
                  <a:pt x="3657867" y="0"/>
                </a:cubicBezTo>
                <a:cubicBezTo>
                  <a:pt x="3814093" y="137536"/>
                  <a:pt x="4080134" y="552428"/>
                  <a:pt x="3945278" y="856116"/>
                </a:cubicBezTo>
                <a:lnTo>
                  <a:pt x="3945275" y="856116"/>
                </a:lnTo>
                <a:cubicBezTo>
                  <a:pt x="3879851" y="1424321"/>
                  <a:pt x="3848869" y="1709620"/>
                  <a:pt x="3657867" y="1712232"/>
                </a:cubicBezTo>
                <a:cubicBezTo>
                  <a:pt x="2225985" y="1400686"/>
                  <a:pt x="1323587" y="2035178"/>
                  <a:pt x="287407" y="1712232"/>
                </a:cubicBezTo>
                <a:cubicBezTo>
                  <a:pt x="67674" y="1556400"/>
                  <a:pt x="-54845" y="1207945"/>
                  <a:pt x="0" y="856112"/>
                </a:cubicBezTo>
                <a:lnTo>
                  <a:pt x="0" y="856116"/>
                </a:lnTo>
                <a:close/>
              </a:path>
              <a:path w="3945278" h="1712232" fill="none" stroke="0" extrusionOk="0">
                <a:moveTo>
                  <a:pt x="0" y="856116"/>
                </a:moveTo>
                <a:cubicBezTo>
                  <a:pt x="-35238" y="423026"/>
                  <a:pt x="28703" y="-30610"/>
                  <a:pt x="287407" y="0"/>
                </a:cubicBezTo>
                <a:cubicBezTo>
                  <a:pt x="1555840" y="-3670"/>
                  <a:pt x="2949632" y="75102"/>
                  <a:pt x="3657867" y="0"/>
                </a:cubicBezTo>
                <a:cubicBezTo>
                  <a:pt x="3678278" y="7939"/>
                  <a:pt x="3885938" y="384783"/>
                  <a:pt x="3945278" y="856116"/>
                </a:cubicBezTo>
                <a:lnTo>
                  <a:pt x="3945275" y="856116"/>
                </a:lnTo>
                <a:cubicBezTo>
                  <a:pt x="3959253" y="1297726"/>
                  <a:pt x="3750242" y="1661837"/>
                  <a:pt x="3657867" y="1712232"/>
                </a:cubicBezTo>
                <a:cubicBezTo>
                  <a:pt x="2440444" y="1535263"/>
                  <a:pt x="2062580" y="1351745"/>
                  <a:pt x="287407" y="1712232"/>
                </a:cubicBezTo>
                <a:cubicBezTo>
                  <a:pt x="166103" y="1608187"/>
                  <a:pt x="66105" y="1524494"/>
                  <a:pt x="0" y="856112"/>
                </a:cubicBezTo>
                <a:lnTo>
                  <a:pt x="0" y="856116"/>
                </a:lnTo>
                <a:close/>
              </a:path>
              <a:path w="3945278" h="1712232" fill="none" stroke="0" extrusionOk="0">
                <a:moveTo>
                  <a:pt x="0" y="856116"/>
                </a:moveTo>
                <a:cubicBezTo>
                  <a:pt x="79593" y="450373"/>
                  <a:pt x="129249" y="-69756"/>
                  <a:pt x="287407" y="0"/>
                </a:cubicBezTo>
                <a:cubicBezTo>
                  <a:pt x="1652963" y="-394869"/>
                  <a:pt x="2991490" y="152976"/>
                  <a:pt x="3657867" y="0"/>
                </a:cubicBezTo>
                <a:cubicBezTo>
                  <a:pt x="3757639" y="100688"/>
                  <a:pt x="3866240" y="388929"/>
                  <a:pt x="3945278" y="856116"/>
                </a:cubicBezTo>
                <a:lnTo>
                  <a:pt x="3945275" y="856116"/>
                </a:lnTo>
                <a:cubicBezTo>
                  <a:pt x="3940559" y="1289299"/>
                  <a:pt x="3776601" y="1663168"/>
                  <a:pt x="3657867" y="1712232"/>
                </a:cubicBezTo>
                <a:cubicBezTo>
                  <a:pt x="2477647" y="1625570"/>
                  <a:pt x="2088247" y="1512618"/>
                  <a:pt x="287407" y="1712232"/>
                </a:cubicBezTo>
                <a:cubicBezTo>
                  <a:pt x="169783" y="1706858"/>
                  <a:pt x="13419" y="1476148"/>
                  <a:pt x="0" y="856112"/>
                </a:cubicBezTo>
                <a:lnTo>
                  <a:pt x="0" y="856116"/>
                </a:lnTo>
                <a:close/>
              </a:path>
              <a:path w="3945278" h="1712232" fill="none" stroke="0" extrusionOk="0">
                <a:moveTo>
                  <a:pt x="0" y="856116"/>
                </a:moveTo>
                <a:cubicBezTo>
                  <a:pt x="51191" y="504125"/>
                  <a:pt x="31675" y="-126543"/>
                  <a:pt x="287407" y="0"/>
                </a:cubicBezTo>
                <a:cubicBezTo>
                  <a:pt x="1500210" y="-357175"/>
                  <a:pt x="2967661" y="71309"/>
                  <a:pt x="3657867" y="0"/>
                </a:cubicBezTo>
                <a:cubicBezTo>
                  <a:pt x="3834499" y="23913"/>
                  <a:pt x="3912903" y="436911"/>
                  <a:pt x="3945278" y="856116"/>
                </a:cubicBezTo>
                <a:lnTo>
                  <a:pt x="3945275" y="856116"/>
                </a:lnTo>
                <a:cubicBezTo>
                  <a:pt x="3930146" y="1319392"/>
                  <a:pt x="3740547" y="1686927"/>
                  <a:pt x="3657867" y="1712232"/>
                </a:cubicBezTo>
                <a:cubicBezTo>
                  <a:pt x="2317009" y="1609278"/>
                  <a:pt x="2042644" y="1386722"/>
                  <a:pt x="287407" y="1712232"/>
                </a:cubicBezTo>
                <a:cubicBezTo>
                  <a:pt x="271953" y="1706659"/>
                  <a:pt x="103048" y="1498840"/>
                  <a:pt x="0" y="856112"/>
                </a:cubicBezTo>
                <a:lnTo>
                  <a:pt x="0" y="856116"/>
                </a:lnTo>
                <a:close/>
              </a:path>
              <a:path w="3945278" h="1712232" fill="none" stroke="0" extrusionOk="0">
                <a:moveTo>
                  <a:pt x="0" y="856116"/>
                </a:moveTo>
                <a:cubicBezTo>
                  <a:pt x="88293" y="481519"/>
                  <a:pt x="25061" y="-161634"/>
                  <a:pt x="287407" y="0"/>
                </a:cubicBezTo>
                <a:cubicBezTo>
                  <a:pt x="1469284" y="-369799"/>
                  <a:pt x="3092215" y="123846"/>
                  <a:pt x="3657867" y="0"/>
                </a:cubicBezTo>
                <a:cubicBezTo>
                  <a:pt x="3914188" y="-132228"/>
                  <a:pt x="3876093" y="416921"/>
                  <a:pt x="3945278" y="856116"/>
                </a:cubicBezTo>
                <a:lnTo>
                  <a:pt x="3945275" y="856116"/>
                </a:lnTo>
                <a:cubicBezTo>
                  <a:pt x="3941552" y="1294520"/>
                  <a:pt x="3741352" y="1677826"/>
                  <a:pt x="3657867" y="1712232"/>
                </a:cubicBezTo>
                <a:cubicBezTo>
                  <a:pt x="2352738" y="1590673"/>
                  <a:pt x="2111387" y="1395419"/>
                  <a:pt x="287407" y="1712232"/>
                </a:cubicBezTo>
                <a:cubicBezTo>
                  <a:pt x="267191" y="1704253"/>
                  <a:pt x="19378" y="1499521"/>
                  <a:pt x="0" y="856112"/>
                </a:cubicBezTo>
                <a:lnTo>
                  <a:pt x="0" y="856116"/>
                </a:lnTo>
                <a:close/>
              </a:path>
            </a:pathLst>
          </a:custGeom>
          <a:solidFill>
            <a:schemeClr val="bg1"/>
          </a:solidFill>
          <a:ln w="76200">
            <a:solidFill>
              <a:srgbClr val="FFB655"/>
            </a:solidFill>
            <a:extLst>
              <a:ext uri="{C807C97D-BFC1-408E-A445-0C87EB9F89A2}">
                <ask:lineSketchStyleProps xmlns:ask="http://schemas.microsoft.com/office/drawing/2018/sketchyshape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a:t>
            </a:r>
            <a:r>
              <a:rPr lang="en-US" sz="3600" dirty="0" err="1">
                <a:solidFill>
                  <a:srgbClr val="FF0000"/>
                </a:solidFill>
                <a:latin typeface="Calibri" panose="020F0502020204030204" pitchFamily="34" charset="0"/>
                <a:cs typeface="Calibri" panose="020F0502020204030204" pitchFamily="34" charset="0"/>
              </a:rPr>
              <a:t>giá</a:t>
            </a:r>
            <a:r>
              <a:rPr lang="vi-VN" sz="3600" dirty="0">
                <a:solidFill>
                  <a:srgbClr val="FF0000"/>
                </a:solidFill>
                <a:latin typeface="Calibri" panose="020F0502020204030204" pitchFamily="34" charset="0"/>
                <a:cs typeface="Calibri" panose="020F0502020204030204" pitchFamily="34" charset="0"/>
              </a:rPr>
              <a:t>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a:t>
            </a:r>
            <a:r>
              <a:rPr lang="en-US" sz="3600" dirty="0">
                <a:solidFill>
                  <a:srgbClr val="FF0000"/>
                </a:solidFill>
                <a:latin typeface="Calibri" panose="020F0502020204030204" pitchFamily="34" charset="0"/>
                <a:cs typeface="Calibri" panose="020F0502020204030204" pitchFamily="34" charset="0"/>
              </a:rPr>
              <a:t>000</a:t>
            </a:r>
            <a:r>
              <a:rPr lang="vi-VN" sz="3600" dirty="0">
                <a:solidFill>
                  <a:srgbClr val="FF0000"/>
                </a:solidFill>
                <a:latin typeface="Calibri" panose="020F0502020204030204" pitchFamily="34" charset="0"/>
                <a:cs typeface="Calibri" panose="020F0502020204030204" pitchFamily="34" charset="0"/>
              </a:rPr>
              <a:t>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851</Words>
  <Application>Microsoft Office PowerPoint</Application>
  <PresentationFormat>Widescreen</PresentationFormat>
  <Paragraphs>103</Paragraphs>
  <Slides>19</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Abril Fatface</vt:lpstr>
      <vt:lpstr>Aldrich</vt:lpstr>
      <vt:lpstr>Arial</vt:lpstr>
      <vt:lpstr>Calibri</vt:lpstr>
      <vt:lpstr>Cambria</vt:lpstr>
      <vt:lpstr>Griffy</vt:lpstr>
      <vt:lpstr>SVN-Wallington</vt:lpstr>
      <vt:lpstr>Ubuntu</vt:lpstr>
      <vt:lpstr>Ubuntu Light</vt:lpstr>
      <vt:lpstr>UVN Banh Mi</vt: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Ngoc</cp:lastModifiedBy>
  <cp:revision>29</cp:revision>
  <dcterms:created xsi:type="dcterms:W3CDTF">2023-12-05T08:03:01Z</dcterms:created>
  <dcterms:modified xsi:type="dcterms:W3CDTF">2025-02-26T01:02:38Z</dcterms:modified>
</cp:coreProperties>
</file>