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5"/>
  </p:notesMasterIdLst>
  <p:sldIdLst>
    <p:sldId id="269" r:id="rId3"/>
    <p:sldId id="3267" r:id="rId4"/>
    <p:sldId id="3284" r:id="rId5"/>
    <p:sldId id="3273" r:id="rId6"/>
    <p:sldId id="2007577309" r:id="rId7"/>
    <p:sldId id="2007577320" r:id="rId8"/>
    <p:sldId id="2007577312" r:id="rId9"/>
    <p:sldId id="2007577321" r:id="rId10"/>
    <p:sldId id="2007577313" r:id="rId11"/>
    <p:sldId id="2007577322" r:id="rId12"/>
    <p:sldId id="2007577323" r:id="rId13"/>
    <p:sldId id="32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748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93EDF-345C-47E7-9421-0836DC56056D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C39D6-F0E8-4B3E-BAA0-029A694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56D8-DC0A-4726-8610-67BB29F6A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CFF3-ABB7-47E6-8082-5BC915DA4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C1E-CAB6-46E1-9A2A-C76C4708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BB9E-BF72-439D-AA0F-F657612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F16-75C1-4E9D-980A-0FE6AB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C48F-AD9F-44B8-869A-B51B04C9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EE665-4FF7-4972-A10C-85B3CA539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3248-1FFE-4F57-809F-3C2F46F7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6520F-66DB-4EAC-9722-EDEA2100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A3B9-33BB-45B6-A827-68B58BE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96D3C-92FA-4B0B-8B34-5EBE023A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7CBD-E693-4187-A1D0-43CD2CC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270C-475C-4493-A55E-FDFA3A70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C3AC-3D5E-40A3-AC76-56FD9EB6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97B-7DC6-4022-8D8D-5812E7EF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2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E46A-C755-4243-BF48-F50BC46B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1538-3162-4B94-9EE2-48100003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2A81-45EB-4366-A7A3-9BE18782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3D9-B999-4E0A-A34F-4FD1A9DF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03A0-F565-4D5A-AAC6-FEFFFA3C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6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2CF6-5698-46A9-AD49-7F89D559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1D78-8E49-4AC2-88E6-22127679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DB-A105-497C-AD5A-F4B66FC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4D5A2-62AD-4AF7-A65C-2342F8DD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3CE9-A51F-4FF4-BCDB-D7D81AC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8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A3CF-DF3E-4856-B080-C7B250A6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BB06-1B3F-4215-AEAE-6DD8C7C0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42FF8-A11A-4E94-B6A2-F60A8B43F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35FA-8EAB-47E2-8EBA-A0562D67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48E-7D99-437A-B5C8-699A253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52667-F2E8-4B5B-A94C-04A689E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B106-6465-41B9-8FCC-D9B5E81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BD83-B635-40A8-B5F8-54F4167E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C6CCC-7016-42D2-AB6A-2CBCE229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A492-33A8-4ED1-A5C4-B15D3693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7648-3DCA-4101-8927-A4E67EDC0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16D91-7D8E-4091-A395-C6C19621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EAFE-911F-471A-8B1E-330C2194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D6D7D-69A5-414E-885D-7483471D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D314-B328-4B00-8836-4FD41EB0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D23B-635A-4AC1-93B6-91042082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7B8CC-5508-40A5-885E-A272C093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E2B1-7552-43FD-AD8E-1BF8940F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4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A08-4B0C-49AB-BB80-FDB61BF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FBF3-26D4-46C4-A8A2-20EE297D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339-4121-44A3-A90E-0A3A388B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AD45-E7B3-4993-A709-FE5C91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29C2-7500-42C6-930A-214FB05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6AEF3-8001-4E11-8C3B-10C740B2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6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2D6-5647-42BD-95AB-8DB2734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1781-E48E-4A4B-BFF3-91090132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0AE7-7553-4BEE-940C-05298E80A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A490-00DA-4CD7-97DC-FB04A450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8FA58-82FD-466F-B701-7B96D918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FA5E7-E837-436B-9751-A4E3515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6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13"/>
            <a:stretch>
              <a:fillRect l="-11770" r="-11933"/>
            </a:stretch>
          </a:blipFill>
        </p:spPr>
      </p:sp>
    </p:spTree>
    <p:extLst>
      <p:ext uri="{BB962C8B-B14F-4D97-AF65-F5344CB8AC3E}">
        <p14:creationId xmlns:p14="http://schemas.microsoft.com/office/powerpoint/2010/main" val="285610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48" y="4114800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7" y="0"/>
                </a:lnTo>
                <a:lnTo>
                  <a:pt x="45326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9170249" y="-27223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6" y="0"/>
                </a:lnTo>
                <a:lnTo>
                  <a:pt x="4532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205386">
            <a:off x="106662" y="4857237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7399562">
            <a:off x="10607459" y="50637"/>
            <a:ext cx="1497875" cy="1353911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7" y="0"/>
                </a:lnTo>
                <a:lnTo>
                  <a:pt x="2780587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355600" y="-420599"/>
            <a:ext cx="4079919" cy="2743200"/>
          </a:xfrm>
          <a:custGeom>
            <a:avLst/>
            <a:gdLst/>
            <a:ahLst/>
            <a:cxnLst/>
            <a:rect l="l" t="t" r="r" b="b"/>
            <a:pathLst>
              <a:path w="6119879" h="4114800">
                <a:moveTo>
                  <a:pt x="0" y="0"/>
                </a:moveTo>
                <a:lnTo>
                  <a:pt x="6119879" y="0"/>
                </a:lnTo>
                <a:lnTo>
                  <a:pt x="6119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16"/>
          <p:cNvSpPr/>
          <p:nvPr/>
        </p:nvSpPr>
        <p:spPr>
          <a:xfrm rot="21210877">
            <a:off x="9964552" y="4898231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708F-8964-AD0B-F7C6-C3B5C310B1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549" y="1910217"/>
            <a:ext cx="10095851" cy="2694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422DF-59F2-AC0E-F233-9FE19F85E2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69473" y="426585"/>
            <a:ext cx="5614903" cy="3109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36781-42D7-EB27-0080-35FD51B5D3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2133" y="4527288"/>
            <a:ext cx="256663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454638" y="415021"/>
            <a:ext cx="11044936" cy="1586632"/>
            <a:chOff x="1057528" y="622005"/>
            <a:chExt cx="11044936" cy="1586632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0345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Một cửa hàng có 9 tấm vải hoa, mỗi tấm dài 36 m. Cửa hàng đã bán được 5 tấm vải hoa như vậy. Hỏi cửa hàng còn lại bao nhiêu mét vải hoa?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A blue and pink polka dot fabric&#10;&#10;Description automatically generated">
            <a:extLst>
              <a:ext uri="{FF2B5EF4-FFF2-40B4-BE49-F238E27FC236}">
                <a16:creationId xmlns:a16="http://schemas.microsoft.com/office/drawing/2014/main" id="{BA234758-618E-E6DD-7856-C44E8BF1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32" y="1839569"/>
            <a:ext cx="3388414" cy="33884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74C1FA-5E93-7D19-7A92-61DD2CDE951B}"/>
              </a:ext>
            </a:extLst>
          </p:cNvPr>
          <p:cNvSpPr txBox="1"/>
          <p:nvPr/>
        </p:nvSpPr>
        <p:spPr>
          <a:xfrm>
            <a:off x="2087217" y="2295939"/>
            <a:ext cx="5744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70C0"/>
                </a:solidFill>
                <a:effectLst/>
              </a:rPr>
              <a:t>Tóm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tắt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: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Có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9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Mỗi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36 m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Đã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bán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5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Còn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lại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... m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60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08722" y="381001"/>
            <a:ext cx="11748052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48052" h="6096000" fill="none" extrusionOk="0">
                        <a:moveTo>
                          <a:pt x="0" y="607893"/>
                        </a:moveTo>
                        <a:cubicBezTo>
                          <a:pt x="3248" y="358151"/>
                          <a:pt x="305859" y="38149"/>
                          <a:pt x="631554" y="0"/>
                        </a:cubicBezTo>
                        <a:cubicBezTo>
                          <a:pt x="4727324" y="85218"/>
                          <a:pt x="9709914" y="205870"/>
                          <a:pt x="11116497" y="0"/>
                        </a:cubicBezTo>
                        <a:cubicBezTo>
                          <a:pt x="11451772" y="-90708"/>
                          <a:pt x="11676516" y="250907"/>
                          <a:pt x="11748052" y="607893"/>
                        </a:cubicBezTo>
                        <a:cubicBezTo>
                          <a:pt x="12002196" y="1903310"/>
                          <a:pt x="11546391" y="4497691"/>
                          <a:pt x="11748052" y="5488107"/>
                        </a:cubicBezTo>
                        <a:cubicBezTo>
                          <a:pt x="11757527" y="5776402"/>
                          <a:pt x="11405464" y="6030165"/>
                          <a:pt x="11116497" y="6096000"/>
                        </a:cubicBezTo>
                        <a:cubicBezTo>
                          <a:pt x="9351542" y="6131656"/>
                          <a:pt x="1848933" y="6234641"/>
                          <a:pt x="631554" y="6096000"/>
                        </a:cubicBezTo>
                        <a:cubicBezTo>
                          <a:pt x="345161" y="6089029"/>
                          <a:pt x="-110344" y="5845272"/>
                          <a:pt x="0" y="5488107"/>
                        </a:cubicBezTo>
                        <a:cubicBezTo>
                          <a:pt x="88946" y="3950906"/>
                          <a:pt x="-36332" y="1324472"/>
                          <a:pt x="0" y="607893"/>
                        </a:cubicBezTo>
                        <a:close/>
                      </a:path>
                      <a:path w="11748052" h="6096000" stroke="0" extrusionOk="0">
                        <a:moveTo>
                          <a:pt x="0" y="607893"/>
                        </a:moveTo>
                        <a:cubicBezTo>
                          <a:pt x="7507" y="309683"/>
                          <a:pt x="288481" y="-34194"/>
                          <a:pt x="631554" y="0"/>
                        </a:cubicBezTo>
                        <a:cubicBezTo>
                          <a:pt x="5276310" y="-161200"/>
                          <a:pt x="8927538" y="218526"/>
                          <a:pt x="11116497" y="0"/>
                        </a:cubicBezTo>
                        <a:cubicBezTo>
                          <a:pt x="11397710" y="-34198"/>
                          <a:pt x="11775625" y="273144"/>
                          <a:pt x="11748052" y="607893"/>
                        </a:cubicBezTo>
                        <a:cubicBezTo>
                          <a:pt x="11773402" y="1248544"/>
                          <a:pt x="11977916" y="4180632"/>
                          <a:pt x="11748052" y="5488107"/>
                        </a:cubicBezTo>
                        <a:cubicBezTo>
                          <a:pt x="11703213" y="5795079"/>
                          <a:pt x="11412909" y="6082259"/>
                          <a:pt x="11116497" y="6096000"/>
                        </a:cubicBezTo>
                        <a:cubicBezTo>
                          <a:pt x="8310556" y="5766757"/>
                          <a:pt x="5085365" y="6628574"/>
                          <a:pt x="631554" y="6096000"/>
                        </a:cubicBezTo>
                        <a:cubicBezTo>
                          <a:pt x="228812" y="6108585"/>
                          <a:pt x="-45401" y="5776654"/>
                          <a:pt x="0" y="5488107"/>
                        </a:cubicBezTo>
                        <a:cubicBezTo>
                          <a:pt x="39963" y="3410653"/>
                          <a:pt x="62970" y="2885132"/>
                          <a:pt x="0" y="607893"/>
                        </a:cubicBezTo>
                        <a:close/>
                      </a:path>
                      <a:path w="11748052" h="6096000" fill="none" stroke="0" extrusionOk="0">
                        <a:moveTo>
                          <a:pt x="0" y="607893"/>
                        </a:moveTo>
                        <a:cubicBezTo>
                          <a:pt x="11371" y="325440"/>
                          <a:pt x="303702" y="38998"/>
                          <a:pt x="631554" y="0"/>
                        </a:cubicBezTo>
                        <a:cubicBezTo>
                          <a:pt x="4970789" y="91206"/>
                          <a:pt x="9601575" y="112606"/>
                          <a:pt x="11116497" y="0"/>
                        </a:cubicBezTo>
                        <a:cubicBezTo>
                          <a:pt x="11450008" y="-65831"/>
                          <a:pt x="11742844" y="204978"/>
                          <a:pt x="11748052" y="607893"/>
                        </a:cubicBezTo>
                        <a:cubicBezTo>
                          <a:pt x="11897930" y="1765063"/>
                          <a:pt x="11752781" y="4236065"/>
                          <a:pt x="11748052" y="5488107"/>
                        </a:cubicBezTo>
                        <a:cubicBezTo>
                          <a:pt x="11702183" y="5824768"/>
                          <a:pt x="11384065" y="6055753"/>
                          <a:pt x="11116497" y="6096000"/>
                        </a:cubicBezTo>
                        <a:cubicBezTo>
                          <a:pt x="9294065" y="5958768"/>
                          <a:pt x="1705737" y="6081984"/>
                          <a:pt x="631554" y="6096000"/>
                        </a:cubicBezTo>
                        <a:cubicBezTo>
                          <a:pt x="280759" y="6089538"/>
                          <a:pt x="-65730" y="5827402"/>
                          <a:pt x="0" y="5488107"/>
                        </a:cubicBezTo>
                        <a:cubicBezTo>
                          <a:pt x="16981" y="4146130"/>
                          <a:pt x="-79799" y="1450150"/>
                          <a:pt x="0" y="6078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48949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903CE-7D90-3E95-2219-67C1A358C17A}"/>
              </a:ext>
            </a:extLst>
          </p:cNvPr>
          <p:cNvSpPr txBox="1"/>
          <p:nvPr/>
        </p:nvSpPr>
        <p:spPr>
          <a:xfrm>
            <a:off x="308114" y="1429578"/>
            <a:ext cx="6033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 1: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9 = 324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5 = 180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324 – 180 = 144 (m)</a:t>
            </a:r>
          </a:p>
          <a:p>
            <a:pPr lvl="0" algn="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Đáp số: 144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734FA-0DA0-08C9-C2A6-5AC26B5E44B9}"/>
              </a:ext>
            </a:extLst>
          </p:cNvPr>
          <p:cNvSpPr txBox="1"/>
          <p:nvPr/>
        </p:nvSpPr>
        <p:spPr>
          <a:xfrm>
            <a:off x="6368499" y="1558786"/>
            <a:ext cx="5498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endParaRPr lang="en-US" sz="3000" dirty="0">
              <a:solidFill>
                <a:srgbClr val="FF000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36 x (9 - 5) = 144 (m)</a:t>
            </a:r>
          </a:p>
          <a:p>
            <a:pPr lvl="0" algn="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 144 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5216C8-D42C-ED65-789F-187F7A0BDE95}"/>
              </a:ext>
            </a:extLst>
          </p:cNvPr>
          <p:cNvCxnSpPr>
            <a:cxnSpLocks/>
          </p:cNvCxnSpPr>
          <p:nvPr/>
        </p:nvCxnSpPr>
        <p:spPr>
          <a:xfrm>
            <a:off x="6344478" y="1461466"/>
            <a:ext cx="0" cy="386590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0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3FFC0-88D3-D6F2-8081-26D415EA6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93" y="2867672"/>
            <a:ext cx="5596613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hát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4EA2EF2-E87F-9983-D4D7-7A1CED2BF537}"/>
              </a:ext>
            </a:extLst>
          </p:cNvPr>
          <p:cNvSpPr/>
          <p:nvPr/>
        </p:nvSpPr>
        <p:spPr>
          <a:xfrm>
            <a:off x="3217299" y="1570383"/>
            <a:ext cx="8551914" cy="50249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3981199874095049238">
            <a:hlinkClick r:id="" action="ppaction://media"/>
            <a:extLst>
              <a:ext uri="{FF2B5EF4-FFF2-40B4-BE49-F238E27FC236}">
                <a16:creationId xmlns:a16="http://schemas.microsoft.com/office/drawing/2014/main" id="{8E664CDA-92FF-FE5F-EF9E-8C9FC7256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861" y="1831591"/>
            <a:ext cx="7938685" cy="449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F2389-6E4A-AC65-A95E-288EE7BEA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963" y="-89383"/>
            <a:ext cx="582218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8F5CA-3025-8721-A72C-8B2F99082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378" y="1108218"/>
            <a:ext cx="5877053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496957"/>
            <a:ext cx="11579119" cy="5980043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79119" h="5980043" fill="none" extrusionOk="0">
                          <a:moveTo>
                            <a:pt x="0" y="596329"/>
                          </a:moveTo>
                          <a:cubicBezTo>
                            <a:pt x="2698" y="348659"/>
                            <a:pt x="245493" y="36914"/>
                            <a:pt x="500476" y="0"/>
                          </a:cubicBezTo>
                          <a:cubicBezTo>
                            <a:pt x="2974711" y="95008"/>
                            <a:pt x="9632955" y="315773"/>
                            <a:pt x="11078642" y="0"/>
                          </a:cubicBezTo>
                          <a:cubicBezTo>
                            <a:pt x="11348573" y="-46162"/>
                            <a:pt x="11506690" y="242605"/>
                            <a:pt x="11579118" y="596329"/>
                          </a:cubicBezTo>
                          <a:cubicBezTo>
                            <a:pt x="11710934" y="2049899"/>
                            <a:pt x="11383814" y="4349148"/>
                            <a:pt x="11579118" y="5383713"/>
                          </a:cubicBezTo>
                          <a:cubicBezTo>
                            <a:pt x="11587615" y="5667849"/>
                            <a:pt x="11300444" y="5912205"/>
                            <a:pt x="11078642" y="5980043"/>
                          </a:cubicBezTo>
                          <a:cubicBezTo>
                            <a:pt x="10253707" y="6245685"/>
                            <a:pt x="5133638" y="6523116"/>
                            <a:pt x="500476" y="5980043"/>
                          </a:cubicBezTo>
                          <a:cubicBezTo>
                            <a:pt x="278826" y="5973631"/>
                            <a:pt x="-55755" y="5724840"/>
                            <a:pt x="0" y="5383713"/>
                          </a:cubicBezTo>
                          <a:cubicBezTo>
                            <a:pt x="91638" y="4805798"/>
                            <a:pt x="-41225" y="1754489"/>
                            <a:pt x="0" y="596329"/>
                          </a:cubicBezTo>
                          <a:close/>
                        </a:path>
                        <a:path w="11579119" h="5980043" stroke="0" extrusionOk="0">
                          <a:moveTo>
                            <a:pt x="0" y="596329"/>
                          </a:moveTo>
                          <a:cubicBezTo>
                            <a:pt x="25651" y="315998"/>
                            <a:pt x="221674" y="-38953"/>
                            <a:pt x="500476" y="0"/>
                          </a:cubicBezTo>
                          <a:cubicBezTo>
                            <a:pt x="4318625" y="-91775"/>
                            <a:pt x="6859478" y="111849"/>
                            <a:pt x="11078642" y="0"/>
                          </a:cubicBezTo>
                          <a:cubicBezTo>
                            <a:pt x="11311514" y="-33873"/>
                            <a:pt x="11640371" y="252071"/>
                            <a:pt x="11579118" y="596329"/>
                          </a:cubicBezTo>
                          <a:cubicBezTo>
                            <a:pt x="11664066" y="1302829"/>
                            <a:pt x="11904962" y="3595210"/>
                            <a:pt x="11579118" y="5383713"/>
                          </a:cubicBezTo>
                          <a:cubicBezTo>
                            <a:pt x="11571249" y="5684719"/>
                            <a:pt x="11327594" y="5973015"/>
                            <a:pt x="11078642" y="5980043"/>
                          </a:cubicBezTo>
                          <a:cubicBezTo>
                            <a:pt x="9453859" y="5488147"/>
                            <a:pt x="2459111" y="6383680"/>
                            <a:pt x="500476" y="5980043"/>
                          </a:cubicBezTo>
                          <a:cubicBezTo>
                            <a:pt x="211962" y="6020970"/>
                            <a:pt x="-52630" y="5634156"/>
                            <a:pt x="0" y="5383713"/>
                          </a:cubicBezTo>
                          <a:cubicBezTo>
                            <a:pt x="41816" y="3706621"/>
                            <a:pt x="60507" y="2518777"/>
                            <a:pt x="0" y="596329"/>
                          </a:cubicBezTo>
                          <a:close/>
                        </a:path>
                        <a:path w="11579119" h="5980043" fill="none" stroke="0" extrusionOk="0">
                          <a:moveTo>
                            <a:pt x="0" y="596329"/>
                          </a:moveTo>
                          <a:cubicBezTo>
                            <a:pt x="50152" y="333823"/>
                            <a:pt x="232181" y="16647"/>
                            <a:pt x="500476" y="0"/>
                          </a:cubicBezTo>
                          <a:cubicBezTo>
                            <a:pt x="3146168" y="128393"/>
                            <a:pt x="9366321" y="261445"/>
                            <a:pt x="11078642" y="0"/>
                          </a:cubicBezTo>
                          <a:cubicBezTo>
                            <a:pt x="11311299" y="-42345"/>
                            <a:pt x="11563230" y="197595"/>
                            <a:pt x="11579118" y="596329"/>
                          </a:cubicBezTo>
                          <a:cubicBezTo>
                            <a:pt x="11729688" y="1990623"/>
                            <a:pt x="11563261" y="4112885"/>
                            <a:pt x="11579118" y="5383713"/>
                          </a:cubicBezTo>
                          <a:cubicBezTo>
                            <a:pt x="11574292" y="5702617"/>
                            <a:pt x="11310280" y="5936544"/>
                            <a:pt x="11078642" y="5980043"/>
                          </a:cubicBezTo>
                          <a:cubicBezTo>
                            <a:pt x="9522759" y="5657116"/>
                            <a:pt x="4743141" y="6059456"/>
                            <a:pt x="500476" y="5980043"/>
                          </a:cubicBezTo>
                          <a:cubicBezTo>
                            <a:pt x="222861" y="5976349"/>
                            <a:pt x="-26285" y="5714934"/>
                            <a:pt x="0" y="5383713"/>
                          </a:cubicBezTo>
                          <a:cubicBezTo>
                            <a:pt x="-7165" y="5091928"/>
                            <a:pt x="-180048" y="1929947"/>
                            <a:pt x="0" y="5963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758792" y="774302"/>
            <a:ext cx="11058833" cy="1103860"/>
            <a:chOff x="1046203" y="850875"/>
            <a:chExt cx="10738329" cy="1103860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4379" y="877517"/>
              <a:ext cx="100301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 rồi so sánh giá trị của hai biểu thức (theo mẫu).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5022AD-66C5-E7A2-AC61-9E0E7E46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7508" y="1697727"/>
            <a:ext cx="8674863" cy="2309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FF643-9CFE-80BE-A192-241B55976244}"/>
              </a:ext>
            </a:extLst>
          </p:cNvPr>
          <p:cNvSpPr txBox="1"/>
          <p:nvPr/>
        </p:nvSpPr>
        <p:spPr>
          <a:xfrm>
            <a:off x="367748" y="4631635"/>
            <a:ext cx="933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E38CB-B1AA-0691-4371-0296013DA83E}"/>
              </a:ext>
            </a:extLst>
          </p:cNvPr>
          <p:cNvSpPr txBox="1"/>
          <p:nvPr/>
        </p:nvSpPr>
        <p:spPr>
          <a:xfrm>
            <a:off x="6795052" y="4641575"/>
            <a:ext cx="539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(8 – 3) x 9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x 9 – 3 x 9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(7 – 4) = 23 x 3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69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7 – 23 x 4 = 161 – 92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69</a:t>
            </a:r>
            <a:endParaRPr lang="en-US" sz="32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23 x (7 – 4) = 23 x 7 – 23 x 4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(8 – 3) x 9 và 8 x 9 – 3 x 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– 3) x 9 = 5 x 9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= 45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9 – 3 x 9 = 72 – 27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= 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(8 – 3) x 9 = 8 x 9 – 3 x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4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884307" y="420059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a) Tính giá trị của biểu thức (theo mẫu)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EB3502-C778-237B-D4AC-838C83268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245755"/>
              </p:ext>
            </p:extLst>
          </p:nvPr>
        </p:nvGraphicFramePr>
        <p:xfrm>
          <a:off x="889000" y="1644005"/>
          <a:ext cx="10372035" cy="308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799">
                  <a:extLst>
                    <a:ext uri="{9D8B030D-6E8A-4147-A177-3AD203B41FA5}">
                      <a16:colId xmlns:a16="http://schemas.microsoft.com/office/drawing/2014/main" val="946251432"/>
                    </a:ext>
                  </a:extLst>
                </a:gridCol>
                <a:gridCol w="854766">
                  <a:extLst>
                    <a:ext uri="{9D8B030D-6E8A-4147-A177-3AD203B41FA5}">
                      <a16:colId xmlns:a16="http://schemas.microsoft.com/office/drawing/2014/main" val="2282878613"/>
                    </a:ext>
                  </a:extLst>
                </a:gridCol>
                <a:gridCol w="964095">
                  <a:extLst>
                    <a:ext uri="{9D8B030D-6E8A-4147-A177-3AD203B41FA5}">
                      <a16:colId xmlns:a16="http://schemas.microsoft.com/office/drawing/2014/main" val="747505213"/>
                    </a:ext>
                  </a:extLst>
                </a:gridCol>
                <a:gridCol w="3617844">
                  <a:extLst>
                    <a:ext uri="{9D8B030D-6E8A-4147-A177-3AD203B41FA5}">
                      <a16:colId xmlns:a16="http://schemas.microsoft.com/office/drawing/2014/main" val="2854907023"/>
                    </a:ext>
                  </a:extLst>
                </a:gridCol>
                <a:gridCol w="3995531">
                  <a:extLst>
                    <a:ext uri="{9D8B030D-6E8A-4147-A177-3AD203B41FA5}">
                      <a16:colId xmlns:a16="http://schemas.microsoft.com/office/drawing/2014/main" val="1359601522"/>
                    </a:ext>
                  </a:extLst>
                </a:gridCol>
              </a:tblGrid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(b –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b – a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49844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(9 – 2)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9 – 5 x 2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453198"/>
                  </a:ext>
                </a:extLst>
              </a:tr>
              <a:tr h="3958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88896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3706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4A2C81-6F4E-1047-ED56-F5640CCEEA4B}"/>
              </a:ext>
            </a:extLst>
          </p:cNvPr>
          <p:cNvSpPr/>
          <p:nvPr/>
        </p:nvSpPr>
        <p:spPr>
          <a:xfrm>
            <a:off x="3816625" y="3299791"/>
            <a:ext cx="3260035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(7 – 3) = 32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1B6B49-CC11-506F-89B1-C5529340020F}"/>
              </a:ext>
            </a:extLst>
          </p:cNvPr>
          <p:cNvSpPr/>
          <p:nvPr/>
        </p:nvSpPr>
        <p:spPr>
          <a:xfrm>
            <a:off x="7454350" y="3329609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7 – 8 x 3 = 32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814664-5C33-9511-F8E0-055B5991ADAF}"/>
              </a:ext>
            </a:extLst>
          </p:cNvPr>
          <p:cNvSpPr/>
          <p:nvPr/>
        </p:nvSpPr>
        <p:spPr>
          <a:xfrm>
            <a:off x="3766930" y="4035287"/>
            <a:ext cx="3419061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14 x (10 – 5) = 70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F1F36B-280D-52D6-5256-3DE74A04F28F}"/>
              </a:ext>
            </a:extLst>
          </p:cNvPr>
          <p:cNvSpPr/>
          <p:nvPr/>
        </p:nvSpPr>
        <p:spPr>
          <a:xfrm>
            <a:off x="7474228" y="4005470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x 10 – 14 x 5 = 70</a:t>
            </a:r>
          </a:p>
        </p:txBody>
      </p:sp>
    </p:spTree>
    <p:extLst>
      <p:ext uri="{BB962C8B-B14F-4D97-AF65-F5344CB8AC3E}">
        <p14:creationId xmlns:p14="http://schemas.microsoft.com/office/powerpoint/2010/main" val="2042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914124" y="628780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b) &gt;, &lt;,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4BF9B-AC98-734A-F00A-AC92FE171803}"/>
              </a:ext>
            </a:extLst>
          </p:cNvPr>
          <p:cNvGrpSpPr/>
          <p:nvPr/>
        </p:nvGrpSpPr>
        <p:grpSpPr>
          <a:xfrm>
            <a:off x="1898374" y="2117035"/>
            <a:ext cx="8796130" cy="923330"/>
            <a:chOff x="1898374" y="2117035"/>
            <a:chExt cx="8796130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6FAC66-962D-CDD9-8265-A0C86A1426A1}"/>
                </a:ext>
              </a:extLst>
            </p:cNvPr>
            <p:cNvSpPr txBox="1"/>
            <p:nvPr/>
          </p:nvSpPr>
          <p:spPr>
            <a:xfrm>
              <a:off x="1898374" y="2117035"/>
              <a:ext cx="87961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b="0" i="0" dirty="0">
                  <a:solidFill>
                    <a:srgbClr val="000000"/>
                  </a:solidFill>
                  <a:effectLst/>
                </a:rPr>
                <a:t>a x (b - c)       a x b - a x c </a:t>
              </a:r>
              <a:endParaRPr lang="en-US" sz="5400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8EEF8D-D68E-63DF-6A3C-7569B6EBE3A4}"/>
                </a:ext>
              </a:extLst>
            </p:cNvPr>
            <p:cNvSpPr/>
            <p:nvPr/>
          </p:nvSpPr>
          <p:spPr>
            <a:xfrm>
              <a:off x="5546036" y="2325757"/>
              <a:ext cx="725556" cy="655982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56C17A-28D4-922C-7C12-07B760D58EAA}"/>
              </a:ext>
            </a:extLst>
          </p:cNvPr>
          <p:cNvSpPr/>
          <p:nvPr/>
        </p:nvSpPr>
        <p:spPr>
          <a:xfrm>
            <a:off x="5549349" y="2319131"/>
            <a:ext cx="725556" cy="65598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478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454638" y="415021"/>
            <a:ext cx="11737362" cy="769441"/>
            <a:chOff x="1057528" y="622005"/>
            <a:chExt cx="11737362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10376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A34125-B1EC-ADCC-5476-4C42A0DAA131}"/>
              </a:ext>
            </a:extLst>
          </p:cNvPr>
          <p:cNvSpPr txBox="1"/>
          <p:nvPr/>
        </p:nvSpPr>
        <p:spPr>
          <a:xfrm>
            <a:off x="964095" y="1451113"/>
            <a:ext cx="101677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pt-BR" sz="3800" b="0" i="0" dirty="0">
                <a:solidFill>
                  <a:srgbClr val="000000"/>
                </a:solidFill>
                <a:effectLst/>
              </a:rPr>
              <a:t>a) 48 x 9 – 48 x 8                         b) 156 x 7 – 156 x 2</a:t>
            </a:r>
          </a:p>
          <a:p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AB3FC-C22B-71DB-C488-8FE47975BB20}"/>
              </a:ext>
            </a:extLst>
          </p:cNvPr>
          <p:cNvSpPr txBox="1"/>
          <p:nvPr/>
        </p:nvSpPr>
        <p:spPr>
          <a:xfrm>
            <a:off x="1113183" y="2196548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</a:t>
            </a:r>
            <a:r>
              <a:rPr lang="en-US" sz="3800" b="0" i="0" dirty="0">
                <a:solidFill>
                  <a:srgbClr val="FF0000"/>
                </a:solidFill>
                <a:effectLst/>
              </a:rPr>
              <a:t>48 x (9 – 8) 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48 x 1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BCA30-A1B4-4491-14A4-E39D371D707C}"/>
              </a:ext>
            </a:extLst>
          </p:cNvPr>
          <p:cNvSpPr txBox="1"/>
          <p:nvPr/>
        </p:nvSpPr>
        <p:spPr>
          <a:xfrm>
            <a:off x="7245626" y="2057400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156 x (7 – 2)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156 x 5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780</a:t>
            </a:r>
          </a:p>
        </p:txBody>
      </p:sp>
    </p:spTree>
    <p:extLst>
      <p:ext uri="{BB962C8B-B14F-4D97-AF65-F5344CB8AC3E}">
        <p14:creationId xmlns:p14="http://schemas.microsoft.com/office/powerpoint/2010/main" val="3621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514</Words>
  <Application>Microsoft Office PowerPoint</Application>
  <PresentationFormat>Widescreen</PresentationFormat>
  <Paragraphs>77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Cambria</vt:lpstr>
      <vt:lpstr>UTM Duepuntozero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2023-12-04T01:45:16Z</dcterms:created>
  <dcterms:modified xsi:type="dcterms:W3CDTF">2023-12-04T02:47:26Z</dcterms:modified>
</cp:coreProperties>
</file>