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20"/>
  </p:notesMasterIdLst>
  <p:sldIdLst>
    <p:sldId id="257" r:id="rId4"/>
    <p:sldId id="261" r:id="rId5"/>
    <p:sldId id="263" r:id="rId6"/>
    <p:sldId id="326" r:id="rId7"/>
    <p:sldId id="318" r:id="rId8"/>
    <p:sldId id="2644" r:id="rId9"/>
    <p:sldId id="264" r:id="rId10"/>
    <p:sldId id="2638" r:id="rId11"/>
    <p:sldId id="2645" r:id="rId12"/>
    <p:sldId id="2646" r:id="rId13"/>
    <p:sldId id="2647" r:id="rId14"/>
    <p:sldId id="2648" r:id="rId15"/>
    <p:sldId id="2649" r:id="rId16"/>
    <p:sldId id="280" r:id="rId17"/>
    <p:sldId id="2643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D3975-359D-44D4-9759-D0199CEB7CB3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5B78-E198-429A-A6DB-43D6E5BD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06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44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537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91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98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857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0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27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200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790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8748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2"/>
          <p:cNvGrpSpPr/>
          <p:nvPr/>
        </p:nvGrpSpPr>
        <p:grpSpPr>
          <a:xfrm rot="5400000" flipH="1">
            <a:off x="-1725535" y="1725553"/>
            <a:ext cx="5135269" cy="1684175"/>
            <a:chOff x="238125" y="548775"/>
            <a:chExt cx="2842400" cy="932200"/>
          </a:xfrm>
        </p:grpSpPr>
        <p:sp>
          <p:nvSpPr>
            <p:cNvPr id="1494" name="Google Shape;1494;p2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496" name="Google Shape;1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7" name="Google Shape;1497;p22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8" name="Google Shape;1498;p22"/>
          <p:cNvSpPr txBox="1">
            <a:spLocks noGrp="1"/>
          </p:cNvSpPr>
          <p:nvPr>
            <p:ph type="subTitle" idx="1"/>
          </p:nvPr>
        </p:nvSpPr>
        <p:spPr>
          <a:xfrm>
            <a:off x="4312881" y="4606431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499" name="Google Shape;1499;p22"/>
          <p:cNvSpPr txBox="1">
            <a:spLocks noGrp="1"/>
          </p:cNvSpPr>
          <p:nvPr>
            <p:ph type="subTitle" idx="2"/>
          </p:nvPr>
        </p:nvSpPr>
        <p:spPr>
          <a:xfrm>
            <a:off x="4312881" y="5075549"/>
            <a:ext cx="52140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22"/>
          <p:cNvSpPr txBox="1">
            <a:spLocks noGrp="1"/>
          </p:cNvSpPr>
          <p:nvPr>
            <p:ph type="subTitle" idx="3"/>
          </p:nvPr>
        </p:nvSpPr>
        <p:spPr>
          <a:xfrm>
            <a:off x="4312881" y="2506667"/>
            <a:ext cx="32036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01" name="Google Shape;1501;p22"/>
          <p:cNvSpPr txBox="1">
            <a:spLocks noGrp="1"/>
          </p:cNvSpPr>
          <p:nvPr>
            <p:ph type="subTitle" idx="4"/>
          </p:nvPr>
        </p:nvSpPr>
        <p:spPr>
          <a:xfrm>
            <a:off x="4312881" y="2975767"/>
            <a:ext cx="5214000" cy="9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2"/>
          <p:cNvSpPr txBox="1">
            <a:spLocks noGrp="1"/>
          </p:cNvSpPr>
          <p:nvPr>
            <p:ph type="subTitle" idx="5"/>
          </p:nvPr>
        </p:nvSpPr>
        <p:spPr>
          <a:xfrm>
            <a:off x="3523400" y="1492833"/>
            <a:ext cx="514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28" name="Google Shape;1528;p22"/>
          <p:cNvGrpSpPr/>
          <p:nvPr/>
        </p:nvGrpSpPr>
        <p:grpSpPr>
          <a:xfrm rot="1407625">
            <a:off x="11441377" y="1290028"/>
            <a:ext cx="597011" cy="596211"/>
            <a:chOff x="5760700" y="2457850"/>
            <a:chExt cx="447775" cy="447175"/>
          </a:xfrm>
        </p:grpSpPr>
        <p:sp>
          <p:nvSpPr>
            <p:cNvPr id="1529" name="Google Shape;1529;p2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4" name="Google Shape;1534;p22"/>
          <p:cNvSpPr/>
          <p:nvPr/>
        </p:nvSpPr>
        <p:spPr>
          <a:xfrm rot="313248">
            <a:off x="11266913" y="3231081"/>
            <a:ext cx="2021140" cy="412218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254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042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677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325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378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922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7992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33591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3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1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1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7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73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66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7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526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3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637676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620700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4954673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8849333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3525918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97183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1861824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02291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39828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5409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7110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78795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987905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6161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9815217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92466879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82119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087843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14276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282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76621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11890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259950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386569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0618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57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3669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BD29969-B94F-0B00-9B93-20E79A392D3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076" y="171450"/>
            <a:ext cx="1133475" cy="11334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91B28FC-485A-CFF1-431E-E4FC093481E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10" y="-5706836"/>
            <a:ext cx="11334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05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C03D9-F645-40E9-92DD-D1D93D54230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340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425 x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333999" y="136929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38826" y="2141079"/>
            <a:ext cx="1268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732964" y="236903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735789" y="237505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4800599" y="3030937"/>
            <a:ext cx="24479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286251" y="3669328"/>
            <a:ext cx="2790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1275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16757" y="4676774"/>
            <a:ext cx="2430778" cy="647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208734" y="46523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14450</a:t>
            </a:r>
          </a:p>
        </p:txBody>
      </p:sp>
    </p:spTree>
    <p:extLst>
      <p:ext uri="{BB962C8B-B14F-4D97-AF65-F5344CB8AC3E}">
        <p14:creationId xmlns:p14="http://schemas.microsoft.com/office/powerpoint/2010/main" val="709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827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 các thừa số và tích tương ứng, hãy lập các phép nhân thích hợp.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88C5F6-334C-3BC8-3B8C-48408D50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612" y="1919287"/>
            <a:ext cx="10129838" cy="204966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FBA84C2-E8E6-04F4-FFDC-AEC98A6DB49D}"/>
              </a:ext>
            </a:extLst>
          </p:cNvPr>
          <p:cNvSpPr/>
          <p:nvPr/>
        </p:nvSpPr>
        <p:spPr>
          <a:xfrm>
            <a:off x="3333750" y="4219575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AB592-85E8-BC47-4AAA-1CD941AD9069}"/>
              </a:ext>
            </a:extLst>
          </p:cNvPr>
          <p:cNvSpPr txBox="1"/>
          <p:nvPr/>
        </p:nvSpPr>
        <p:spPr>
          <a:xfrm>
            <a:off x="4733925" y="443865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2DAB5-4654-300C-67D0-7D48643B26FD}"/>
              </a:ext>
            </a:extLst>
          </p:cNvPr>
          <p:cNvSpPr/>
          <p:nvPr/>
        </p:nvSpPr>
        <p:spPr>
          <a:xfrm>
            <a:off x="5457825" y="4257675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404F66-803F-BA39-60DD-4454BE86F11A}"/>
              </a:ext>
            </a:extLst>
          </p:cNvPr>
          <p:cNvSpPr txBox="1"/>
          <p:nvPr/>
        </p:nvSpPr>
        <p:spPr>
          <a:xfrm>
            <a:off x="6896100" y="4457700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0D4492-D3EE-DE02-B941-A92328B0E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5225" y="4167188"/>
            <a:ext cx="1433512" cy="1033866"/>
          </a:xfrm>
          <a:prstGeom prst="rect">
            <a:avLst/>
          </a:pr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C3E9609-B649-9229-CCC5-886A3EC726C4}"/>
              </a:ext>
            </a:extLst>
          </p:cNvPr>
          <p:cNvSpPr/>
          <p:nvPr/>
        </p:nvSpPr>
        <p:spPr>
          <a:xfrm>
            <a:off x="3352800" y="5429250"/>
            <a:ext cx="1143000" cy="87630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977FD-C120-9ACD-6C7C-9272E12F1AE6}"/>
              </a:ext>
            </a:extLst>
          </p:cNvPr>
          <p:cNvSpPr txBox="1"/>
          <p:nvPr/>
        </p:nvSpPr>
        <p:spPr>
          <a:xfrm>
            <a:off x="4752975" y="564832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5B11BF-DE71-C3BC-030B-D7C1E0C76E47}"/>
              </a:ext>
            </a:extLst>
          </p:cNvPr>
          <p:cNvSpPr/>
          <p:nvPr/>
        </p:nvSpPr>
        <p:spPr>
          <a:xfrm>
            <a:off x="5476875" y="5467350"/>
            <a:ext cx="1143000" cy="876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981DA-B77E-4282-F799-9433224E507E}"/>
              </a:ext>
            </a:extLst>
          </p:cNvPr>
          <p:cNvSpPr txBox="1"/>
          <p:nvPr/>
        </p:nvSpPr>
        <p:spPr>
          <a:xfrm>
            <a:off x="6915150" y="5667375"/>
            <a:ext cx="85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B25F59-4716-6092-53B4-D293CE9DF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989" y="5381625"/>
            <a:ext cx="1496186" cy="1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364344" y="348432"/>
            <a:ext cx="10332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defRPr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Hộp A đựng 18 gói kẹo chanh, mỗi gói có 25 cái kẹo. Hộp B đựng 22 gói kẹo dừa, mỗi gói có 20 cái kẹo. Hỏi số kẹo ở hai hộp hơn kém nhau bao nhiêu cái?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 descr="A jar of candy with a red and yellow label&#10;&#10;Description automatically generated">
            <a:extLst>
              <a:ext uri="{FF2B5EF4-FFF2-40B4-BE49-F238E27FC236}">
                <a16:creationId xmlns:a16="http://schemas.microsoft.com/office/drawing/2014/main" id="{89583170-780D-0323-69C8-98FA1170F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1743074"/>
            <a:ext cx="3000375" cy="3000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ABEFE4-AAF7-244F-727B-1ADD21BD11F3}"/>
              </a:ext>
            </a:extLst>
          </p:cNvPr>
          <p:cNvSpPr txBox="1"/>
          <p:nvPr/>
        </p:nvSpPr>
        <p:spPr>
          <a:xfrm>
            <a:off x="1114425" y="2466975"/>
            <a:ext cx="7562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 hộp A 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x 18 = 450 (cái)</a:t>
            </a:r>
          </a:p>
          <a:p>
            <a:pPr algn="ct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kẹo dừa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b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x 22 = 440 (cái)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kẹo chanh hơn số kẹo dừa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450 - 440 = 10 (cái)</a:t>
            </a:r>
          </a:p>
          <a:p>
            <a:pPr algn="r" latinLnBrk="0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 cái kẹo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B8FA2-FF7A-63C1-02AF-0C9DBE553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52437"/>
            <a:ext cx="2228850" cy="761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D4A2A8-975E-4A3C-D33D-98D062086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4012" y="1428749"/>
            <a:ext cx="8253413" cy="26623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2C8AB-81E9-A21A-593C-E34812C82DFD}"/>
              </a:ext>
            </a:extLst>
          </p:cNvPr>
          <p:cNvSpPr/>
          <p:nvPr/>
        </p:nvSpPr>
        <p:spPr>
          <a:xfrm>
            <a:off x="4419600" y="337185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CAD91-A038-A6E8-0111-1DE49D372AD8}"/>
              </a:ext>
            </a:extLst>
          </p:cNvPr>
          <p:cNvSpPr/>
          <p:nvPr/>
        </p:nvSpPr>
        <p:spPr>
          <a:xfrm>
            <a:off x="7505700" y="3352800"/>
            <a:ext cx="485775" cy="438150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6818C1-BE0E-476F-1CCC-F00D96306478}"/>
              </a:ext>
            </a:extLst>
          </p:cNvPr>
          <p:cNvSpPr/>
          <p:nvPr/>
        </p:nvSpPr>
        <p:spPr>
          <a:xfrm>
            <a:off x="6657975" y="2933700"/>
            <a:ext cx="704850" cy="3714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1C5FCE-5842-E38D-9373-0F533C8B0580}"/>
              </a:ext>
            </a:extLst>
          </p:cNvPr>
          <p:cNvSpPr/>
          <p:nvPr/>
        </p:nvSpPr>
        <p:spPr>
          <a:xfrm>
            <a:off x="6638925" y="3429000"/>
            <a:ext cx="828675" cy="4191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98F4A0-7E81-D130-1089-4DE33F784A9B}"/>
              </a:ext>
            </a:extLst>
          </p:cNvPr>
          <p:cNvSpPr txBox="1"/>
          <p:nvPr/>
        </p:nvSpPr>
        <p:spPr>
          <a:xfrm>
            <a:off x="1276349" y="4343400"/>
            <a:ext cx="932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 Khi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11, Nam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36.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47A120-0009-3302-247A-F13B7AC74FF3}"/>
              </a:ext>
            </a:extLst>
          </p:cNvPr>
          <p:cNvSpPr txBox="1"/>
          <p:nvPr/>
        </p:nvSpPr>
        <p:spPr>
          <a:xfrm>
            <a:off x="1276349" y="5257800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36,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36 : 2 = 18</a:t>
            </a:r>
          </a:p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248"/>
            <a:ext cx="11247331" cy="5428753"/>
          </a:xfrm>
          <a:prstGeom prst="rect">
            <a:avLst/>
          </a:prstGeom>
        </p:spPr>
      </p:pic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824170-E4FA-E528-8F93-0989C9BF7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569" y="3121059"/>
            <a:ext cx="6127011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89A62-C684-FB02-8D9E-B9EB46A117C2}"/>
              </a:ext>
            </a:extLst>
          </p:cNvPr>
          <p:cNvSpPr txBox="1"/>
          <p:nvPr/>
        </p:nvSpPr>
        <p:spPr>
          <a:xfrm>
            <a:off x="828675" y="1041427"/>
            <a:ext cx="108013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bỏ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250 000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phục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cô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chi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mất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tiền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khoản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D1D0-94C6-3A00-9FF6-AC2DFDE5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3E499-78BD-C49F-D336-A3D8FDA0C05E}"/>
              </a:ext>
            </a:extLst>
          </p:cNvPr>
          <p:cNvSpPr/>
          <p:nvPr/>
        </p:nvSpPr>
        <p:spPr>
          <a:xfrm>
            <a:off x="1774373" y="2583180"/>
            <a:ext cx="9144000" cy="4114800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62960-37D3-F81B-1BF6-3DACD77A1C64}"/>
              </a:ext>
            </a:extLst>
          </p:cNvPr>
          <p:cNvSpPr txBox="1"/>
          <p:nvPr/>
        </p:nvSpPr>
        <p:spPr>
          <a:xfrm>
            <a:off x="4803785" y="261271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6D5B8-4DCA-AEDD-0BA6-DABA046F1437}"/>
              </a:ext>
            </a:extLst>
          </p:cNvPr>
          <p:cNvSpPr txBox="1"/>
          <p:nvPr/>
        </p:nvSpPr>
        <p:spPr>
          <a:xfrm>
            <a:off x="1935550" y="3927482"/>
            <a:ext cx="89906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77C8C-BEBA-D13E-A8A2-CD3220AEA0CA}"/>
              </a:ext>
            </a:extLst>
          </p:cNvPr>
          <p:cNvSpPr txBox="1"/>
          <p:nvPr/>
        </p:nvSpPr>
        <p:spPr>
          <a:xfrm>
            <a:off x="3009900" y="495192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 x 12 = 3 000 000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FEC01-B41E-858D-D6BB-EDA77AC5C47C}"/>
              </a:ext>
            </a:extLst>
          </p:cNvPr>
          <p:cNvSpPr txBox="1"/>
          <p:nvPr/>
        </p:nvSpPr>
        <p:spPr>
          <a:xfrm>
            <a:off x="5251985" y="5666048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3 000 000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2B24F-ED9C-3C58-31BC-3EDEB4E55D0B}"/>
              </a:ext>
            </a:extLst>
          </p:cNvPr>
          <p:cNvSpPr txBox="1"/>
          <p:nvPr/>
        </p:nvSpPr>
        <p:spPr>
          <a:xfrm>
            <a:off x="1912690" y="339027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FA6762-DB28-5BD9-1A6E-E272A3C5F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310" y="2131789"/>
            <a:ext cx="7114649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grpSp>
        <p:nvGrpSpPr>
          <p:cNvPr id="8" name="Nhóm 10">
            <a:extLst>
              <a:ext uri="{FF2B5EF4-FFF2-40B4-BE49-F238E27FC236}">
                <a16:creationId xmlns:a16="http://schemas.microsoft.com/office/drawing/2014/main" id="{A26C9C52-E91A-3CAB-E17B-DD94633617DF}"/>
              </a:ext>
            </a:extLst>
          </p:cNvPr>
          <p:cNvGrpSpPr/>
          <p:nvPr/>
        </p:nvGrpSpPr>
        <p:grpSpPr>
          <a:xfrm>
            <a:off x="5115732" y="563123"/>
            <a:ext cx="5126650" cy="1490843"/>
            <a:chOff x="-3233334" y="2117347"/>
            <a:chExt cx="16853309" cy="3099552"/>
          </a:xfrm>
        </p:grpSpPr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C0D941CC-F04D-9182-0DFB-A1F2A57A161C}"/>
                </a:ext>
              </a:extLst>
            </p:cNvPr>
            <p:cNvSpPr txBox="1"/>
            <p:nvPr/>
          </p:nvSpPr>
          <p:spPr>
            <a:xfrm>
              <a:off x="-3233334" y="2209435"/>
              <a:ext cx="16853309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540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 BẠN</a:t>
              </a:r>
              <a:endParaRPr kumimoji="0" lang="vi-VN" sz="8800" b="1" i="0" u="none" strike="noStrike" kern="1200" cap="none" spc="0" normalizeH="0" baseline="0" noProof="0" dirty="0">
                <a:ln w="25400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Hộp Văn bản 12">
              <a:extLst>
                <a:ext uri="{FF2B5EF4-FFF2-40B4-BE49-F238E27FC236}">
                  <a16:creationId xmlns:a16="http://schemas.microsoft.com/office/drawing/2014/main" id="{E7ECDD54-E423-FCF2-8074-C71F6A552845}"/>
                </a:ext>
              </a:extLst>
            </p:cNvPr>
            <p:cNvSpPr txBox="1"/>
            <p:nvPr/>
          </p:nvSpPr>
          <p:spPr>
            <a:xfrm>
              <a:off x="-3233334" y="2117347"/>
              <a:ext cx="15672721" cy="3007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70AD47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Ố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4472C4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Ạ</a:t>
              </a:r>
              <a:r>
                <a:rPr kumimoji="0" lang="en-US" sz="8800" b="1" i="0" u="none" strike="noStrike" kern="1200" cap="none" spc="0" normalizeH="0" baseline="0" noProof="0" dirty="0">
                  <a:ln w="28575">
                    <a:solidFill>
                      <a:srgbClr val="0070C0"/>
                    </a:solidFill>
                  </a:ln>
                  <a:solidFill>
                    <a:srgbClr val="C5FA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</a:t>
              </a:r>
              <a:endParaRPr kumimoji="0" lang="vi-VN" sz="8800" b="1" i="0" u="none" strike="noStrike" kern="1200" cap="none" spc="0" normalizeH="0" baseline="0" noProof="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Nhóm 13">
            <a:extLst>
              <a:ext uri="{FF2B5EF4-FFF2-40B4-BE49-F238E27FC236}">
                <a16:creationId xmlns:a16="http://schemas.microsoft.com/office/drawing/2014/main" id="{C18CD3FF-B77E-E711-5C10-97296F90F759}"/>
              </a:ext>
            </a:extLst>
          </p:cNvPr>
          <p:cNvGrpSpPr/>
          <p:nvPr/>
        </p:nvGrpSpPr>
        <p:grpSpPr>
          <a:xfrm>
            <a:off x="4585815" y="2343257"/>
            <a:ext cx="7411554" cy="2828732"/>
            <a:chOff x="1139185" y="2667580"/>
            <a:chExt cx="8594357" cy="5014968"/>
          </a:xfrm>
        </p:grpSpPr>
        <p:sp>
          <p:nvSpPr>
            <p:cNvPr id="13" name="Bong bóng Lời nói: Hình chữ nhật với Góc Tròn 14">
              <a:extLst>
                <a:ext uri="{FF2B5EF4-FFF2-40B4-BE49-F238E27FC236}">
                  <a16:creationId xmlns:a16="http://schemas.microsoft.com/office/drawing/2014/main" id="{AB70EC08-4935-DD77-E72A-E3053892B7FA}"/>
                </a:ext>
              </a:extLst>
            </p:cNvPr>
            <p:cNvSpPr/>
            <p:nvPr/>
          </p:nvSpPr>
          <p:spPr>
            <a:xfrm>
              <a:off x="1139185" y="2667580"/>
              <a:ext cx="8594357" cy="5014968"/>
            </a:xfrm>
            <a:custGeom>
              <a:avLst/>
              <a:gdLst>
                <a:gd name="connsiteX0" fmla="*/ 0 w 8594357"/>
                <a:gd name="connsiteY0" fmla="*/ 835845 h 5014968"/>
                <a:gd name="connsiteX1" fmla="*/ 835845 w 8594357"/>
                <a:gd name="connsiteY1" fmla="*/ 0 h 5014968"/>
                <a:gd name="connsiteX2" fmla="*/ 1432393 w 8594357"/>
                <a:gd name="connsiteY2" fmla="*/ 0 h 5014968"/>
                <a:gd name="connsiteX3" fmla="*/ 1432393 w 8594357"/>
                <a:gd name="connsiteY3" fmla="*/ 0 h 5014968"/>
                <a:gd name="connsiteX4" fmla="*/ 3580982 w 8594357"/>
                <a:gd name="connsiteY4" fmla="*/ 0 h 5014968"/>
                <a:gd name="connsiteX5" fmla="*/ 7758512 w 8594357"/>
                <a:gd name="connsiteY5" fmla="*/ 0 h 5014968"/>
                <a:gd name="connsiteX6" fmla="*/ 8594357 w 8594357"/>
                <a:gd name="connsiteY6" fmla="*/ 835845 h 5014968"/>
                <a:gd name="connsiteX7" fmla="*/ 8594357 w 8594357"/>
                <a:gd name="connsiteY7" fmla="*/ 2925398 h 5014968"/>
                <a:gd name="connsiteX8" fmla="*/ 8594357 w 8594357"/>
                <a:gd name="connsiteY8" fmla="*/ 2925398 h 5014968"/>
                <a:gd name="connsiteX9" fmla="*/ 8594357 w 8594357"/>
                <a:gd name="connsiteY9" fmla="*/ 4179140 h 5014968"/>
                <a:gd name="connsiteX10" fmla="*/ 8594357 w 8594357"/>
                <a:gd name="connsiteY10" fmla="*/ 4179123 h 5014968"/>
                <a:gd name="connsiteX11" fmla="*/ 7758512 w 8594357"/>
                <a:gd name="connsiteY11" fmla="*/ 5014968 h 5014968"/>
                <a:gd name="connsiteX12" fmla="*/ 3580982 w 8594357"/>
                <a:gd name="connsiteY12" fmla="*/ 5014968 h 5014968"/>
                <a:gd name="connsiteX13" fmla="*/ 1432393 w 8594357"/>
                <a:gd name="connsiteY13" fmla="*/ 5014968 h 5014968"/>
                <a:gd name="connsiteX14" fmla="*/ 1432393 w 8594357"/>
                <a:gd name="connsiteY14" fmla="*/ 5014968 h 5014968"/>
                <a:gd name="connsiteX15" fmla="*/ 835845 w 8594357"/>
                <a:gd name="connsiteY15" fmla="*/ 5014968 h 5014968"/>
                <a:gd name="connsiteX16" fmla="*/ 0 w 8594357"/>
                <a:gd name="connsiteY16" fmla="*/ 4179123 h 5014968"/>
                <a:gd name="connsiteX17" fmla="*/ 0 w 8594357"/>
                <a:gd name="connsiteY17" fmla="*/ 4179140 h 5014968"/>
                <a:gd name="connsiteX18" fmla="*/ -506809 w 8594357"/>
                <a:gd name="connsiteY18" fmla="*/ 3721859 h 5014968"/>
                <a:gd name="connsiteX19" fmla="*/ 0 w 8594357"/>
                <a:gd name="connsiteY19" fmla="*/ 2925398 h 5014968"/>
                <a:gd name="connsiteX20" fmla="*/ 0 w 8594357"/>
                <a:gd name="connsiteY20" fmla="*/ 835845 h 50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94357" h="5014968" fill="none" extrusionOk="0">
                  <a:moveTo>
                    <a:pt x="0" y="835845"/>
                  </a:moveTo>
                  <a:cubicBezTo>
                    <a:pt x="-34458" y="333473"/>
                    <a:pt x="333683" y="-73654"/>
                    <a:pt x="835845" y="0"/>
                  </a:cubicBezTo>
                  <a:cubicBezTo>
                    <a:pt x="978473" y="21907"/>
                    <a:pt x="1177727" y="-23122"/>
                    <a:pt x="1432393" y="0"/>
                  </a:cubicBezTo>
                  <a:lnTo>
                    <a:pt x="1432393" y="0"/>
                  </a:lnTo>
                  <a:cubicBezTo>
                    <a:pt x="1911973" y="-81146"/>
                    <a:pt x="2989065" y="-125947"/>
                    <a:pt x="3580982" y="0"/>
                  </a:cubicBezTo>
                  <a:cubicBezTo>
                    <a:pt x="4640024" y="169626"/>
                    <a:pt x="7310032" y="166819"/>
                    <a:pt x="7758512" y="0"/>
                  </a:cubicBezTo>
                  <a:cubicBezTo>
                    <a:pt x="8264569" y="-66634"/>
                    <a:pt x="8589648" y="370774"/>
                    <a:pt x="8594357" y="835845"/>
                  </a:cubicBezTo>
                  <a:cubicBezTo>
                    <a:pt x="8489305" y="1313206"/>
                    <a:pt x="8762967" y="1905937"/>
                    <a:pt x="8594357" y="2925398"/>
                  </a:cubicBezTo>
                  <a:lnTo>
                    <a:pt x="8594357" y="2925398"/>
                  </a:lnTo>
                  <a:cubicBezTo>
                    <a:pt x="8555719" y="3415832"/>
                    <a:pt x="8706396" y="3727144"/>
                    <a:pt x="8594357" y="4179140"/>
                  </a:cubicBezTo>
                  <a:cubicBezTo>
                    <a:pt x="8594357" y="4179137"/>
                    <a:pt x="8594357" y="4179125"/>
                    <a:pt x="8594357" y="4179123"/>
                  </a:cubicBezTo>
                  <a:cubicBezTo>
                    <a:pt x="8642220" y="4603184"/>
                    <a:pt x="8222490" y="5021052"/>
                    <a:pt x="7758512" y="5014968"/>
                  </a:cubicBezTo>
                  <a:cubicBezTo>
                    <a:pt x="6537695" y="4938006"/>
                    <a:pt x="4310034" y="4985909"/>
                    <a:pt x="3580982" y="5014968"/>
                  </a:cubicBezTo>
                  <a:cubicBezTo>
                    <a:pt x="2748616" y="5128234"/>
                    <a:pt x="1702586" y="4882212"/>
                    <a:pt x="1432393" y="5014968"/>
                  </a:cubicBezTo>
                  <a:lnTo>
                    <a:pt x="1432393" y="5014968"/>
                  </a:lnTo>
                  <a:cubicBezTo>
                    <a:pt x="1168628" y="5064670"/>
                    <a:pt x="1043860" y="4966900"/>
                    <a:pt x="835845" y="5014968"/>
                  </a:cubicBezTo>
                  <a:cubicBezTo>
                    <a:pt x="295010" y="5039923"/>
                    <a:pt x="1682" y="4678370"/>
                    <a:pt x="0" y="4179123"/>
                  </a:cubicBezTo>
                  <a:cubicBezTo>
                    <a:pt x="1" y="4179130"/>
                    <a:pt x="0" y="4179133"/>
                    <a:pt x="0" y="4179140"/>
                  </a:cubicBezTo>
                  <a:cubicBezTo>
                    <a:pt x="-264939" y="3982712"/>
                    <a:pt x="-442084" y="3800300"/>
                    <a:pt x="-506809" y="3721859"/>
                  </a:cubicBezTo>
                  <a:cubicBezTo>
                    <a:pt x="-368627" y="3554053"/>
                    <a:pt x="-183205" y="3181307"/>
                    <a:pt x="0" y="2925398"/>
                  </a:cubicBezTo>
                  <a:cubicBezTo>
                    <a:pt x="85667" y="2228521"/>
                    <a:pt x="-27555" y="1127369"/>
                    <a:pt x="0" y="835845"/>
                  </a:cubicBezTo>
                  <a:close/>
                </a:path>
                <a:path w="8594357" h="5014968" stroke="0" extrusionOk="0">
                  <a:moveTo>
                    <a:pt x="0" y="835845"/>
                  </a:moveTo>
                  <a:cubicBezTo>
                    <a:pt x="78888" y="383589"/>
                    <a:pt x="356654" y="-23635"/>
                    <a:pt x="835845" y="0"/>
                  </a:cubicBezTo>
                  <a:cubicBezTo>
                    <a:pt x="1061959" y="34985"/>
                    <a:pt x="1152017" y="43515"/>
                    <a:pt x="1432393" y="0"/>
                  </a:cubicBezTo>
                  <a:lnTo>
                    <a:pt x="1432393" y="0"/>
                  </a:lnTo>
                  <a:cubicBezTo>
                    <a:pt x="1816329" y="-400"/>
                    <a:pt x="2726905" y="-77498"/>
                    <a:pt x="3580982" y="0"/>
                  </a:cubicBezTo>
                  <a:cubicBezTo>
                    <a:pt x="5192870" y="117495"/>
                    <a:pt x="7191045" y="-81622"/>
                    <a:pt x="7758512" y="0"/>
                  </a:cubicBezTo>
                  <a:cubicBezTo>
                    <a:pt x="8152448" y="-27245"/>
                    <a:pt x="8628725" y="382073"/>
                    <a:pt x="8594357" y="835845"/>
                  </a:cubicBezTo>
                  <a:cubicBezTo>
                    <a:pt x="8552856" y="1659384"/>
                    <a:pt x="8722992" y="2412106"/>
                    <a:pt x="8594357" y="2925398"/>
                  </a:cubicBezTo>
                  <a:lnTo>
                    <a:pt x="8594357" y="2925398"/>
                  </a:lnTo>
                  <a:cubicBezTo>
                    <a:pt x="8575337" y="3323056"/>
                    <a:pt x="8502585" y="3753650"/>
                    <a:pt x="8594357" y="4179140"/>
                  </a:cubicBezTo>
                  <a:cubicBezTo>
                    <a:pt x="8594356" y="4179134"/>
                    <a:pt x="8594358" y="4179129"/>
                    <a:pt x="8594357" y="4179123"/>
                  </a:cubicBezTo>
                  <a:cubicBezTo>
                    <a:pt x="8648489" y="4573402"/>
                    <a:pt x="8163579" y="5010727"/>
                    <a:pt x="7758512" y="5014968"/>
                  </a:cubicBezTo>
                  <a:cubicBezTo>
                    <a:pt x="6920574" y="4869884"/>
                    <a:pt x="5036775" y="5050047"/>
                    <a:pt x="3580982" y="5014968"/>
                  </a:cubicBezTo>
                  <a:cubicBezTo>
                    <a:pt x="3084224" y="4972764"/>
                    <a:pt x="2469817" y="4853671"/>
                    <a:pt x="1432393" y="5014968"/>
                  </a:cubicBezTo>
                  <a:lnTo>
                    <a:pt x="1432393" y="5014968"/>
                  </a:lnTo>
                  <a:cubicBezTo>
                    <a:pt x="1332802" y="4969623"/>
                    <a:pt x="910689" y="4980929"/>
                    <a:pt x="835845" y="5014968"/>
                  </a:cubicBezTo>
                  <a:cubicBezTo>
                    <a:pt x="340418" y="5000531"/>
                    <a:pt x="36275" y="4618388"/>
                    <a:pt x="0" y="4179123"/>
                  </a:cubicBezTo>
                  <a:cubicBezTo>
                    <a:pt x="0" y="4179129"/>
                    <a:pt x="1" y="4179132"/>
                    <a:pt x="0" y="4179140"/>
                  </a:cubicBezTo>
                  <a:cubicBezTo>
                    <a:pt x="-172490" y="4053566"/>
                    <a:pt x="-263077" y="3883171"/>
                    <a:pt x="-506809" y="3721859"/>
                  </a:cubicBezTo>
                  <a:cubicBezTo>
                    <a:pt x="-445601" y="3501837"/>
                    <a:pt x="-142262" y="3049696"/>
                    <a:pt x="0" y="2925398"/>
                  </a:cubicBezTo>
                  <a:cubicBezTo>
                    <a:pt x="-50189" y="2522406"/>
                    <a:pt x="-24614" y="1756770"/>
                    <a:pt x="0" y="83584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5897"/>
                        <a:gd name="adj2" fmla="val 24215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 Placeholder 7">
              <a:extLst>
                <a:ext uri="{FF2B5EF4-FFF2-40B4-BE49-F238E27FC236}">
                  <a16:creationId xmlns:a16="http://schemas.microsoft.com/office/drawing/2014/main" id="{7A7F51FC-F4EB-7704-10DD-BCD47FF04B04}"/>
                </a:ext>
              </a:extLst>
            </p:cNvPr>
            <p:cNvSpPr txBox="1">
              <a:spLocks/>
            </p:cNvSpPr>
            <p:nvPr/>
          </p:nvSpPr>
          <p:spPr>
            <a:xfrm>
              <a:off x="1310399" y="3287656"/>
              <a:ext cx="8052667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Các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bạn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hãy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quan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sát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toán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nhỏ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từ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GV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lời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vào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bảng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con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607" y="1455885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8C278-C77A-EE3C-1E9B-081765201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2545" y="-182582"/>
            <a:ext cx="651718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9396231" cy="1825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Một bếp ăn trung bình mỗi ngày nấu hết 35 kg gạo. Hỏi một tháng bếp ăn đó sử dụng hết bao nhiêu ki–lô- gam gạo, biết mỗi tháng bếp ăn hoạt động 22 ngày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22 = 770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770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054568" y="1098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5744" y="381856"/>
              <a:ext cx="9396231" cy="1377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bếp ăn đó hoạt động mỗi tháng 23 ngày thì số gạo cần có là bao nhiêu ki- lô- gam?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225884"/>
            <a:ext cx="2907048" cy="1245752"/>
            <a:chOff x="3666356" y="4496999"/>
            <a:chExt cx="4294612" cy="12457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80427" y="44969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426931" y="2897834"/>
            <a:ext cx="9423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Mỗi tháng bếp ăn sử dụng hết số kg gạo là?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ACCF4-DD91-C804-6A5C-9496B2DDF8EE}"/>
              </a:ext>
            </a:extLst>
          </p:cNvPr>
          <p:cNvSpPr/>
          <p:nvPr/>
        </p:nvSpPr>
        <p:spPr>
          <a:xfrm>
            <a:off x="4922481" y="3840809"/>
            <a:ext cx="4629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35 x 23 = 805 (kg)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9FBDA-BE9E-669C-7AFE-76DCA26C63FA}"/>
              </a:ext>
            </a:extLst>
          </p:cNvPr>
          <p:cNvSpPr/>
          <p:nvPr/>
        </p:nvSpPr>
        <p:spPr>
          <a:xfrm>
            <a:off x="5951181" y="4964759"/>
            <a:ext cx="495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 số: 805 kg gạo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6105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412956"/>
            <a:ext cx="9260440" cy="4994786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9BB6C9-7495-4821-A18F-4D8475C0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088" y="538900"/>
            <a:ext cx="2627604" cy="1079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B3661-C375-B210-BE40-11641238D454}"/>
              </a:ext>
            </a:extLst>
          </p:cNvPr>
          <p:cNvSpPr txBox="1"/>
          <p:nvPr/>
        </p:nvSpPr>
        <p:spPr>
          <a:xfrm>
            <a:off x="5486401" y="3765754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F0202-5104-0ACB-05FF-3CB3EDF78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970" y="1436748"/>
            <a:ext cx="757798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798E-2F02-0522-CCA0-C9FC914D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63" y="2326656"/>
            <a:ext cx="707197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6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6DBB7A9-DE67-475A-8C4E-7216BB6AFFB1}"/>
              </a:ext>
            </a:extLst>
          </p:cNvPr>
          <p:cNvSpPr/>
          <p:nvPr/>
        </p:nvSpPr>
        <p:spPr>
          <a:xfrm>
            <a:off x="328991" y="288669"/>
            <a:ext cx="11601751" cy="628066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5B5FD6-4CF1-41F3-B4F2-A02B3DD32E6C}"/>
              </a:ext>
            </a:extLst>
          </p:cNvPr>
          <p:cNvSpPr/>
          <p:nvPr/>
        </p:nvSpPr>
        <p:spPr>
          <a:xfrm>
            <a:off x="687010" y="565758"/>
            <a:ext cx="657981" cy="6579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C11D92-3B68-4FC1-AE2F-963B1F997154}"/>
              </a:ext>
            </a:extLst>
          </p:cNvPr>
          <p:cNvSpPr/>
          <p:nvPr/>
        </p:nvSpPr>
        <p:spPr>
          <a:xfrm>
            <a:off x="1461104" y="500832"/>
            <a:ext cx="10827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4E258DD9-0FB2-4B27-922F-76001DDB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6024" y="4609890"/>
            <a:ext cx="1933575" cy="2248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99E86-160E-6DD1-3DA0-5199DD8DA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1485899"/>
            <a:ext cx="8920034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34 x 47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4704034" y="371695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1598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62 x 19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BAA070-9AA9-982B-1D47-A02162FEAA4D}"/>
              </a:ext>
            </a:extLst>
          </p:cNvPr>
          <p:cNvSpPr txBox="1"/>
          <p:nvPr/>
        </p:nvSpPr>
        <p:spPr>
          <a:xfrm>
            <a:off x="5192141" y="3002362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558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E2E004-57FB-236C-0E0D-D89E5267F599}"/>
              </a:ext>
            </a:extLst>
          </p:cNvPr>
          <p:cNvSpPr txBox="1"/>
          <p:nvPr/>
        </p:nvSpPr>
        <p:spPr>
          <a:xfrm>
            <a:off x="5210174" y="3716953"/>
            <a:ext cx="1876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24084-B629-A22E-3223-1D7F0E7D6C46}"/>
              </a:ext>
            </a:extLst>
          </p:cNvPr>
          <p:cNvSpPr txBox="1"/>
          <p:nvPr/>
        </p:nvSpPr>
        <p:spPr>
          <a:xfrm>
            <a:off x="4684984" y="455705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1178</a:t>
            </a:r>
          </a:p>
        </p:txBody>
      </p:sp>
    </p:spTree>
    <p:extLst>
      <p:ext uri="{BB962C8B-B14F-4D97-AF65-F5344CB8AC3E}">
        <p14:creationId xmlns:p14="http://schemas.microsoft.com/office/powerpoint/2010/main" val="37391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465</Words>
  <Application>Microsoft Office PowerPoint</Application>
  <PresentationFormat>Widescreen</PresentationFormat>
  <Paragraphs>68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Catamaran Black</vt:lpstr>
      <vt:lpstr>Catamaran ExtraBold</vt:lpstr>
      <vt:lpstr>Catamaran Medium</vt:lpstr>
      <vt:lpstr>Comfortaa Medium</vt:lpstr>
      <vt:lpstr>Love Ya Like A Sister</vt:lpstr>
      <vt:lpstr>Alef</vt:lpstr>
      <vt:lpstr>Arial</vt:lpstr>
      <vt:lpstr>Bebas Neue</vt:lpstr>
      <vt:lpstr>Calibri</vt:lpstr>
      <vt:lpstr>Calibri Light</vt:lpstr>
      <vt:lpstr>Cambria</vt:lpstr>
      <vt:lpstr>Dosis</vt:lpstr>
      <vt:lpstr>Karla</vt:lpstr>
      <vt:lpstr>Pacifico</vt:lpstr>
      <vt:lpstr>Math Subject for Elementary - 3rd Grade: Practice Standards by Slidesgo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2023-12-04T06:13:30Z</dcterms:created>
  <dcterms:modified xsi:type="dcterms:W3CDTF">2023-12-05T11:11:37Z</dcterms:modified>
</cp:coreProperties>
</file>