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7" r:id="rId3"/>
    <p:sldMasterId id="2147483690" r:id="rId4"/>
    <p:sldMasterId id="2147483702" r:id="rId5"/>
  </p:sldMasterIdLst>
  <p:notesMasterIdLst>
    <p:notesMasterId r:id="rId28"/>
  </p:notesMasterIdLst>
  <p:sldIdLst>
    <p:sldId id="282" r:id="rId6"/>
    <p:sldId id="2007577285" r:id="rId7"/>
    <p:sldId id="2007577275" r:id="rId8"/>
    <p:sldId id="2007577300" r:id="rId9"/>
    <p:sldId id="2007577301" r:id="rId10"/>
    <p:sldId id="2007577303" r:id="rId11"/>
    <p:sldId id="257" r:id="rId12"/>
    <p:sldId id="259" r:id="rId13"/>
    <p:sldId id="2007577302" r:id="rId14"/>
    <p:sldId id="260" r:id="rId15"/>
    <p:sldId id="2007577304" r:id="rId16"/>
    <p:sldId id="366" r:id="rId17"/>
    <p:sldId id="2007577261" r:id="rId18"/>
    <p:sldId id="2007577306" r:id="rId19"/>
    <p:sldId id="2007577307" r:id="rId20"/>
    <p:sldId id="2007577305" r:id="rId21"/>
    <p:sldId id="2007577308" r:id="rId22"/>
    <p:sldId id="4454" r:id="rId23"/>
    <p:sldId id="369" r:id="rId24"/>
    <p:sldId id="2007577309" r:id="rId25"/>
    <p:sldId id="2007577310" r:id="rId26"/>
    <p:sldId id="28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91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A010AB-1AEC-4EA6-B416-C9B4521D3916}" type="datetimeFigureOut">
              <a:rPr lang="en-US" smtClean="0"/>
              <a:t>8/9/2023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90CCE6-4C64-408A-A22D-76D885D79938}" type="slidenum">
              <a:rPr lang="en-US" smtClean="0"/>
              <a:t>‹#›</a:t>
            </a:fld>
            <a:endParaRPr lang="en-US"/>
          </a:p>
        </p:txBody>
      </p:sp>
    </p:spTree>
    <p:extLst>
      <p:ext uri="{BB962C8B-B14F-4D97-AF65-F5344CB8AC3E}">
        <p14:creationId xmlns:p14="http://schemas.microsoft.com/office/powerpoint/2010/main" val="686440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827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Master" Target="../slideMasters/slideMaster5.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1.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Master" Target="../slideMasters/slideMaster5.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3.png"/><Relationship Id="rId10" Type="http://schemas.openxmlformats.org/officeDocument/2006/relationships/image" Target="../media/image19.png"/><Relationship Id="rId4" Type="http://schemas.openxmlformats.org/officeDocument/2006/relationships/image" Target="../media/image12.png"/><Relationship Id="rId9" Type="http://schemas.openxmlformats.org/officeDocument/2006/relationships/image" Target="../media/image18.png"/><Relationship Id="rId14" Type="http://schemas.openxmlformats.org/officeDocument/2006/relationships/image" Target="../media/image14.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8.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17" Type="http://schemas.microsoft.com/office/2007/relationships/hdphoto" Target="../media/hdphoto1.wdp"/><Relationship Id="rId2" Type="http://schemas.openxmlformats.org/officeDocument/2006/relationships/image" Target="../media/image23.png"/><Relationship Id="rId16" Type="http://schemas.openxmlformats.org/officeDocument/2006/relationships/image" Target="../media/image37.png"/><Relationship Id="rId20" Type="http://schemas.openxmlformats.org/officeDocument/2006/relationships/image" Target="../media/image39.png"/><Relationship Id="rId1" Type="http://schemas.openxmlformats.org/officeDocument/2006/relationships/slideMaster" Target="../slideMasters/slideMaster5.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19" Type="http://schemas.microsoft.com/office/2007/relationships/hdphoto" Target="../media/hdphoto2.wdp"/><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Master" Target="../slideMasters/slideMaster5.xml"/><Relationship Id="rId6" Type="http://schemas.openxmlformats.org/officeDocument/2006/relationships/image" Target="../media/image31.png"/><Relationship Id="rId11" Type="http://schemas.openxmlformats.org/officeDocument/2006/relationships/image" Target="../media/image25.png"/><Relationship Id="rId5" Type="http://schemas.openxmlformats.org/officeDocument/2006/relationships/image" Target="../media/image30.png"/><Relationship Id="rId10"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image" Target="../media/image28.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39365443"/>
      </p:ext>
    </p:extLst>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2023/8/9</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3662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3226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2023/8/9</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90900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2023/8/9</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2670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2023/8/9</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32748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2023/8/9</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64686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886242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793403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801067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62702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22109560"/>
      </p:ext>
    </p:extLst>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43331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670162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696309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162093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58899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966007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249691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692384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8/9/2023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42120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8/9/2023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87931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38954879"/>
      </p:ext>
    </p:extLst>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8/9/2023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088803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8/9/2023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346166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8/9/2023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05528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8/9/2023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854464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8/9/2023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781763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8/9/2023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227777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8/9/2023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334199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8/9/2023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854822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8/9/2023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942287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19397640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11825682"/>
      </p:ext>
    </p:extLst>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3817008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kite_group"/>
          <p:cNvGrpSpPr/>
          <p:nvPr userDrawn="1"/>
        </p:nvGrpSpPr>
        <p:grpSpPr>
          <a:xfrm>
            <a:off x="0" y="-186762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44831033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1.04167E-6 -4.44444E-6 L 0.0375 0.01968 " pathEditMode="relative" rAng="0" ptsTypes="AA">
                                      <p:cBhvr>
                                        <p:cTn id="26" dur="5000" fill="hold"/>
                                        <p:tgtEl>
                                          <p:spTgt spid="4"/>
                                        </p:tgtEl>
                                        <p:attrNameLst>
                                          <p:attrName>ppt_x</p:attrName>
                                          <p:attrName>ppt_y</p:attrName>
                                        </p:attrNameLst>
                                      </p:cBhvr>
                                      <p:rCtr x="1875" y="995"/>
                                    </p:animMotion>
                                  </p:childTnLst>
                                </p:cTn>
                              </p:par>
                              <p:par>
                                <p:cTn id="27" presetID="42" presetClass="path" presetSubtype="0" accel="50000" decel="50000" fill="hold" nodeType="withEffect">
                                  <p:stCondLst>
                                    <p:cond delay="5000"/>
                                  </p:stCondLst>
                                  <p:childTnLst>
                                    <p:animMotion origin="layout" path="M 0.0375 0.01968 L 0.02969 -0.01226 " pathEditMode="relative" rAng="0" ptsTypes="AA">
                                      <p:cBhvr>
                                        <p:cTn id="28" dur="3000" fill="hold"/>
                                        <p:tgtEl>
                                          <p:spTgt spid="4"/>
                                        </p:tgtEl>
                                        <p:attrNameLst>
                                          <p:attrName>ppt_x</p:attrName>
                                          <p:attrName>ppt_y</p:attrName>
                                        </p:attrNameLst>
                                      </p:cBhvr>
                                      <p:rCtr x="-391" y="-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43774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169884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28452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2023/8/9</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30216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2023/8/9</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543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2023/8/9</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11067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2023/8/9</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00656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2023/8/9</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153149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2.jp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descr="A pink background with white leaves and black text&#10;&#10;Description automatically generated">
            <a:extLst>
              <a:ext uri="{FF2B5EF4-FFF2-40B4-BE49-F238E27FC236}">
                <a16:creationId xmlns:a16="http://schemas.microsoft.com/office/drawing/2014/main" id="{7CEA20FD-4FE3-BD74-5C15-1C4D28A5B00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095501" y="380999"/>
            <a:ext cx="1743075" cy="1743075"/>
          </a:xfrm>
          <a:prstGeom prst="rect">
            <a:avLst/>
          </a:prstGeom>
        </p:spPr>
      </p:pic>
    </p:spTree>
    <p:extLst>
      <p:ext uri="{BB962C8B-B14F-4D97-AF65-F5344CB8AC3E}">
        <p14:creationId xmlns:p14="http://schemas.microsoft.com/office/powerpoint/2010/main" val="3098360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text, font, graphics, design&#10;&#10;Description automatically generated">
            <a:extLst>
              <a:ext uri="{FF2B5EF4-FFF2-40B4-BE49-F238E27FC236}">
                <a16:creationId xmlns:a16="http://schemas.microsoft.com/office/drawing/2014/main" id="{706FD9F0-6783-DC49-8E48-E1FA0E112EC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28826" y="380999"/>
            <a:ext cx="1762125" cy="1762125"/>
          </a:xfrm>
          <a:prstGeom prst="rect">
            <a:avLst/>
          </a:prstGeom>
        </p:spPr>
      </p:pic>
    </p:spTree>
    <p:extLst>
      <p:ext uri="{BB962C8B-B14F-4D97-AF65-F5344CB8AC3E}">
        <p14:creationId xmlns:p14="http://schemas.microsoft.com/office/powerpoint/2010/main" val="116307044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84817454"/>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74201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9Slide.vn - 2019">
            <a:extLst>
              <a:ext uri="{FF2B5EF4-FFF2-40B4-BE49-F238E27FC236}">
                <a16:creationId xmlns:a16="http://schemas.microsoft.com/office/drawing/2014/main" id="{18147291-E0EB-4E43-B022-1F177F36391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30565808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8.png"/><Relationship Id="rId7" Type="http://schemas.openxmlformats.org/officeDocument/2006/relationships/image" Target="../media/image6.png"/><Relationship Id="rId12" Type="http://schemas.openxmlformats.org/officeDocument/2006/relationships/image" Target="../media/image44.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3.png"/><Relationship Id="rId5" Type="http://schemas.openxmlformats.org/officeDocument/2006/relationships/image" Target="../media/image4.png"/><Relationship Id="rId10" Type="http://schemas.openxmlformats.org/officeDocument/2006/relationships/image" Target="../media/image42.png"/><Relationship Id="rId4" Type="http://schemas.openxmlformats.org/officeDocument/2006/relationships/image" Target="../media/image3.png"/><Relationship Id="rId9" Type="http://schemas.openxmlformats.org/officeDocument/2006/relationships/image" Target="../media/image41.png"/></Relationships>
</file>

<file path=ppt/slides/_rels/slide1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emf"/><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jpg"/><Relationship Id="rId1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7.png"/></Relationships>
</file>

<file path=ppt/slides/_rels/slide1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62.jp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81.png"/><Relationship Id="rId7" Type="http://schemas.openxmlformats.org/officeDocument/2006/relationships/image" Target="../media/image84.png"/><Relationship Id="rId2" Type="http://schemas.openxmlformats.org/officeDocument/2006/relationships/notesSlide" Target="../notesSlides/notesSlide3.xml"/><Relationship Id="rId1" Type="http://schemas.openxmlformats.org/officeDocument/2006/relationships/slideLayout" Target="../slideLayouts/slideLayout44.xml"/><Relationship Id="rId6" Type="http://schemas.microsoft.com/office/2007/relationships/hdphoto" Target="../media/hdphoto4.wdp"/><Relationship Id="rId5" Type="http://schemas.openxmlformats.org/officeDocument/2006/relationships/image" Target="../media/image83.png"/><Relationship Id="rId4" Type="http://schemas.openxmlformats.org/officeDocument/2006/relationships/image" Target="../media/image82.emf"/><Relationship Id="rId9" Type="http://schemas.openxmlformats.org/officeDocument/2006/relationships/image" Target="../media/image85.png"/></Relationships>
</file>

<file path=ppt/slides/_rels/slide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1.xml"/><Relationship Id="rId5" Type="http://schemas.openxmlformats.org/officeDocument/2006/relationships/image" Target="../media/image48.png"/><Relationship Id="rId4" Type="http://schemas.openxmlformats.org/officeDocument/2006/relationships/image" Target="../media/image4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4.xml"/><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 Id="rId4"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951703" y="1609196"/>
            <a:ext cx="5507894" cy="4258204"/>
          </a:xfrm>
          <a:prstGeom prst="rect">
            <a:avLst/>
          </a:prstGeom>
        </p:spPr>
      </p:pic>
      <p:pic>
        <p:nvPicPr>
          <p:cNvPr id="27" name="Picture 26">
            <a:extLst>
              <a:ext uri="{FF2B5EF4-FFF2-40B4-BE49-F238E27FC236}">
                <a16:creationId xmlns:a16="http://schemas.microsoft.com/office/drawing/2014/main" id="{E6F0BB7D-00C1-4BF3-3C7E-3B8C641EB4A1}"/>
              </a:ext>
            </a:extLst>
          </p:cNvPr>
          <p:cNvPicPr>
            <a:picLocks noChangeAspect="1"/>
          </p:cNvPicPr>
          <p:nvPr/>
        </p:nvPicPr>
        <p:blipFill>
          <a:blip r:embed="rId9"/>
          <a:stretch>
            <a:fillRect/>
          </a:stretch>
        </p:blipFill>
        <p:spPr>
          <a:xfrm>
            <a:off x="3807894" y="219075"/>
            <a:ext cx="4633362" cy="1030313"/>
          </a:xfrm>
          <a:prstGeom prst="rect">
            <a:avLst/>
          </a:prstGeom>
        </p:spPr>
      </p:pic>
      <p:pic>
        <p:nvPicPr>
          <p:cNvPr id="28" name="Picture 27">
            <a:extLst>
              <a:ext uri="{FF2B5EF4-FFF2-40B4-BE49-F238E27FC236}">
                <a16:creationId xmlns:a16="http://schemas.microsoft.com/office/drawing/2014/main" id="{B6FACB4D-BF15-54F2-3C85-FA888569D023}"/>
              </a:ext>
            </a:extLst>
          </p:cNvPr>
          <p:cNvPicPr>
            <a:picLocks noChangeAspect="1"/>
          </p:cNvPicPr>
          <p:nvPr/>
        </p:nvPicPr>
        <p:blipFill>
          <a:blip r:embed="rId10"/>
          <a:stretch>
            <a:fillRect/>
          </a:stretch>
        </p:blipFill>
        <p:spPr>
          <a:xfrm rot="1953894">
            <a:off x="70858" y="372903"/>
            <a:ext cx="2772267" cy="2579847"/>
          </a:xfrm>
          <a:prstGeom prst="rect">
            <a:avLst/>
          </a:prstGeom>
        </p:spPr>
      </p:pic>
      <p:pic>
        <p:nvPicPr>
          <p:cNvPr id="29" name="Picture 28">
            <a:extLst>
              <a:ext uri="{FF2B5EF4-FFF2-40B4-BE49-F238E27FC236}">
                <a16:creationId xmlns:a16="http://schemas.microsoft.com/office/drawing/2014/main" id="{18B69F08-708A-A11F-D47F-6E1C57423BCF}"/>
              </a:ext>
            </a:extLst>
          </p:cNvPr>
          <p:cNvPicPr>
            <a:picLocks noChangeAspect="1"/>
          </p:cNvPicPr>
          <p:nvPr/>
        </p:nvPicPr>
        <p:blipFill>
          <a:blip r:embed="rId11"/>
          <a:stretch>
            <a:fillRect/>
          </a:stretch>
        </p:blipFill>
        <p:spPr>
          <a:xfrm>
            <a:off x="704850" y="1970760"/>
            <a:ext cx="7633002" cy="3126433"/>
          </a:xfrm>
          <a:prstGeom prst="rect">
            <a:avLst/>
          </a:prstGeom>
        </p:spPr>
      </p:pic>
      <p:pic>
        <p:nvPicPr>
          <p:cNvPr id="31" name="Picture 30">
            <a:extLst>
              <a:ext uri="{FF2B5EF4-FFF2-40B4-BE49-F238E27FC236}">
                <a16:creationId xmlns:a16="http://schemas.microsoft.com/office/drawing/2014/main" id="{EC10A711-0761-FBEA-E057-26806C59BA9A}"/>
              </a:ext>
            </a:extLst>
          </p:cNvPr>
          <p:cNvPicPr>
            <a:picLocks noChangeAspect="1"/>
          </p:cNvPicPr>
          <p:nvPr/>
        </p:nvPicPr>
        <p:blipFill>
          <a:blip r:embed="rId12"/>
          <a:stretch>
            <a:fillRect/>
          </a:stretch>
        </p:blipFill>
        <p:spPr>
          <a:xfrm>
            <a:off x="4758225" y="4073238"/>
            <a:ext cx="1932599" cy="749873"/>
          </a:xfrm>
          <a:prstGeom prst="rect">
            <a:avLst/>
          </a:prstGeom>
        </p:spPr>
      </p:pic>
    </p:spTree>
    <p:extLst>
      <p:ext uri="{BB962C8B-B14F-4D97-AF65-F5344CB8AC3E}">
        <p14:creationId xmlns:p14="http://schemas.microsoft.com/office/powerpoint/2010/main" val="3691286118"/>
      </p:ext>
    </p:extLst>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barn(inVertical)">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D282E9E-9065-BE75-3EE1-031952D5732F}"/>
              </a:ext>
            </a:extLst>
          </p:cNvPr>
          <p:cNvGrpSpPr/>
          <p:nvPr/>
        </p:nvGrpSpPr>
        <p:grpSpPr>
          <a:xfrm>
            <a:off x="542925" y="-76200"/>
            <a:ext cx="11429999" cy="1228725"/>
            <a:chOff x="2948811" y="163197"/>
            <a:chExt cx="6768594" cy="1456053"/>
          </a:xfrm>
        </p:grpSpPr>
        <p:sp>
          <p:nvSpPr>
            <p:cNvPr id="4" name="Cuộn: Ngang 18">
              <a:extLst>
                <a:ext uri="{FF2B5EF4-FFF2-40B4-BE49-F238E27FC236}">
                  <a16:creationId xmlns:a16="http://schemas.microsoft.com/office/drawing/2014/main" id="{D1DE0CEB-A96B-EA81-E990-4CF8CF22B971}"/>
                </a:ext>
              </a:extLst>
            </p:cNvPr>
            <p:cNvSpPr/>
            <p:nvPr/>
          </p:nvSpPr>
          <p:spPr>
            <a:xfrm>
              <a:off x="2948811" y="163197"/>
              <a:ext cx="6768594" cy="145605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15">
              <a:extLst>
                <a:ext uri="{FF2B5EF4-FFF2-40B4-BE49-F238E27FC236}">
                  <a16:creationId xmlns:a16="http://schemas.microsoft.com/office/drawing/2014/main" id="{A39900B3-79D9-38F0-C712-1689B6C13A41}"/>
                </a:ext>
              </a:extLst>
            </p:cNvPr>
            <p:cNvSpPr txBox="1"/>
            <p:nvPr/>
          </p:nvSpPr>
          <p:spPr>
            <a:xfrm>
              <a:off x="3090843" y="396734"/>
              <a:ext cx="6493146" cy="911796"/>
            </a:xfrm>
            <a:prstGeom prst="rect">
              <a:avLst/>
            </a:prstGeom>
            <a:noFill/>
          </p:spPr>
          <p:txBody>
            <a:bodyPr wrap="square" rtlCol="0">
              <a:spAutoFit/>
            </a:bodyPr>
            <a:lstStyle/>
            <a:p>
              <a:pPr marL="0" marR="0" algn="ctr">
                <a:spcBef>
                  <a:spcPts val="0"/>
                </a:spcBef>
                <a:spcAft>
                  <a:spcPts val="0"/>
                </a:spcAft>
              </a:pPr>
              <a:r>
                <a:rPr lang="nl-NL" sz="4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Đ</a:t>
              </a:r>
              <a:r>
                <a:rPr lang="nl-NL" sz="4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ọc các truyền thuyết trong SGK</a:t>
              </a:r>
              <a:endParaRPr lang="en-US" sz="4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8" name="Picture 7">
            <a:extLst>
              <a:ext uri="{FF2B5EF4-FFF2-40B4-BE49-F238E27FC236}">
                <a16:creationId xmlns:a16="http://schemas.microsoft.com/office/drawing/2014/main" id="{0C686CE1-4772-195A-1D2F-9E3E383DC4B9}"/>
              </a:ext>
            </a:extLst>
          </p:cNvPr>
          <p:cNvPicPr>
            <a:picLocks noChangeAspect="1"/>
          </p:cNvPicPr>
          <p:nvPr/>
        </p:nvPicPr>
        <p:blipFill>
          <a:blip r:embed="rId2"/>
          <a:stretch>
            <a:fillRect/>
          </a:stretch>
        </p:blipFill>
        <p:spPr>
          <a:xfrm>
            <a:off x="2319337" y="1181099"/>
            <a:ext cx="7015607" cy="5114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12496920"/>
      </p:ext>
    </p:extLst>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781378-47FD-7ADF-02DD-E58D59FFA4B2}"/>
              </a:ext>
            </a:extLst>
          </p:cNvPr>
          <p:cNvPicPr>
            <a:picLocks noChangeAspect="1"/>
          </p:cNvPicPr>
          <p:nvPr/>
        </p:nvPicPr>
        <p:blipFill>
          <a:blip r:embed="rId2"/>
          <a:stretch>
            <a:fillRect/>
          </a:stretch>
        </p:blipFill>
        <p:spPr>
          <a:xfrm>
            <a:off x="1514476" y="554750"/>
            <a:ext cx="8484370" cy="5217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65962283"/>
      </p:ext>
    </p:extLst>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pic>
        <p:nvPicPr>
          <p:cNvPr id="7" name="Picture 6" descr="A group of kids sitting at a table&#10;&#10;Description automatically generated with low confidence">
            <a:extLst>
              <a:ext uri="{FF2B5EF4-FFF2-40B4-BE49-F238E27FC236}">
                <a16:creationId xmlns:a16="http://schemas.microsoft.com/office/drawing/2014/main" id="{8DC10C28-31DB-FC60-5FAD-2CDFBBD8041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
        <p:nvSpPr>
          <p:cNvPr id="3" name="Speech Bubble: Rectangle with Corners Rounded 2">
            <a:extLst>
              <a:ext uri="{FF2B5EF4-FFF2-40B4-BE49-F238E27FC236}">
                <a16:creationId xmlns:a16="http://schemas.microsoft.com/office/drawing/2014/main" id="{41CE9A27-F351-E0AA-B508-82BA353EF255}"/>
              </a:ext>
            </a:extLst>
          </p:cNvPr>
          <p:cNvSpPr/>
          <p:nvPr/>
        </p:nvSpPr>
        <p:spPr>
          <a:xfrm>
            <a:off x="2124076" y="1590675"/>
            <a:ext cx="6381750" cy="1714500"/>
          </a:xfrm>
          <a:prstGeom prst="wedgeRoundRectCallout">
            <a:avLst>
              <a:gd name="adj1" fmla="val 42024"/>
              <a:gd name="adj2" fmla="val 7506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t>Kể</a:t>
            </a:r>
            <a:r>
              <a:rPr lang="en-US" sz="3600" b="1" dirty="0"/>
              <a:t> </a:t>
            </a:r>
            <a:r>
              <a:rPr lang="en-US" sz="3600" b="1" dirty="0" err="1"/>
              <a:t>lại</a:t>
            </a:r>
            <a:r>
              <a:rPr lang="en-US" sz="3600" b="1" dirty="0"/>
              <a:t> </a:t>
            </a:r>
            <a:r>
              <a:rPr lang="en-US" sz="3600" b="1" dirty="0" err="1"/>
              <a:t>với</a:t>
            </a:r>
            <a:r>
              <a:rPr lang="en-US" sz="3600" b="1" dirty="0"/>
              <a:t> </a:t>
            </a:r>
            <a:r>
              <a:rPr lang="en-US" sz="3600" b="1" dirty="0" err="1"/>
              <a:t>bạn</a:t>
            </a:r>
            <a:r>
              <a:rPr lang="en-US" sz="3600" b="1" dirty="0"/>
              <a:t> </a:t>
            </a:r>
            <a:r>
              <a:rPr lang="en-US" sz="3600" b="1" dirty="0" err="1"/>
              <a:t>trong</a:t>
            </a:r>
            <a:r>
              <a:rPr lang="en-US" sz="3600" b="1" dirty="0"/>
              <a:t> </a:t>
            </a:r>
            <a:r>
              <a:rPr lang="en-US" sz="3600" b="1" dirty="0" err="1"/>
              <a:t>nhóm</a:t>
            </a:r>
            <a:r>
              <a:rPr lang="en-US" sz="3600" b="1" dirty="0"/>
              <a:t> </a:t>
            </a:r>
            <a:r>
              <a:rPr lang="en-US" sz="3600" b="1" dirty="0" err="1"/>
              <a:t>một</a:t>
            </a:r>
            <a:r>
              <a:rPr lang="en-US" sz="3600" b="1" dirty="0"/>
              <a:t> </a:t>
            </a:r>
            <a:r>
              <a:rPr lang="en-US" sz="3600" b="1" dirty="0" err="1"/>
              <a:t>truyền</a:t>
            </a:r>
            <a:r>
              <a:rPr lang="en-US" sz="3600" b="1" dirty="0"/>
              <a:t> </a:t>
            </a:r>
            <a:r>
              <a:rPr lang="en-US" sz="3600" b="1" dirty="0" err="1"/>
              <a:t>thuyết</a:t>
            </a:r>
            <a:r>
              <a:rPr lang="en-US" sz="3600" b="1" dirty="0"/>
              <a:t> </a:t>
            </a:r>
            <a:r>
              <a:rPr lang="en-US" sz="3600" b="1" dirty="0" err="1"/>
              <a:t>mà</a:t>
            </a:r>
            <a:r>
              <a:rPr lang="en-US" sz="3600" b="1" dirty="0"/>
              <a:t> </a:t>
            </a:r>
            <a:r>
              <a:rPr lang="en-US" sz="3600" b="1" dirty="0" err="1"/>
              <a:t>em</a:t>
            </a:r>
            <a:r>
              <a:rPr lang="en-US" sz="3600" b="1" dirty="0"/>
              <a:t> </a:t>
            </a:r>
            <a:r>
              <a:rPr lang="en-US" sz="3600" b="1" dirty="0" err="1"/>
              <a:t>yêu</a:t>
            </a:r>
            <a:r>
              <a:rPr lang="en-US" sz="3600" b="1" dirty="0"/>
              <a:t> </a:t>
            </a:r>
            <a:r>
              <a:rPr lang="en-US" sz="3600" b="1" dirty="0" err="1"/>
              <a:t>thích</a:t>
            </a:r>
            <a:endParaRPr lang="en-US" sz="3600" b="1" dirty="0"/>
          </a:p>
        </p:txBody>
      </p:sp>
      <p:sp>
        <p:nvSpPr>
          <p:cNvPr id="8" name="Speech Bubble: Rectangle with Corners Rounded 7">
            <a:extLst>
              <a:ext uri="{FF2B5EF4-FFF2-40B4-BE49-F238E27FC236}">
                <a16:creationId xmlns:a16="http://schemas.microsoft.com/office/drawing/2014/main" id="{98B02B97-7D48-5ABF-5FD3-FCC8A036A49B}"/>
              </a:ext>
            </a:extLst>
          </p:cNvPr>
          <p:cNvSpPr/>
          <p:nvPr/>
        </p:nvSpPr>
        <p:spPr>
          <a:xfrm>
            <a:off x="476251" y="3762375"/>
            <a:ext cx="6381750" cy="1714500"/>
          </a:xfrm>
          <a:prstGeom prst="wedgeRoundRectCallout">
            <a:avLst>
              <a:gd name="adj1" fmla="val 57696"/>
              <a:gd name="adj2" fmla="val 6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t>Nói</a:t>
            </a:r>
            <a:r>
              <a:rPr lang="en-US" sz="4000" b="1" dirty="0"/>
              <a:t> </a:t>
            </a:r>
            <a:r>
              <a:rPr lang="en-US" sz="4000" b="1" dirty="0" err="1"/>
              <a:t>cảm</a:t>
            </a:r>
            <a:r>
              <a:rPr lang="en-US" sz="4000" b="1" dirty="0"/>
              <a:t> </a:t>
            </a:r>
            <a:r>
              <a:rPr lang="en-US" sz="4000" b="1" dirty="0" err="1"/>
              <a:t>nhận</a:t>
            </a:r>
            <a:r>
              <a:rPr lang="en-US" sz="4000" b="1" dirty="0"/>
              <a:t> </a:t>
            </a:r>
            <a:r>
              <a:rPr lang="en-US" sz="4000" b="1" dirty="0" err="1"/>
              <a:t>của</a:t>
            </a:r>
            <a:r>
              <a:rPr lang="en-US" sz="4000" b="1" dirty="0"/>
              <a:t> </a:t>
            </a:r>
            <a:r>
              <a:rPr lang="en-US" sz="4000" b="1" dirty="0" err="1"/>
              <a:t>mình</a:t>
            </a:r>
            <a:r>
              <a:rPr lang="en-US" sz="4000" b="1" dirty="0"/>
              <a:t> </a:t>
            </a:r>
            <a:r>
              <a:rPr lang="en-US" sz="4000" b="1" dirty="0" err="1"/>
              <a:t>về</a:t>
            </a:r>
            <a:r>
              <a:rPr lang="en-US" sz="4000" b="1" dirty="0"/>
              <a:t> </a:t>
            </a:r>
            <a:r>
              <a:rPr lang="en-US" sz="4000" b="1" dirty="0" err="1"/>
              <a:t>câu</a:t>
            </a:r>
            <a:r>
              <a:rPr lang="en-US" sz="4000" b="1" dirty="0"/>
              <a:t> </a:t>
            </a:r>
            <a:r>
              <a:rPr lang="en-US" sz="4000" b="1" dirty="0" err="1"/>
              <a:t>chuyện</a:t>
            </a:r>
            <a:r>
              <a:rPr lang="en-US" sz="4000" b="1" dirty="0"/>
              <a:t> </a:t>
            </a:r>
            <a:r>
              <a:rPr lang="en-US" sz="4000" b="1" dirty="0" err="1"/>
              <a:t>đó</a:t>
            </a:r>
            <a:r>
              <a:rPr lang="en-US" sz="4000" b="1" dirty="0"/>
              <a:t>.</a:t>
            </a:r>
          </a:p>
        </p:txBody>
      </p:sp>
    </p:spTree>
    <p:extLst>
      <p:ext uri="{BB962C8B-B14F-4D97-AF65-F5344CB8AC3E}">
        <p14:creationId xmlns:p14="http://schemas.microsoft.com/office/powerpoint/2010/main" val="28744540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73351" y="20126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D282E9E-9065-BE75-3EE1-031952D5732F}"/>
              </a:ext>
            </a:extLst>
          </p:cNvPr>
          <p:cNvGrpSpPr/>
          <p:nvPr/>
        </p:nvGrpSpPr>
        <p:grpSpPr>
          <a:xfrm>
            <a:off x="542925" y="-76200"/>
            <a:ext cx="11429999" cy="1228725"/>
            <a:chOff x="2948811" y="163197"/>
            <a:chExt cx="6768594" cy="1456053"/>
          </a:xfrm>
        </p:grpSpPr>
        <p:sp>
          <p:nvSpPr>
            <p:cNvPr id="4" name="Cuộn: Ngang 18">
              <a:extLst>
                <a:ext uri="{FF2B5EF4-FFF2-40B4-BE49-F238E27FC236}">
                  <a16:creationId xmlns:a16="http://schemas.microsoft.com/office/drawing/2014/main" id="{D1DE0CEB-A96B-EA81-E990-4CF8CF22B971}"/>
                </a:ext>
              </a:extLst>
            </p:cNvPr>
            <p:cNvSpPr/>
            <p:nvPr/>
          </p:nvSpPr>
          <p:spPr>
            <a:xfrm>
              <a:off x="2948811" y="163197"/>
              <a:ext cx="6768594" cy="145605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15">
              <a:extLst>
                <a:ext uri="{FF2B5EF4-FFF2-40B4-BE49-F238E27FC236}">
                  <a16:creationId xmlns:a16="http://schemas.microsoft.com/office/drawing/2014/main" id="{A39900B3-79D9-38F0-C712-1689B6C13A41}"/>
                </a:ext>
              </a:extLst>
            </p:cNvPr>
            <p:cNvSpPr txBox="1"/>
            <p:nvPr/>
          </p:nvSpPr>
          <p:spPr>
            <a:xfrm>
              <a:off x="3090843" y="396734"/>
              <a:ext cx="6493146" cy="7659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6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Dựa vào tranh kể lại truyền huyết Con Rồng cháu Tiên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id="{5E4F1AB2-334A-F4A6-8290-8FD9D0283EEF}"/>
              </a:ext>
            </a:extLst>
          </p:cNvPr>
          <p:cNvPicPr>
            <a:picLocks noChangeAspect="1"/>
          </p:cNvPicPr>
          <p:nvPr/>
        </p:nvPicPr>
        <p:blipFill>
          <a:blip r:embed="rId2"/>
          <a:stretch>
            <a:fillRect/>
          </a:stretch>
        </p:blipFill>
        <p:spPr>
          <a:xfrm>
            <a:off x="485774" y="1209675"/>
            <a:ext cx="7515225" cy="5126126"/>
          </a:xfrm>
          <a:prstGeom prst="rect">
            <a:avLst/>
          </a:prstGeom>
        </p:spPr>
      </p:pic>
      <p:pic>
        <p:nvPicPr>
          <p:cNvPr id="9" name="Picture 8">
            <a:extLst>
              <a:ext uri="{FF2B5EF4-FFF2-40B4-BE49-F238E27FC236}">
                <a16:creationId xmlns:a16="http://schemas.microsoft.com/office/drawing/2014/main" id="{19A2C2B5-BC8A-6902-A6A8-C337801F81B7}"/>
              </a:ext>
            </a:extLst>
          </p:cNvPr>
          <p:cNvPicPr>
            <a:picLocks noChangeAspect="1"/>
          </p:cNvPicPr>
          <p:nvPr/>
        </p:nvPicPr>
        <p:blipFill>
          <a:blip r:embed="rId3"/>
          <a:stretch>
            <a:fillRect/>
          </a:stretch>
        </p:blipFill>
        <p:spPr>
          <a:xfrm>
            <a:off x="8067675" y="2793063"/>
            <a:ext cx="3838284" cy="1921811"/>
          </a:xfrm>
          <a:prstGeom prst="rect">
            <a:avLst/>
          </a:prstGeom>
        </p:spPr>
      </p:pic>
    </p:spTree>
    <p:extLst>
      <p:ext uri="{BB962C8B-B14F-4D97-AF65-F5344CB8AC3E}">
        <p14:creationId xmlns:p14="http://schemas.microsoft.com/office/powerpoint/2010/main" val="4174716121"/>
      </p:ext>
    </p:extLst>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 Rồng cháu Tiên">
            <a:hlinkClick r:id="" action="ppaction://media"/>
            <a:extLst>
              <a:ext uri="{FF2B5EF4-FFF2-40B4-BE49-F238E27FC236}">
                <a16:creationId xmlns:a16="http://schemas.microsoft.com/office/drawing/2014/main" id="{2D16B8B2-0A7D-2A82-48C8-DD7C94F9467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8001"/>
          </a:xfrm>
          <a:prstGeom prst="rect">
            <a:avLst/>
          </a:prstGeom>
        </p:spPr>
      </p:pic>
    </p:spTree>
    <p:extLst>
      <p:ext uri="{BB962C8B-B14F-4D97-AF65-F5344CB8AC3E}">
        <p14:creationId xmlns:p14="http://schemas.microsoft.com/office/powerpoint/2010/main" val="1827265058"/>
      </p:ext>
    </p:extLst>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2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74B6CE-69C8-E88E-7C6C-D2D44D7939BD}"/>
              </a:ext>
            </a:extLst>
          </p:cNvPr>
          <p:cNvGrpSpPr/>
          <p:nvPr/>
        </p:nvGrpSpPr>
        <p:grpSpPr>
          <a:xfrm>
            <a:off x="1037389" y="304801"/>
            <a:ext cx="10926011" cy="5305424"/>
            <a:chOff x="986208" y="1329418"/>
            <a:chExt cx="10219585" cy="4199164"/>
          </a:xfrm>
        </p:grpSpPr>
        <p:grpSp>
          <p:nvGrpSpPr>
            <p:cNvPr id="3" name="Group 2">
              <a:extLst>
                <a:ext uri="{FF2B5EF4-FFF2-40B4-BE49-F238E27FC236}">
                  <a16:creationId xmlns:a16="http://schemas.microsoft.com/office/drawing/2014/main" id="{09550559-491C-3B2B-43CC-06AE091BA3AD}"/>
                </a:ext>
              </a:extLst>
            </p:cNvPr>
            <p:cNvGrpSpPr/>
            <p:nvPr/>
          </p:nvGrpSpPr>
          <p:grpSpPr>
            <a:xfrm>
              <a:off x="986208" y="1329418"/>
              <a:ext cx="10219585" cy="4199164"/>
              <a:chOff x="986208" y="774700"/>
              <a:chExt cx="10219585" cy="5308600"/>
            </a:xfrm>
          </p:grpSpPr>
          <p:sp>
            <p:nvSpPr>
              <p:cNvPr id="5" name="Rectangle: Rounded Corners 4">
                <a:extLst>
                  <a:ext uri="{FF2B5EF4-FFF2-40B4-BE49-F238E27FC236}">
                    <a16:creationId xmlns:a16="http://schemas.microsoft.com/office/drawing/2014/main" id="{FDA29D7D-DA6F-B416-E4C3-ACFE218CE62A}"/>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6D4EDF13-ECB6-3A09-7B87-6158ADE7CCA3}"/>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标题 1">
              <a:extLst>
                <a:ext uri="{FF2B5EF4-FFF2-40B4-BE49-F238E27FC236}">
                  <a16:creationId xmlns:a16="http://schemas.microsoft.com/office/drawing/2014/main" id="{6401507D-7FD1-65B5-8BDF-F1A90570DE5B}"/>
                </a:ext>
              </a:extLst>
            </p:cNvPr>
            <p:cNvSpPr txBox="1">
              <a:spLocks/>
            </p:cNvSpPr>
            <p:nvPr/>
          </p:nvSpPr>
          <p:spPr>
            <a:xfrm>
              <a:off x="1307720" y="1834427"/>
              <a:ext cx="9421119" cy="31371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Kết</a:t>
              </a:r>
              <a:r>
                <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luận</a:t>
              </a:r>
              <a:endPar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latin typeface="Cambria" panose="02040503050406030204" pitchFamily="18" charset="0"/>
                  <a:ea typeface="Cambria" panose="02040503050406030204" pitchFamily="18" charset="0"/>
                </a:rPr>
                <a:t>Thời Hùng Vương có rất nhiều truyền thuyết được lưu truyền đến ngày nay. Các truyền thuyết đều nhằm tôn vinh công lao dựng nước của các Vua Hùng. Bác Hồ đã căn dặn chúng ta: </a:t>
              </a:r>
              <a:r>
                <a:rPr lang="en-US" sz="3200" dirty="0">
                  <a:latin typeface="Cambria" panose="02040503050406030204" pitchFamily="18" charset="0"/>
                  <a:ea typeface="Cambria" panose="02040503050406030204" pitchFamily="18" charset="0"/>
                </a:rPr>
                <a:t>“</a:t>
              </a:r>
              <a:r>
                <a:rPr lang="vi-VN" sz="3200" b="1" dirty="0">
                  <a:latin typeface="Cambria" panose="02040503050406030204" pitchFamily="18" charset="0"/>
                  <a:ea typeface="Cambria" panose="02040503050406030204" pitchFamily="18" charset="0"/>
                </a:rPr>
                <a:t>Các Vua Hùng đã có công dựng nước, Bác cháu ta phải cùng nhau giữ lấy nước</a:t>
              </a:r>
              <a:r>
                <a:rPr lang="en-US" sz="3200" b="1" dirty="0">
                  <a:latin typeface="Cambria" panose="02040503050406030204" pitchFamily="18" charset="0"/>
                  <a:ea typeface="Cambria" panose="02040503050406030204" pitchFamily="18" charset="0"/>
                </a:rPr>
                <a:t>”</a:t>
              </a:r>
              <a:r>
                <a:rPr lang="vi-VN" sz="3200" dirty="0">
                  <a:latin typeface="Cambria" panose="02040503050406030204" pitchFamily="18" charset="0"/>
                  <a:ea typeface="Cambria" panose="02040503050406030204" pitchFamily="18" charset="0"/>
                </a:rPr>
                <a:t>, vì thế, với mỗi chúng ta, tùy vào khả năng và điều kiện của mình, hãy chung tay góp sức giữ gìn và quảng bá cho khu di tích Đền Hùng và lễ giỗ Tổ Hùng Vương.</a:t>
              </a:r>
            </a:p>
          </p:txBody>
        </p:sp>
      </p:grpSp>
      <p:pic>
        <p:nvPicPr>
          <p:cNvPr id="8" name="图片 14">
            <a:extLst>
              <a:ext uri="{FF2B5EF4-FFF2-40B4-BE49-F238E27FC236}">
                <a16:creationId xmlns:a16="http://schemas.microsoft.com/office/drawing/2014/main" id="{7DA8BA60-4899-FB26-5C92-C4CD2164F1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37711" y="3524663"/>
            <a:ext cx="3333336" cy="3333336"/>
          </a:xfrm>
          <a:prstGeom prst="rect">
            <a:avLst/>
          </a:prstGeom>
        </p:spPr>
      </p:pic>
    </p:spTree>
    <p:extLst>
      <p:ext uri="{BB962C8B-B14F-4D97-AF65-F5344CB8AC3E}">
        <p14:creationId xmlns:p14="http://schemas.microsoft.com/office/powerpoint/2010/main" val="3421785908"/>
      </p:ext>
    </p:extLst>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E24AC041-6D01-4AA7-BC45-1B3DBC0EDC43}"/>
              </a:ext>
            </a:extLst>
          </p:cNvPr>
          <p:cNvGrpSpPr/>
          <p:nvPr/>
        </p:nvGrpSpPr>
        <p:grpSpPr>
          <a:xfrm>
            <a:off x="916521" y="647457"/>
            <a:ext cx="10358607" cy="5583704"/>
            <a:chOff x="916521" y="628407"/>
            <a:chExt cx="10358607" cy="5583704"/>
          </a:xfrm>
        </p:grpSpPr>
        <p:pic>
          <p:nvPicPr>
            <p:cNvPr id="47" name="图片 46">
              <a:extLst>
                <a:ext uri="{FF2B5EF4-FFF2-40B4-BE49-F238E27FC236}">
                  <a16:creationId xmlns:a16="http://schemas.microsoft.com/office/drawing/2014/main" id="{D24886B3-420F-4BC7-AA30-5900D12C89A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8166"/>
            <a:stretch/>
          </p:blipFill>
          <p:spPr>
            <a:xfrm>
              <a:off x="7446078" y="4949369"/>
              <a:ext cx="3829050" cy="1262742"/>
            </a:xfrm>
            <a:prstGeom prst="rect">
              <a:avLst/>
            </a:prstGeom>
          </p:spPr>
        </p:pic>
        <p:pic>
          <p:nvPicPr>
            <p:cNvPr id="48" name="图片 47">
              <a:extLst>
                <a:ext uri="{FF2B5EF4-FFF2-40B4-BE49-F238E27FC236}">
                  <a16:creationId xmlns:a16="http://schemas.microsoft.com/office/drawing/2014/main" id="{C1DF5EB5-0F02-49E8-A625-E27519CB20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1119"/>
            <a:stretch/>
          </p:blipFill>
          <p:spPr>
            <a:xfrm flipH="1" flipV="1">
              <a:off x="916521" y="628407"/>
              <a:ext cx="3957379" cy="2061903"/>
            </a:xfrm>
            <a:prstGeom prst="rect">
              <a:avLst/>
            </a:prstGeom>
          </p:spPr>
        </p:pic>
      </p:grpSp>
      <p:pic>
        <p:nvPicPr>
          <p:cNvPr id="5" name="图片 4">
            <a:extLst>
              <a:ext uri="{FF2B5EF4-FFF2-40B4-BE49-F238E27FC236}">
                <a16:creationId xmlns:a16="http://schemas.microsoft.com/office/drawing/2014/main" id="{74D0941A-B0C5-42E2-A684-1F2473E1D9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7017" y="3533491"/>
            <a:ext cx="2383965" cy="2659570"/>
          </a:xfrm>
          <a:prstGeom prst="rect">
            <a:avLst/>
          </a:prstGeom>
        </p:spPr>
      </p:pic>
      <p:sp>
        <p:nvSpPr>
          <p:cNvPr id="3" name="TextBox 2">
            <a:extLst>
              <a:ext uri="{FF2B5EF4-FFF2-40B4-BE49-F238E27FC236}">
                <a16:creationId xmlns:a16="http://schemas.microsoft.com/office/drawing/2014/main" id="{6A5A8A53-B74C-CA54-9DDB-3E31B72D1CB0}"/>
              </a:ext>
            </a:extLst>
          </p:cNvPr>
          <p:cNvSpPr txBox="1"/>
          <p:nvPr/>
        </p:nvSpPr>
        <p:spPr>
          <a:xfrm>
            <a:off x="2514600" y="2105025"/>
            <a:ext cx="8505825" cy="1569660"/>
          </a:xfrm>
          <a:prstGeom prst="rect">
            <a:avLst/>
          </a:prstGeom>
          <a:noFill/>
        </p:spPr>
        <p:txBody>
          <a:bodyPr wrap="square" rtlCol="0">
            <a:spAutoFit/>
          </a:bodyPr>
          <a:lstStyle/>
          <a:p>
            <a:endParaRPr lang="en-US" sz="9600" dirty="0">
              <a:solidFill>
                <a:srgbClr val="FF0000"/>
              </a:solidFill>
              <a:latin typeface="UTM Guanine" panose="02040603050506020204" pitchFamily="18" charset="0"/>
            </a:endParaRPr>
          </a:p>
        </p:txBody>
      </p:sp>
      <p:pic>
        <p:nvPicPr>
          <p:cNvPr id="6" name="Picture 5">
            <a:extLst>
              <a:ext uri="{FF2B5EF4-FFF2-40B4-BE49-F238E27FC236}">
                <a16:creationId xmlns:a16="http://schemas.microsoft.com/office/drawing/2014/main" id="{BEED1773-1F32-465C-45DA-D9D3A7863C48}"/>
              </a:ext>
            </a:extLst>
          </p:cNvPr>
          <p:cNvPicPr>
            <a:picLocks noChangeAspect="1"/>
          </p:cNvPicPr>
          <p:nvPr/>
        </p:nvPicPr>
        <p:blipFill>
          <a:blip r:embed="rId5"/>
          <a:stretch>
            <a:fillRect/>
          </a:stretch>
        </p:blipFill>
        <p:spPr>
          <a:xfrm>
            <a:off x="2294388" y="2005854"/>
            <a:ext cx="8650974" cy="2560542"/>
          </a:xfrm>
          <a:prstGeom prst="rect">
            <a:avLst/>
          </a:prstGeom>
        </p:spPr>
      </p:pic>
    </p:spTree>
    <p:extLst>
      <p:ext uri="{BB962C8B-B14F-4D97-AF65-F5344CB8AC3E}">
        <p14:creationId xmlns:p14="http://schemas.microsoft.com/office/powerpoint/2010/main" val="2049444612"/>
      </p:ext>
    </p:extLst>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defRPr/>
            </a:pPr>
            <a:r>
              <a:rPr lang="en-US" sz="4000" b="1" i="1" dirty="0">
                <a:solidFill>
                  <a:srgbClr val="002060"/>
                </a:solidFill>
                <a:latin typeface="Calibri" panose="020F0502020204030204"/>
              </a:rPr>
              <a:t>C</a:t>
            </a:r>
            <a:r>
              <a:rPr lang="vi-VN" sz="4000" b="1" i="1" dirty="0">
                <a:solidFill>
                  <a:srgbClr val="002060"/>
                </a:solidFill>
                <a:latin typeface="Calibri" panose="020F0502020204030204"/>
              </a:rPr>
              <a:t>hia lớp thành 2 nhóm lớn tổ chức</a:t>
            </a:r>
            <a:endParaRPr lang="en-US" sz="4000" b="1" i="1" dirty="0">
              <a:solidFill>
                <a:srgbClr val="002060"/>
              </a:solidFill>
              <a:latin typeface="Calibri" panose="020F0502020204030204"/>
            </a:endParaRPr>
          </a:p>
          <a:p>
            <a:pPr lvl="0" algn="just">
              <a:defRPr/>
            </a:pPr>
            <a:r>
              <a:rPr lang="vi-VN" sz="4000" b="1" i="1" dirty="0">
                <a:solidFill>
                  <a:srgbClr val="002060"/>
                </a:solidFill>
                <a:latin typeface="Calibri" panose="020F0502020204030204"/>
              </a:rPr>
              <a:t>thi kể lại truyền thuyết Phù Đổng Thiên Vương bằng hai hình thức:</a:t>
            </a:r>
          </a:p>
          <a:p>
            <a:pPr marL="571500" lvl="0" indent="-571500" algn="just">
              <a:buFont typeface="Arial" panose="020B0604020202020204" pitchFamily="34" charset="0"/>
              <a:buChar char="•"/>
              <a:defRPr/>
            </a:pPr>
            <a:r>
              <a:rPr lang="vi-VN" sz="4000" b="1" dirty="0">
                <a:solidFill>
                  <a:srgbClr val="FF0000"/>
                </a:solidFill>
                <a:latin typeface="Calibri" panose="020F0502020204030204"/>
              </a:rPr>
              <a:t>Nhóm 1: đóng vai</a:t>
            </a:r>
          </a:p>
          <a:p>
            <a:pPr marL="571500" lvl="0" indent="-571500" algn="just">
              <a:buFont typeface="Arial" panose="020B0604020202020204" pitchFamily="34" charset="0"/>
              <a:buChar char="•"/>
              <a:defRPr/>
            </a:pPr>
            <a:r>
              <a:rPr lang="vi-VN" sz="4000" b="1" dirty="0">
                <a:solidFill>
                  <a:srgbClr val="FF0000"/>
                </a:solidFill>
                <a:latin typeface="Calibri" panose="020F0502020204030204"/>
              </a:rPr>
              <a:t>Nhóm 2: kể chuyện bằng tranh.</a:t>
            </a: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984609"/>
          </a:xfrm>
          <a:prstGeom prst="rect">
            <a:avLst/>
          </a:prstGeom>
        </p:spPr>
      </p:pic>
      <p:pic>
        <p:nvPicPr>
          <p:cNvPr id="12" name="Picture 11">
            <a:extLst>
              <a:ext uri="{FF2B5EF4-FFF2-40B4-BE49-F238E27FC236}">
                <a16:creationId xmlns:a16="http://schemas.microsoft.com/office/drawing/2014/main" id="{ACF8AC74-FF3F-4757-A414-95D53D07A440}"/>
              </a:ext>
            </a:extLst>
          </p:cNvPr>
          <p:cNvPicPr>
            <a:picLocks noChangeAspect="1"/>
          </p:cNvPicPr>
          <p:nvPr/>
        </p:nvPicPr>
        <p:blipFill>
          <a:blip r:embed="rId4">
            <a:duotone>
              <a:schemeClr val="accent2">
                <a:shade val="45000"/>
                <a:satMod val="135000"/>
              </a:schemeClr>
              <a:prstClr val="white"/>
            </a:duotone>
            <a:lum bright="-20000" contrast="40000"/>
          </a:blip>
          <a:stretch>
            <a:fillRect/>
          </a:stretch>
        </p:blipFill>
        <p:spPr>
          <a:xfrm>
            <a:off x="-92598" y="4652731"/>
            <a:ext cx="12721255" cy="2395267"/>
          </a:xfrm>
          <a:prstGeom prst="rect">
            <a:avLst/>
          </a:prstGeom>
        </p:spPr>
      </p:pic>
      <p:pic>
        <p:nvPicPr>
          <p:cNvPr id="14" name="Picture 6" descr="Happy Cute Little Kid Girl With Respect Gesture | Kids cartoon characters,  Cartoon kids, Cute kids"/>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63" b="100000" l="9467" r="89941">
                        <a14:foregroundMark x1="40237" y1="19822" x2="46154" y2="31657"/>
                        <a14:foregroundMark x1="56509" y1="20414" x2="60059" y2="31657"/>
                        <a14:foregroundMark x1="46746" y1="20414" x2="43491" y2="29290"/>
                      </a14:backgroundRemoval>
                    </a14:imgEffect>
                  </a14:imgLayer>
                </a14:imgProps>
              </a:ext>
              <a:ext uri="{28A0092B-C50C-407E-A947-70E740481C1C}">
                <a14:useLocalDpi xmlns:a14="http://schemas.microsoft.com/office/drawing/2010/main" val="0"/>
              </a:ext>
            </a:extLst>
          </a:blip>
          <a:srcRect l="22435" t="6654" r="14994" b="5983"/>
          <a:stretch/>
        </p:blipFill>
        <p:spPr bwMode="auto">
          <a:xfrm>
            <a:off x="7268995" y="2309126"/>
            <a:ext cx="2307771" cy="32221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1876209" y="2068422"/>
            <a:ext cx="3721105" cy="3564037"/>
          </a:xfrm>
          <a:prstGeom prst="rect">
            <a:avLst/>
          </a:prstGeom>
        </p:spPr>
      </p:pic>
      <p:pic>
        <p:nvPicPr>
          <p:cNvPr id="16" name="Picture 15"/>
          <p:cNvPicPr>
            <a:picLocks noChangeAspect="1"/>
          </p:cNvPicPr>
          <p:nvPr/>
        </p:nvPicPr>
        <p:blipFill>
          <a:blip r:embed="rId9"/>
          <a:stretch>
            <a:fillRect/>
          </a:stretch>
        </p:blipFill>
        <p:spPr>
          <a:xfrm>
            <a:off x="3373768" y="761238"/>
            <a:ext cx="5163760" cy="1920406"/>
          </a:xfrm>
          <a:prstGeom prst="rect">
            <a:avLst/>
          </a:prstGeom>
        </p:spPr>
      </p:pic>
    </p:spTree>
    <p:extLst>
      <p:ext uri="{BB962C8B-B14F-4D97-AF65-F5344CB8AC3E}">
        <p14:creationId xmlns:p14="http://schemas.microsoft.com/office/powerpoint/2010/main" val="1082905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A45F0E2-B6A2-486D-ADCB-B3066DB7D1DE}"/>
              </a:ext>
            </a:extLst>
          </p:cNvPr>
          <p:cNvPicPr>
            <a:picLocks noChangeAspect="1"/>
          </p:cNvPicPr>
          <p:nvPr/>
        </p:nvPicPr>
        <p:blipFill>
          <a:blip r:embed="rId2"/>
          <a:stretch>
            <a:fillRect/>
          </a:stretch>
        </p:blipFill>
        <p:spPr>
          <a:xfrm>
            <a:off x="0" y="2"/>
            <a:ext cx="12192000" cy="6857999"/>
          </a:xfrm>
          <a:prstGeom prst="rect">
            <a:avLst/>
          </a:prstGeom>
        </p:spPr>
      </p:pic>
      <p:pic>
        <p:nvPicPr>
          <p:cNvPr id="3" name="图片 2">
            <a:extLst>
              <a:ext uri="{FF2B5EF4-FFF2-40B4-BE49-F238E27FC236}">
                <a16:creationId xmlns:a16="http://schemas.microsoft.com/office/drawing/2014/main" id="{9A048AA1-9439-4069-8BCA-1816CDF4E074}"/>
              </a:ext>
            </a:extLst>
          </p:cNvPr>
          <p:cNvPicPr>
            <a:picLocks noChangeAspect="1"/>
          </p:cNvPicPr>
          <p:nvPr/>
        </p:nvPicPr>
        <p:blipFill>
          <a:blip r:embed="rId3"/>
          <a:stretch>
            <a:fillRect/>
          </a:stretch>
        </p:blipFill>
        <p:spPr>
          <a:xfrm>
            <a:off x="0" y="5303520"/>
            <a:ext cx="12192000" cy="1554480"/>
          </a:xfrm>
          <a:prstGeom prst="rect">
            <a:avLst/>
          </a:prstGeom>
        </p:spPr>
      </p:pic>
      <p:pic>
        <p:nvPicPr>
          <p:cNvPr id="6" name="图片 5">
            <a:extLst>
              <a:ext uri="{FF2B5EF4-FFF2-40B4-BE49-F238E27FC236}">
                <a16:creationId xmlns:a16="http://schemas.microsoft.com/office/drawing/2014/main" id="{5D5910B9-5777-4B1D-82E3-826396DC58AF}"/>
              </a:ext>
            </a:extLst>
          </p:cNvPr>
          <p:cNvPicPr>
            <a:picLocks noChangeAspect="1"/>
          </p:cNvPicPr>
          <p:nvPr/>
        </p:nvPicPr>
        <p:blipFill>
          <a:blip r:embed="rId4"/>
          <a:stretch>
            <a:fillRect/>
          </a:stretch>
        </p:blipFill>
        <p:spPr>
          <a:xfrm>
            <a:off x="2916242" y="-128175"/>
            <a:ext cx="7571927" cy="6336952"/>
          </a:xfrm>
          <a:prstGeom prst="rect">
            <a:avLst/>
          </a:prstGeom>
        </p:spPr>
      </p:pic>
      <p:pic>
        <p:nvPicPr>
          <p:cNvPr id="8" name="图片 7">
            <a:extLst>
              <a:ext uri="{FF2B5EF4-FFF2-40B4-BE49-F238E27FC236}">
                <a16:creationId xmlns:a16="http://schemas.microsoft.com/office/drawing/2014/main" id="{4A960B03-4659-44D6-9859-291F59FA11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2836194"/>
            <a:ext cx="4213991" cy="4213991"/>
          </a:xfrm>
          <a:prstGeom prst="rect">
            <a:avLst/>
          </a:prstGeom>
        </p:spPr>
      </p:pic>
      <p:sp>
        <p:nvSpPr>
          <p:cNvPr id="9" name="文本框 8">
            <a:extLst>
              <a:ext uri="{FF2B5EF4-FFF2-40B4-BE49-F238E27FC236}">
                <a16:creationId xmlns:a16="http://schemas.microsoft.com/office/drawing/2014/main" id="{6E42E533-5CF8-4322-8A1E-06F040A799A7}"/>
              </a:ext>
            </a:extLst>
          </p:cNvPr>
          <p:cNvSpPr txBox="1"/>
          <p:nvPr/>
        </p:nvSpPr>
        <p:spPr>
          <a:xfrm>
            <a:off x="4224964" y="1036648"/>
            <a:ext cx="4992580" cy="2585323"/>
          </a:xfrm>
          <a:prstGeom prst="rect">
            <a:avLst/>
          </a:prstGeom>
          <a:noFill/>
        </p:spPr>
        <p:txBody>
          <a:bodyPr wrap="square" rtlCol="0">
            <a:spAutoFit/>
          </a:bodyPr>
          <a:lstStyle>
            <a:defPPr>
              <a:defRPr lang="zh-CN"/>
            </a:defPPr>
            <a:lvl1pPr algn="ctr">
              <a:defRPr sz="7200">
                <a:effectLst>
                  <a:outerShdw blurRad="12700" dist="12700" dir="2700000" algn="tl" rotWithShape="0">
                    <a:prstClr val="black">
                      <a:alpha val="40000"/>
                    </a:prstClr>
                  </a:outerShdw>
                </a:effectLst>
                <a:latin typeface="字魂141号-活力悦动体" panose="00000500000000000000" pitchFamily="2" charset="-122"/>
                <a:ea typeface="字魂141号-活力悦动体" panose="00000500000000000000" pitchFamily="2" charset="-122"/>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altLang="zh-C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Nhìn</a:t>
            </a:r>
            <a:r>
              <a:rPr kumimoji="0" lang="nl-NL" altLang="zh-CN" sz="54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cs"/>
              </a:rPr>
              <a:t> hình đoán truyền thuyết</a:t>
            </a:r>
            <a:endParaRPr kumimoji="0" lang="zh-CN" altLang="en-US" sz="5400" b="0" i="0" u="none" strike="noStrike" kern="1200" cap="none" spc="0" normalizeH="0" baseline="0" noProof="0" dirty="0">
              <a:ln>
                <a:noFill/>
              </a:ln>
              <a:solidFill>
                <a:srgbClr val="C00000"/>
              </a:solidFill>
              <a:effectLst>
                <a:outerShdw blurRad="12700" dist="12700" dir="2700000" algn="tl" rotWithShape="0">
                  <a:prstClr val="black">
                    <a:alpha val="40000"/>
                  </a:prstClr>
                </a:outerShdw>
              </a:effectLst>
              <a:uLnTx/>
              <a:uFillTx/>
              <a:latin typeface="Cambria" panose="02040503050406030204" pitchFamily="18" charset="0"/>
              <a:ea typeface="字魂141号-活力悦动体" panose="00000500000000000000" pitchFamily="2" charset="-122"/>
              <a:cs typeface="+mn-cs"/>
            </a:endParaRPr>
          </a:p>
        </p:txBody>
      </p:sp>
    </p:spTree>
    <p:extLst>
      <p:ext uri="{BB962C8B-B14F-4D97-AF65-F5344CB8AC3E}">
        <p14:creationId xmlns:p14="http://schemas.microsoft.com/office/powerpoint/2010/main" val="3452220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E24AC041-6D01-4AA7-BC45-1B3DBC0EDC43}"/>
              </a:ext>
            </a:extLst>
          </p:cNvPr>
          <p:cNvGrpSpPr/>
          <p:nvPr/>
        </p:nvGrpSpPr>
        <p:grpSpPr>
          <a:xfrm>
            <a:off x="916521" y="647457"/>
            <a:ext cx="10358607" cy="5583704"/>
            <a:chOff x="916521" y="628407"/>
            <a:chExt cx="10358607" cy="5583704"/>
          </a:xfrm>
        </p:grpSpPr>
        <p:pic>
          <p:nvPicPr>
            <p:cNvPr id="47" name="图片 46">
              <a:extLst>
                <a:ext uri="{FF2B5EF4-FFF2-40B4-BE49-F238E27FC236}">
                  <a16:creationId xmlns:a16="http://schemas.microsoft.com/office/drawing/2014/main" id="{D24886B3-420F-4BC7-AA30-5900D12C89A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8166"/>
            <a:stretch/>
          </p:blipFill>
          <p:spPr>
            <a:xfrm>
              <a:off x="7446078" y="4949369"/>
              <a:ext cx="3829050" cy="1262742"/>
            </a:xfrm>
            <a:prstGeom prst="rect">
              <a:avLst/>
            </a:prstGeom>
          </p:spPr>
        </p:pic>
        <p:pic>
          <p:nvPicPr>
            <p:cNvPr id="48" name="图片 47">
              <a:extLst>
                <a:ext uri="{FF2B5EF4-FFF2-40B4-BE49-F238E27FC236}">
                  <a16:creationId xmlns:a16="http://schemas.microsoft.com/office/drawing/2014/main" id="{C1DF5EB5-0F02-49E8-A625-E27519CB20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1119"/>
            <a:stretch/>
          </p:blipFill>
          <p:spPr>
            <a:xfrm flipH="1" flipV="1">
              <a:off x="916521" y="628407"/>
              <a:ext cx="3957379" cy="2061903"/>
            </a:xfrm>
            <a:prstGeom prst="rect">
              <a:avLst/>
            </a:prstGeom>
          </p:spPr>
        </p:pic>
      </p:grpSp>
      <p:pic>
        <p:nvPicPr>
          <p:cNvPr id="5" name="图片 4">
            <a:extLst>
              <a:ext uri="{FF2B5EF4-FFF2-40B4-BE49-F238E27FC236}">
                <a16:creationId xmlns:a16="http://schemas.microsoft.com/office/drawing/2014/main" id="{74D0941A-B0C5-42E2-A684-1F2473E1D9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7017" y="3533491"/>
            <a:ext cx="2383965" cy="2659570"/>
          </a:xfrm>
          <a:prstGeom prst="rect">
            <a:avLst/>
          </a:prstGeom>
        </p:spPr>
      </p:pic>
      <p:sp>
        <p:nvSpPr>
          <p:cNvPr id="3" name="TextBox 2">
            <a:extLst>
              <a:ext uri="{FF2B5EF4-FFF2-40B4-BE49-F238E27FC236}">
                <a16:creationId xmlns:a16="http://schemas.microsoft.com/office/drawing/2014/main" id="{6A5A8A53-B74C-CA54-9DDB-3E31B72D1CB0}"/>
              </a:ext>
            </a:extLst>
          </p:cNvPr>
          <p:cNvSpPr txBox="1"/>
          <p:nvPr/>
        </p:nvSpPr>
        <p:spPr>
          <a:xfrm>
            <a:off x="2514600" y="2105025"/>
            <a:ext cx="85058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dirty="0">
              <a:ln>
                <a:noFill/>
              </a:ln>
              <a:solidFill>
                <a:srgbClr val="FF0000"/>
              </a:solidFill>
              <a:effectLst/>
              <a:uLnTx/>
              <a:uFillTx/>
              <a:latin typeface="UTM Guanine" panose="02040603050506020204" pitchFamily="18" charset="0"/>
              <a:ea typeface="+mn-ea"/>
              <a:cs typeface="+mn-cs"/>
            </a:endParaRPr>
          </a:p>
        </p:txBody>
      </p:sp>
      <p:pic>
        <p:nvPicPr>
          <p:cNvPr id="4" name="Picture 3">
            <a:extLst>
              <a:ext uri="{FF2B5EF4-FFF2-40B4-BE49-F238E27FC236}">
                <a16:creationId xmlns:a16="http://schemas.microsoft.com/office/drawing/2014/main" id="{FEEA5C96-00DD-484D-A190-B647D7966B78}"/>
              </a:ext>
            </a:extLst>
          </p:cNvPr>
          <p:cNvPicPr>
            <a:picLocks noChangeAspect="1"/>
          </p:cNvPicPr>
          <p:nvPr/>
        </p:nvPicPr>
        <p:blipFill>
          <a:blip r:embed="rId5"/>
          <a:stretch>
            <a:fillRect/>
          </a:stretch>
        </p:blipFill>
        <p:spPr>
          <a:xfrm>
            <a:off x="2763454" y="2088531"/>
            <a:ext cx="7388992" cy="2566638"/>
          </a:xfrm>
          <a:prstGeom prst="rect">
            <a:avLst/>
          </a:prstGeom>
        </p:spPr>
      </p:pic>
    </p:spTree>
    <p:extLst>
      <p:ext uri="{BB962C8B-B14F-4D97-AF65-F5344CB8AC3E}">
        <p14:creationId xmlns:p14="http://schemas.microsoft.com/office/powerpoint/2010/main" val="1613128848"/>
      </p:ext>
    </p:extLst>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9B05F58-EFE6-265A-D271-861F88378683}"/>
              </a:ext>
            </a:extLst>
          </p:cNvPr>
          <p:cNvGrpSpPr/>
          <p:nvPr/>
        </p:nvGrpSpPr>
        <p:grpSpPr>
          <a:xfrm>
            <a:off x="334274" y="-273134"/>
            <a:ext cx="9583394" cy="3054433"/>
            <a:chOff x="2892" y="-713"/>
            <a:chExt cx="8875" cy="3507"/>
          </a:xfrm>
        </p:grpSpPr>
        <p:grpSp>
          <p:nvGrpSpPr>
            <p:cNvPr id="3" name="Group 2">
              <a:extLst>
                <a:ext uri="{FF2B5EF4-FFF2-40B4-BE49-F238E27FC236}">
                  <a16:creationId xmlns:a16="http://schemas.microsoft.com/office/drawing/2014/main" id="{6DD055C7-AD1F-0BFC-7345-295FE84DC676}"/>
                </a:ext>
              </a:extLst>
            </p:cNvPr>
            <p:cNvGrpSpPr/>
            <p:nvPr/>
          </p:nvGrpSpPr>
          <p:grpSpPr>
            <a:xfrm flipV="1">
              <a:off x="2892" y="-713"/>
              <a:ext cx="8875" cy="3507"/>
              <a:chOff x="4916" y="5843"/>
              <a:chExt cx="8875" cy="2462"/>
            </a:xfrm>
          </p:grpSpPr>
          <p:pic>
            <p:nvPicPr>
              <p:cNvPr id="5" name="图片 8">
                <a:extLst>
                  <a:ext uri="{FF2B5EF4-FFF2-40B4-BE49-F238E27FC236}">
                    <a16:creationId xmlns:a16="http://schemas.microsoft.com/office/drawing/2014/main" id="{FE355E83-3C4C-D8FE-7104-F3E7F69122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9447"/>
              <a:stretch>
                <a:fillRect/>
              </a:stretch>
            </p:blipFill>
            <p:spPr>
              <a:xfrm flipV="1">
                <a:off x="4916" y="5843"/>
                <a:ext cx="3784" cy="2461"/>
              </a:xfrm>
              <a:prstGeom prst="rect">
                <a:avLst/>
              </a:prstGeom>
            </p:spPr>
          </p:pic>
          <p:pic>
            <p:nvPicPr>
              <p:cNvPr id="6" name="图片 8">
                <a:extLst>
                  <a:ext uri="{FF2B5EF4-FFF2-40B4-BE49-F238E27FC236}">
                    <a16:creationId xmlns:a16="http://schemas.microsoft.com/office/drawing/2014/main" id="{A6B18A76-E243-9F8A-E8DA-827FA6B70C8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3039"/>
              <a:stretch>
                <a:fillRect/>
              </a:stretch>
            </p:blipFill>
            <p:spPr>
              <a:xfrm flipH="1" flipV="1">
                <a:off x="8657" y="5844"/>
                <a:ext cx="5134" cy="2461"/>
              </a:xfrm>
              <a:prstGeom prst="rect">
                <a:avLst/>
              </a:prstGeom>
            </p:spPr>
          </p:pic>
        </p:grpSp>
        <p:sp>
          <p:nvSpPr>
            <p:cNvPr id="4" name="Text Box 26">
              <a:extLst>
                <a:ext uri="{FF2B5EF4-FFF2-40B4-BE49-F238E27FC236}">
                  <a16:creationId xmlns:a16="http://schemas.microsoft.com/office/drawing/2014/main" id="{10A2F44C-CF45-6E32-E4BE-A87DCEEA8FBD}"/>
                </a:ext>
              </a:extLst>
            </p:cNvPr>
            <p:cNvSpPr txBox="1"/>
            <p:nvPr/>
          </p:nvSpPr>
          <p:spPr>
            <a:xfrm>
              <a:off x="3057" y="440"/>
              <a:ext cx="8485" cy="1802"/>
            </a:xfrm>
            <a:prstGeom prst="rect">
              <a:avLst/>
            </a:prstGeom>
            <a:noFill/>
          </p:spPr>
          <p:txBody>
            <a:bodyPr wrap="square" rtlCol="0" anchor="t">
              <a:spAutoFit/>
            </a:bodyPr>
            <a:lstStyle/>
            <a:p>
              <a:pPr marL="0" marR="0" lvl="0" indent="0" algn="just" defTabSz="914332" rtl="0" eaLnBrk="1" fontAlgn="auto" latinLnBrk="0" hangingPunct="1">
                <a:lnSpc>
                  <a:spcPct val="100000"/>
                </a:lnSpc>
                <a:spcBef>
                  <a:spcPts val="0"/>
                </a:spcBef>
                <a:spcAft>
                  <a:spcPts val="0"/>
                </a:spcAft>
                <a:buClr>
                  <a:srgbClr val="000000"/>
                </a:buClr>
                <a:buSzTx/>
                <a:buFontTx/>
                <a:buNone/>
                <a:tabLst/>
                <a:defRPr/>
              </a:pPr>
              <a:r>
                <a:rPr lang="vi-VN" sz="3200" b="1" kern="0" dirty="0">
                  <a:solidFill>
                    <a:srgbClr val="FF0000"/>
                  </a:solidFill>
                  <a:latin typeface="Calibri" panose="020F0502020204030204" pitchFamily="34" charset="0"/>
                  <a:cs typeface="Calibri" panose="020F0502020204030204" pitchFamily="34" charset="0"/>
                  <a:sym typeface="+mn-ea"/>
                </a:rPr>
                <a:t>Ngày mồng Mười tháng Ba hằng năm được chọn làm ngày Quốc lễ giỗ Tổ Hùng Vương. Điều đó thể hiện truyền thống tốt đẹp nào của dân tộc Việt Nam?</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endParaRPr>
            </a:p>
          </p:txBody>
        </p:sp>
      </p:grpSp>
      <p:pic>
        <p:nvPicPr>
          <p:cNvPr id="7" name="Picture 15">
            <a:extLst>
              <a:ext uri="{FF2B5EF4-FFF2-40B4-BE49-F238E27FC236}">
                <a16:creationId xmlns:a16="http://schemas.microsoft.com/office/drawing/2014/main" id="{214A3B60-1AA1-AE11-4462-6019AE0140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3000" b="100000" l="12780" r="84665">
                        <a14:foregroundMark x1="30831" y1="29200" x2="30831" y2="29200"/>
                        <a14:foregroundMark x1="34665" y1="34000" x2="34665" y2="34000"/>
                        <a14:foregroundMark x1="48562" y1="94000" x2="48562" y2="94000"/>
                        <a14:foregroundMark x1="54952" y1="94000" x2="54952" y2="94000"/>
                        <a14:foregroundMark x1="57508" y1="92000" x2="57508" y2="92000"/>
                        <a14:foregroundMark x1="52396" y1="94000" x2="52396" y2="94000"/>
                      </a14:backgroundRemoval>
                    </a14:imgEffect>
                  </a14:imgLayer>
                </a14:imgProps>
              </a:ext>
              <a:ext uri="{28A0092B-C50C-407E-A947-70E740481C1C}">
                <a14:useLocalDpi xmlns:a14="http://schemas.microsoft.com/office/drawing/2010/main" val="0"/>
              </a:ext>
            </a:extLst>
          </a:blip>
          <a:srcRect/>
          <a:stretch>
            <a:fillRect/>
          </a:stretch>
        </p:blipFill>
        <p:spPr bwMode="auto">
          <a:xfrm>
            <a:off x="7940557" y="2399137"/>
            <a:ext cx="5582249" cy="445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97AD1485-A06A-E7DE-AB4E-5AA8D5F06975}"/>
              </a:ext>
            </a:extLst>
          </p:cNvPr>
          <p:cNvSpPr txBox="1"/>
          <p:nvPr/>
        </p:nvSpPr>
        <p:spPr>
          <a:xfrm>
            <a:off x="1457325" y="3763047"/>
            <a:ext cx="7705725" cy="2400657"/>
          </a:xfrm>
          <a:custGeom>
            <a:avLst/>
            <a:gdLst>
              <a:gd name="connsiteX0" fmla="*/ 0 w 7705725"/>
              <a:gd name="connsiteY0" fmla="*/ 0 h 2400657"/>
              <a:gd name="connsiteX1" fmla="*/ 7705725 w 7705725"/>
              <a:gd name="connsiteY1" fmla="*/ 0 h 2400657"/>
              <a:gd name="connsiteX2" fmla="*/ 7705725 w 7705725"/>
              <a:gd name="connsiteY2" fmla="*/ 2400657 h 2400657"/>
              <a:gd name="connsiteX3" fmla="*/ 0 w 7705725"/>
              <a:gd name="connsiteY3" fmla="*/ 2400657 h 2400657"/>
              <a:gd name="connsiteX4" fmla="*/ 0 w 7705725"/>
              <a:gd name="connsiteY4" fmla="*/ 0 h 2400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725" h="2400657" fill="none" extrusionOk="0">
                <a:moveTo>
                  <a:pt x="0" y="0"/>
                </a:moveTo>
                <a:cubicBezTo>
                  <a:pt x="3554712" y="5222"/>
                  <a:pt x="4678772" y="24918"/>
                  <a:pt x="7705725" y="0"/>
                </a:cubicBezTo>
                <a:cubicBezTo>
                  <a:pt x="7544480" y="784912"/>
                  <a:pt x="7661965" y="2118905"/>
                  <a:pt x="7705725" y="2400657"/>
                </a:cubicBezTo>
                <a:cubicBezTo>
                  <a:pt x="6380330" y="2235896"/>
                  <a:pt x="3793691" y="2518807"/>
                  <a:pt x="0" y="2400657"/>
                </a:cubicBezTo>
                <a:cubicBezTo>
                  <a:pt x="-55725" y="1868747"/>
                  <a:pt x="17072" y="840398"/>
                  <a:pt x="0" y="0"/>
                </a:cubicBezTo>
                <a:close/>
              </a:path>
              <a:path w="7705725" h="2400657" stroke="0" extrusionOk="0">
                <a:moveTo>
                  <a:pt x="0" y="0"/>
                </a:moveTo>
                <a:cubicBezTo>
                  <a:pt x="1026601" y="11849"/>
                  <a:pt x="4695261" y="-161459"/>
                  <a:pt x="7705725" y="0"/>
                </a:cubicBezTo>
                <a:cubicBezTo>
                  <a:pt x="7708855" y="376121"/>
                  <a:pt x="7604549" y="1450078"/>
                  <a:pt x="7705725" y="2400657"/>
                </a:cubicBezTo>
                <a:cubicBezTo>
                  <a:pt x="6295349" y="2254797"/>
                  <a:pt x="2301041" y="2322333"/>
                  <a:pt x="0" y="2400657"/>
                </a:cubicBezTo>
                <a:cubicBezTo>
                  <a:pt x="74291" y="1258635"/>
                  <a:pt x="168006" y="45863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Ngày</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lang="vi-VN" sz="3000" b="1" dirty="0">
                <a:solidFill>
                  <a:prstClr val="black"/>
                </a:solidFill>
                <a:latin typeface="Calibri" panose="020F0502020204030204" pitchFamily="34" charset="0"/>
                <a:cs typeface="Calibri" panose="020F0502020204030204" pitchFamily="34" charset="0"/>
              </a:rPr>
              <a:t>mồng Mười tháng Ba hằng năm được chọn làm ngày Quốc lễ giỗ Tổ Hùng Vương. Điều đó thể hiện truyền thống </a:t>
            </a:r>
            <a:r>
              <a:rPr lang="vi-VN" sz="3000" b="1" i="1" dirty="0">
                <a:solidFill>
                  <a:prstClr val="black"/>
                </a:solidFill>
                <a:latin typeface="Calibri" panose="020F0502020204030204" pitchFamily="34" charset="0"/>
                <a:cs typeface="Calibri" panose="020F0502020204030204" pitchFamily="34" charset="0"/>
              </a:rPr>
              <a:t>“uống nước nhớ nguồn”, </a:t>
            </a:r>
            <a:r>
              <a:rPr lang="vi-VN" sz="3000" b="1" dirty="0">
                <a:solidFill>
                  <a:prstClr val="black"/>
                </a:solidFill>
                <a:latin typeface="Calibri" panose="020F0502020204030204" pitchFamily="34" charset="0"/>
                <a:cs typeface="Calibri" panose="020F0502020204030204" pitchFamily="34" charset="0"/>
              </a:rPr>
              <a:t>tri ân công lao dựng nước của tổ tiên, giáo dục truyền thống lịch sử của dân tộc.</a:t>
            </a:r>
            <a:endParaRPr kumimoji="0" lang="vi-VN"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9" name="Freeform: Shape 34">
            <a:extLst>
              <a:ext uri="{FF2B5EF4-FFF2-40B4-BE49-F238E27FC236}">
                <a16:creationId xmlns:a16="http://schemas.microsoft.com/office/drawing/2014/main" id="{96041C04-D0BF-BB41-11C8-30BC107F8B26}"/>
              </a:ext>
            </a:extLst>
          </p:cNvPr>
          <p:cNvSpPr/>
          <p:nvPr/>
        </p:nvSpPr>
        <p:spPr>
          <a:xfrm>
            <a:off x="654468" y="267330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4154854124"/>
      </p:ext>
    </p:extLst>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500"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grpSp>
        <p:nvGrpSpPr>
          <p:cNvPr id="14" name="组合 13">
            <a:extLst>
              <a:ext uri="{FF2B5EF4-FFF2-40B4-BE49-F238E27FC236}">
                <a16:creationId xmlns:a16="http://schemas.microsoft.com/office/drawing/2014/main" id="{52482973-F401-48AC-B348-0884170C3AF8}"/>
              </a:ext>
            </a:extLst>
          </p:cNvPr>
          <p:cNvGrpSpPr/>
          <p:nvPr/>
        </p:nvGrpSpPr>
        <p:grpSpPr>
          <a:xfrm>
            <a:off x="5483337" y="5966111"/>
            <a:ext cx="1240564" cy="475296"/>
            <a:chOff x="5483337" y="5966111"/>
            <a:chExt cx="1240564" cy="475296"/>
          </a:xfrm>
        </p:grpSpPr>
        <p:sp>
          <p:nvSpPr>
            <p:cNvPr id="15" name="矩形: 圆角 14">
              <a:extLst>
                <a:ext uri="{FF2B5EF4-FFF2-40B4-BE49-F238E27FC236}">
                  <a16:creationId xmlns:a16="http://schemas.microsoft.com/office/drawing/2014/main" id="{0EB0C186-C514-447F-A633-306E344635A8}"/>
                </a:ext>
              </a:extLst>
            </p:cNvPr>
            <p:cNvSpPr/>
            <p:nvPr userDrawn="1"/>
          </p:nvSpPr>
          <p:spPr>
            <a:xfrm>
              <a:off x="5483337" y="596611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文本框 15">
              <a:extLst>
                <a:ext uri="{FF2B5EF4-FFF2-40B4-BE49-F238E27FC236}">
                  <a16:creationId xmlns:a16="http://schemas.microsoft.com/office/drawing/2014/main" id="{7015E4E9-F4F7-4F90-B329-5CE611D5EF85}"/>
                </a:ext>
              </a:extLst>
            </p:cNvPr>
            <p:cNvSpPr txBox="1"/>
            <p:nvPr userDrawn="1"/>
          </p:nvSpPr>
          <p:spPr>
            <a:xfrm>
              <a:off x="5675051"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概  述</a:t>
              </a:r>
            </a:p>
          </p:txBody>
        </p:sp>
      </p:grpSp>
      <p:grpSp>
        <p:nvGrpSpPr>
          <p:cNvPr id="17" name="组合 16">
            <a:extLst>
              <a:ext uri="{FF2B5EF4-FFF2-40B4-BE49-F238E27FC236}">
                <a16:creationId xmlns:a16="http://schemas.microsoft.com/office/drawing/2014/main" id="{808E0EAF-5948-4B3A-AB15-4C18BFCCAA3A}"/>
              </a:ext>
            </a:extLst>
          </p:cNvPr>
          <p:cNvGrpSpPr/>
          <p:nvPr/>
        </p:nvGrpSpPr>
        <p:grpSpPr>
          <a:xfrm>
            <a:off x="7074171" y="5963991"/>
            <a:ext cx="1240564" cy="475296"/>
            <a:chOff x="7074171" y="5963991"/>
            <a:chExt cx="1240564" cy="475296"/>
          </a:xfrm>
        </p:grpSpPr>
        <p:sp>
          <p:nvSpPr>
            <p:cNvPr id="18" name="矩形: 圆角 17">
              <a:extLst>
                <a:ext uri="{FF2B5EF4-FFF2-40B4-BE49-F238E27FC236}">
                  <a16:creationId xmlns:a16="http://schemas.microsoft.com/office/drawing/2014/main" id="{4388E764-308A-4BD1-8E0D-6F3A3B4D5CA3}"/>
                </a:ext>
              </a:extLst>
            </p:cNvPr>
            <p:cNvSpPr/>
            <p:nvPr userDrawn="1"/>
          </p:nvSpPr>
          <p:spPr>
            <a:xfrm>
              <a:off x="7074171" y="596399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文本框 18">
              <a:extLst>
                <a:ext uri="{FF2B5EF4-FFF2-40B4-BE49-F238E27FC236}">
                  <a16:creationId xmlns:a16="http://schemas.microsoft.com/office/drawing/2014/main" id="{DE712E5B-D69A-4C21-9AE9-08D3383FC37A}"/>
                </a:ext>
              </a:extLst>
            </p:cNvPr>
            <p:cNvSpPr txBox="1"/>
            <p:nvPr userDrawn="1"/>
          </p:nvSpPr>
          <p:spPr>
            <a:xfrm>
              <a:off x="7264345"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民  俗</a:t>
              </a:r>
            </a:p>
          </p:txBody>
        </p:sp>
      </p:grpSp>
      <p:grpSp>
        <p:nvGrpSpPr>
          <p:cNvPr id="20" name="组合 19">
            <a:extLst>
              <a:ext uri="{FF2B5EF4-FFF2-40B4-BE49-F238E27FC236}">
                <a16:creationId xmlns:a16="http://schemas.microsoft.com/office/drawing/2014/main" id="{B09A456F-E4A6-4674-8060-4C4B6810D3CC}"/>
              </a:ext>
            </a:extLst>
          </p:cNvPr>
          <p:cNvGrpSpPr/>
          <p:nvPr/>
        </p:nvGrpSpPr>
        <p:grpSpPr>
          <a:xfrm>
            <a:off x="8665005" y="5963991"/>
            <a:ext cx="1240564" cy="475296"/>
            <a:chOff x="8665005" y="5963991"/>
            <a:chExt cx="1240564" cy="475296"/>
          </a:xfrm>
        </p:grpSpPr>
        <p:sp>
          <p:nvSpPr>
            <p:cNvPr id="21" name="矩形: 圆角 20">
              <a:extLst>
                <a:ext uri="{FF2B5EF4-FFF2-40B4-BE49-F238E27FC236}">
                  <a16:creationId xmlns:a16="http://schemas.microsoft.com/office/drawing/2014/main" id="{898D10FB-387B-4C69-A661-021469DEE685}"/>
                </a:ext>
              </a:extLst>
            </p:cNvPr>
            <p:cNvSpPr/>
            <p:nvPr userDrawn="1"/>
          </p:nvSpPr>
          <p:spPr>
            <a:xfrm>
              <a:off x="8665005" y="596399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2" name="文本框 21">
              <a:extLst>
                <a:ext uri="{FF2B5EF4-FFF2-40B4-BE49-F238E27FC236}">
                  <a16:creationId xmlns:a16="http://schemas.microsoft.com/office/drawing/2014/main" id="{86363ECF-67FE-404E-8C46-F21EDC3BC4F7}"/>
                </a:ext>
              </a:extLst>
            </p:cNvPr>
            <p:cNvSpPr txBox="1"/>
            <p:nvPr userDrawn="1"/>
          </p:nvSpPr>
          <p:spPr>
            <a:xfrm>
              <a:off x="8856718"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美  食</a:t>
              </a:r>
            </a:p>
          </p:txBody>
        </p:sp>
      </p:grpSp>
      <p:grpSp>
        <p:nvGrpSpPr>
          <p:cNvPr id="23" name="组合 22">
            <a:extLst>
              <a:ext uri="{FF2B5EF4-FFF2-40B4-BE49-F238E27FC236}">
                <a16:creationId xmlns:a16="http://schemas.microsoft.com/office/drawing/2014/main" id="{9D2838CE-94B0-4168-A631-0C30E8645995}"/>
              </a:ext>
            </a:extLst>
          </p:cNvPr>
          <p:cNvGrpSpPr/>
          <p:nvPr/>
        </p:nvGrpSpPr>
        <p:grpSpPr>
          <a:xfrm>
            <a:off x="10255840" y="5963991"/>
            <a:ext cx="1240564" cy="475296"/>
            <a:chOff x="10255840" y="5963991"/>
            <a:chExt cx="1240564" cy="475296"/>
          </a:xfrm>
        </p:grpSpPr>
        <p:sp>
          <p:nvSpPr>
            <p:cNvPr id="24" name="矩形: 圆角 23">
              <a:extLst>
                <a:ext uri="{FF2B5EF4-FFF2-40B4-BE49-F238E27FC236}">
                  <a16:creationId xmlns:a16="http://schemas.microsoft.com/office/drawing/2014/main" id="{3A4F4727-4B7B-4121-A4EF-20F38F3EA5DA}"/>
                </a:ext>
              </a:extLst>
            </p:cNvPr>
            <p:cNvSpPr/>
            <p:nvPr userDrawn="1"/>
          </p:nvSpPr>
          <p:spPr>
            <a:xfrm>
              <a:off x="10255840" y="596399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文本框 24">
              <a:extLst>
                <a:ext uri="{FF2B5EF4-FFF2-40B4-BE49-F238E27FC236}">
                  <a16:creationId xmlns:a16="http://schemas.microsoft.com/office/drawing/2014/main" id="{CB39C356-4EED-450F-81D7-67C9341821A5}"/>
                </a:ext>
              </a:extLst>
            </p:cNvPr>
            <p:cNvSpPr txBox="1"/>
            <p:nvPr userDrawn="1"/>
          </p:nvSpPr>
          <p:spPr>
            <a:xfrm>
              <a:off x="10447553"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山  水</a:t>
              </a:r>
            </a:p>
          </p:txBody>
        </p:sp>
      </p:grpSp>
      <p:pic>
        <p:nvPicPr>
          <p:cNvPr id="26" name="Picture 25" descr="khoidong">
            <a:extLst>
              <a:ext uri="{FF2B5EF4-FFF2-40B4-BE49-F238E27FC236}">
                <a16:creationId xmlns:a16="http://schemas.microsoft.com/office/drawing/2014/main" id="{98DAB4AB-454B-4AFC-5B98-332A8F9E3DD0}"/>
              </a:ext>
            </a:extLst>
          </p:cNvPr>
          <p:cNvPicPr>
            <a:picLocks noChangeAspect="1"/>
          </p:cNvPicPr>
          <p:nvPr/>
        </p:nvPicPr>
        <p:blipFill>
          <a:blip r:embed="rId9"/>
          <a:stretch>
            <a:fillRect/>
          </a:stretch>
        </p:blipFill>
        <p:spPr>
          <a:xfrm>
            <a:off x="466724" y="906552"/>
            <a:ext cx="6367665" cy="3034959"/>
          </a:xfrm>
          <a:prstGeom prst="rect">
            <a:avLst/>
          </a:prstGeom>
        </p:spPr>
      </p:pic>
    </p:spTree>
    <p:extLst>
      <p:ext uri="{BB962C8B-B14F-4D97-AF65-F5344CB8AC3E}">
        <p14:creationId xmlns:p14="http://schemas.microsoft.com/office/powerpoint/2010/main" val="2451710451"/>
      </p:ext>
    </p:extLst>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7" presetClass="entr" presetSubtype="0"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anim calcmode="lin" valueType="num">
                                      <p:cBhvr>
                                        <p:cTn id="44" dur="1000" fill="hold"/>
                                        <p:tgtEl>
                                          <p:spTgt spid="23"/>
                                        </p:tgtEl>
                                        <p:attrNameLst>
                                          <p:attrName>ppt_x</p:attrName>
                                        </p:attrNameLst>
                                      </p:cBhvr>
                                      <p:tavLst>
                                        <p:tav tm="0">
                                          <p:val>
                                            <p:strVal val="#ppt_x"/>
                                          </p:val>
                                        </p:tav>
                                        <p:tav tm="100000">
                                          <p:val>
                                            <p:strVal val="#ppt_x"/>
                                          </p:val>
                                        </p:tav>
                                      </p:tavLst>
                                    </p:anim>
                                    <p:anim calcmode="lin" valueType="num">
                                      <p:cBhvr>
                                        <p:cTn id="4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1000"/>
                                        <p:tgtEl>
                                          <p:spTgt spid="26"/>
                                        </p:tgtEl>
                                      </p:cBhvr>
                                    </p:animEffect>
                                    <p:anim calcmode="lin" valueType="num">
                                      <p:cBhvr>
                                        <p:cTn id="51" dur="1000" fill="hold"/>
                                        <p:tgtEl>
                                          <p:spTgt spid="26"/>
                                        </p:tgtEl>
                                        <p:attrNameLst>
                                          <p:attrName>ppt_x</p:attrName>
                                        </p:attrNameLst>
                                      </p:cBhvr>
                                      <p:tavLst>
                                        <p:tav tm="0">
                                          <p:val>
                                            <p:strVal val="#ppt_x"/>
                                          </p:val>
                                        </p:tav>
                                        <p:tav tm="100000">
                                          <p:val>
                                            <p:strVal val="#ppt_x"/>
                                          </p:val>
                                        </p:tav>
                                      </p:tavLst>
                                    </p:anim>
                                    <p:anim calcmode="lin" valueType="num">
                                      <p:cBhvr>
                                        <p:cTn id="5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238125" y="180974"/>
            <a:ext cx="11696700" cy="652462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5" name="Rounded Rectangle 4">
            <a:extLst>
              <a:ext uri="{FF2B5EF4-FFF2-40B4-BE49-F238E27FC236}">
                <a16:creationId xmlns:a16="http://schemas.microsoft.com/office/drawing/2014/main" id="{1DEEE10F-24F1-0FAD-4AA9-B48A14DB9760}"/>
              </a:ext>
            </a:extLst>
          </p:cNvPr>
          <p:cNvSpPr/>
          <p:nvPr/>
        </p:nvSpPr>
        <p:spPr>
          <a:xfrm>
            <a:off x="2514600" y="5399920"/>
            <a:ext cx="6753225" cy="905933"/>
          </a:xfrm>
          <a:prstGeom prst="roundRect">
            <a:avLst/>
          </a:prstGeom>
          <a:solidFill>
            <a:srgbClr val="87E5FF"/>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Đáp</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án</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Con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rồng</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cháu</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tiên</a:t>
            </a:r>
            <a:endPar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pic>
        <p:nvPicPr>
          <p:cNvPr id="1026" name="Picture 2" descr="Dàn ý kể theo nguyên bản truyền thuyết dân gian &quot;Con Rồng cháu Tiên&quot;">
            <a:extLst>
              <a:ext uri="{FF2B5EF4-FFF2-40B4-BE49-F238E27FC236}">
                <a16:creationId xmlns:a16="http://schemas.microsoft.com/office/drawing/2014/main" id="{AE059716-25B0-CD10-3ED2-1A0EC6D04A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949" y="527446"/>
            <a:ext cx="7782985" cy="4377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499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238125" y="180974"/>
            <a:ext cx="11696700" cy="652462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5" name="Rounded Rectangle 4">
            <a:extLst>
              <a:ext uri="{FF2B5EF4-FFF2-40B4-BE49-F238E27FC236}">
                <a16:creationId xmlns:a16="http://schemas.microsoft.com/office/drawing/2014/main" id="{1DEEE10F-24F1-0FAD-4AA9-B48A14DB9760}"/>
              </a:ext>
            </a:extLst>
          </p:cNvPr>
          <p:cNvSpPr/>
          <p:nvPr/>
        </p:nvSpPr>
        <p:spPr>
          <a:xfrm>
            <a:off x="2924176" y="5361820"/>
            <a:ext cx="6429374" cy="905933"/>
          </a:xfrm>
          <a:prstGeom prst="roundRect">
            <a:avLst/>
          </a:prstGeom>
          <a:solidFill>
            <a:srgbClr val="87E5FF"/>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Đáp</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án</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Sơn</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Tinh,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Thủy</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Tinh</a:t>
            </a:r>
            <a:endPar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pic>
        <p:nvPicPr>
          <p:cNvPr id="2050" name="Picture 2" descr="Truyện Sơn Tinh Thủy Tinh (Nghe và đọc truyện)">
            <a:extLst>
              <a:ext uri="{FF2B5EF4-FFF2-40B4-BE49-F238E27FC236}">
                <a16:creationId xmlns:a16="http://schemas.microsoft.com/office/drawing/2014/main" id="{D8405358-92A7-05CB-C499-EC063AFEB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652463"/>
            <a:ext cx="7943850" cy="4158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923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238125" y="180974"/>
            <a:ext cx="11696700" cy="652462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5" name="Rounded Rectangle 4">
            <a:extLst>
              <a:ext uri="{FF2B5EF4-FFF2-40B4-BE49-F238E27FC236}">
                <a16:creationId xmlns:a16="http://schemas.microsoft.com/office/drawing/2014/main" id="{1DEEE10F-24F1-0FAD-4AA9-B48A14DB9760}"/>
              </a:ext>
            </a:extLst>
          </p:cNvPr>
          <p:cNvSpPr/>
          <p:nvPr/>
        </p:nvSpPr>
        <p:spPr>
          <a:xfrm>
            <a:off x="3543301" y="5352295"/>
            <a:ext cx="4810124" cy="905933"/>
          </a:xfrm>
          <a:prstGeom prst="roundRect">
            <a:avLst/>
          </a:prstGeom>
          <a:solidFill>
            <a:srgbClr val="87E5FF"/>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Đáp</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án</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Thánh</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Gióng</a:t>
            </a:r>
            <a:endPar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pic>
        <p:nvPicPr>
          <p:cNvPr id="3074" name="Picture 2" descr="Truyền thuyết Thánh Gióng - Lịch sử chống giặc ngoại xâm của dân tộc">
            <a:extLst>
              <a:ext uri="{FF2B5EF4-FFF2-40B4-BE49-F238E27FC236}">
                <a16:creationId xmlns:a16="http://schemas.microsoft.com/office/drawing/2014/main" id="{1D43AF41-9072-2002-B7B4-9DA1803BA0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75" y="380999"/>
            <a:ext cx="7658100" cy="4314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442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238125" y="180974"/>
            <a:ext cx="11696700" cy="652462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5" name="Rounded Rectangle 4">
            <a:extLst>
              <a:ext uri="{FF2B5EF4-FFF2-40B4-BE49-F238E27FC236}">
                <a16:creationId xmlns:a16="http://schemas.microsoft.com/office/drawing/2014/main" id="{1DEEE10F-24F1-0FAD-4AA9-B48A14DB9760}"/>
              </a:ext>
            </a:extLst>
          </p:cNvPr>
          <p:cNvSpPr/>
          <p:nvPr/>
        </p:nvSpPr>
        <p:spPr>
          <a:xfrm>
            <a:off x="2381250" y="5352295"/>
            <a:ext cx="6724650" cy="905933"/>
          </a:xfrm>
          <a:prstGeom prst="roundRect">
            <a:avLst/>
          </a:prstGeom>
          <a:solidFill>
            <a:srgbClr val="87E5FF"/>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Đáp</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án</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Bánh</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chưng</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bánh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dày</a:t>
            </a:r>
            <a:endPar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pic>
        <p:nvPicPr>
          <p:cNvPr id="4098" name="Picture 2" descr="Sự tích bánh chưng, bánh dày">
            <a:extLst>
              <a:ext uri="{FF2B5EF4-FFF2-40B4-BE49-F238E27FC236}">
                <a16:creationId xmlns:a16="http://schemas.microsoft.com/office/drawing/2014/main" id="{661120CC-5963-FED2-B71B-5B3A0A872F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 y="409575"/>
            <a:ext cx="7048500" cy="469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9829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E24AC041-6D01-4AA7-BC45-1B3DBC0EDC43}"/>
              </a:ext>
            </a:extLst>
          </p:cNvPr>
          <p:cNvGrpSpPr/>
          <p:nvPr/>
        </p:nvGrpSpPr>
        <p:grpSpPr>
          <a:xfrm>
            <a:off x="916521" y="647457"/>
            <a:ext cx="10358607" cy="5583704"/>
            <a:chOff x="916521" y="628407"/>
            <a:chExt cx="10358607" cy="5583704"/>
          </a:xfrm>
        </p:grpSpPr>
        <p:pic>
          <p:nvPicPr>
            <p:cNvPr id="47" name="图片 46">
              <a:extLst>
                <a:ext uri="{FF2B5EF4-FFF2-40B4-BE49-F238E27FC236}">
                  <a16:creationId xmlns:a16="http://schemas.microsoft.com/office/drawing/2014/main" id="{D24886B3-420F-4BC7-AA30-5900D12C89A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8166"/>
            <a:stretch/>
          </p:blipFill>
          <p:spPr>
            <a:xfrm>
              <a:off x="7446078" y="4949369"/>
              <a:ext cx="3829050" cy="1262742"/>
            </a:xfrm>
            <a:prstGeom prst="rect">
              <a:avLst/>
            </a:prstGeom>
          </p:spPr>
        </p:pic>
        <p:pic>
          <p:nvPicPr>
            <p:cNvPr id="48" name="图片 47">
              <a:extLst>
                <a:ext uri="{FF2B5EF4-FFF2-40B4-BE49-F238E27FC236}">
                  <a16:creationId xmlns:a16="http://schemas.microsoft.com/office/drawing/2014/main" id="{C1DF5EB5-0F02-49E8-A625-E27519CB20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1119"/>
            <a:stretch/>
          </p:blipFill>
          <p:spPr>
            <a:xfrm flipH="1" flipV="1">
              <a:off x="916521" y="628407"/>
              <a:ext cx="3957379" cy="2061903"/>
            </a:xfrm>
            <a:prstGeom prst="rect">
              <a:avLst/>
            </a:prstGeom>
          </p:spPr>
        </p:pic>
      </p:grpSp>
      <p:pic>
        <p:nvPicPr>
          <p:cNvPr id="5" name="图片 4">
            <a:extLst>
              <a:ext uri="{FF2B5EF4-FFF2-40B4-BE49-F238E27FC236}">
                <a16:creationId xmlns:a16="http://schemas.microsoft.com/office/drawing/2014/main" id="{74D0941A-B0C5-42E2-A684-1F2473E1D9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7017" y="3533491"/>
            <a:ext cx="2383965" cy="2659570"/>
          </a:xfrm>
          <a:prstGeom prst="rect">
            <a:avLst/>
          </a:prstGeom>
        </p:spPr>
      </p:pic>
      <p:pic>
        <p:nvPicPr>
          <p:cNvPr id="2" name="Picture 1">
            <a:extLst>
              <a:ext uri="{FF2B5EF4-FFF2-40B4-BE49-F238E27FC236}">
                <a16:creationId xmlns:a16="http://schemas.microsoft.com/office/drawing/2014/main" id="{F8C3E340-FAD1-F44F-EE95-B5897D736D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8163" y="2282192"/>
            <a:ext cx="9041152" cy="1749704"/>
          </a:xfrm>
          <a:prstGeom prst="rect">
            <a:avLst/>
          </a:prstGeom>
        </p:spPr>
      </p:pic>
    </p:spTree>
    <p:extLst>
      <p:ext uri="{BB962C8B-B14F-4D97-AF65-F5344CB8AC3E}">
        <p14:creationId xmlns:p14="http://schemas.microsoft.com/office/powerpoint/2010/main" val="1598533517"/>
      </p:ext>
    </p:extLst>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AB392766-0964-A83E-8120-7CD21D984C5E}"/>
              </a:ext>
            </a:extLst>
          </p:cNvPr>
          <p:cNvSpPr/>
          <p:nvPr/>
        </p:nvSpPr>
        <p:spPr>
          <a:xfrm>
            <a:off x="1800665" y="2000250"/>
            <a:ext cx="8243667" cy="2754630"/>
          </a:xfrm>
          <a:custGeom>
            <a:avLst/>
            <a:gdLst>
              <a:gd name="connsiteX0" fmla="*/ 0 w 8243667"/>
              <a:gd name="connsiteY0" fmla="*/ 275737 h 2754630"/>
              <a:gd name="connsiteX1" fmla="*/ 353234 w 8243667"/>
              <a:gd name="connsiteY1" fmla="*/ 0 h 2754630"/>
              <a:gd name="connsiteX2" fmla="*/ 7890431 w 8243667"/>
              <a:gd name="connsiteY2" fmla="*/ 0 h 2754630"/>
              <a:gd name="connsiteX3" fmla="*/ 8243667 w 8243667"/>
              <a:gd name="connsiteY3" fmla="*/ 275737 h 2754630"/>
              <a:gd name="connsiteX4" fmla="*/ 8243667 w 8243667"/>
              <a:gd name="connsiteY4" fmla="*/ 2478891 h 2754630"/>
              <a:gd name="connsiteX5" fmla="*/ 7890431 w 8243667"/>
              <a:gd name="connsiteY5" fmla="*/ 2754630 h 2754630"/>
              <a:gd name="connsiteX6" fmla="*/ 353234 w 8243667"/>
              <a:gd name="connsiteY6" fmla="*/ 2754630 h 2754630"/>
              <a:gd name="connsiteX7" fmla="*/ 0 w 8243667"/>
              <a:gd name="connsiteY7" fmla="*/ 2478891 h 2754630"/>
              <a:gd name="connsiteX8" fmla="*/ 0 w 8243667"/>
              <a:gd name="connsiteY8" fmla="*/ 275737 h 2754630"/>
              <a:gd name="connsiteX0" fmla="*/ 0 w 8243667"/>
              <a:gd name="connsiteY0" fmla="*/ 275737 h 2754630"/>
              <a:gd name="connsiteX1" fmla="*/ 353234 w 8243667"/>
              <a:gd name="connsiteY1" fmla="*/ 0 h 2754630"/>
              <a:gd name="connsiteX2" fmla="*/ 7890431 w 8243667"/>
              <a:gd name="connsiteY2" fmla="*/ 0 h 2754630"/>
              <a:gd name="connsiteX3" fmla="*/ 8243667 w 8243667"/>
              <a:gd name="connsiteY3" fmla="*/ 275737 h 2754630"/>
              <a:gd name="connsiteX4" fmla="*/ 8243667 w 8243667"/>
              <a:gd name="connsiteY4" fmla="*/ 2478891 h 2754630"/>
              <a:gd name="connsiteX5" fmla="*/ 7890431 w 8243667"/>
              <a:gd name="connsiteY5" fmla="*/ 2754630 h 2754630"/>
              <a:gd name="connsiteX6" fmla="*/ 353234 w 8243667"/>
              <a:gd name="connsiteY6" fmla="*/ 2754630 h 2754630"/>
              <a:gd name="connsiteX7" fmla="*/ 0 w 8243667"/>
              <a:gd name="connsiteY7" fmla="*/ 2478891 h 2754630"/>
              <a:gd name="connsiteX8" fmla="*/ 0 w 8243667"/>
              <a:gd name="connsiteY8" fmla="*/ 275737 h 2754630"/>
              <a:gd name="connsiteX0" fmla="*/ 0 w 8243667"/>
              <a:gd name="connsiteY0" fmla="*/ 275737 h 2754630"/>
              <a:gd name="connsiteX1" fmla="*/ 353234 w 8243667"/>
              <a:gd name="connsiteY1" fmla="*/ 0 h 2754630"/>
              <a:gd name="connsiteX2" fmla="*/ 7890431 w 8243667"/>
              <a:gd name="connsiteY2" fmla="*/ 0 h 2754630"/>
              <a:gd name="connsiteX3" fmla="*/ 8243667 w 8243667"/>
              <a:gd name="connsiteY3" fmla="*/ 275737 h 2754630"/>
              <a:gd name="connsiteX4" fmla="*/ 8243667 w 8243667"/>
              <a:gd name="connsiteY4" fmla="*/ 2478891 h 2754630"/>
              <a:gd name="connsiteX5" fmla="*/ 7890431 w 8243667"/>
              <a:gd name="connsiteY5" fmla="*/ 2754630 h 2754630"/>
              <a:gd name="connsiteX6" fmla="*/ 353234 w 8243667"/>
              <a:gd name="connsiteY6" fmla="*/ 2754630 h 2754630"/>
              <a:gd name="connsiteX7" fmla="*/ 0 w 8243667"/>
              <a:gd name="connsiteY7" fmla="*/ 2478891 h 2754630"/>
              <a:gd name="connsiteX8" fmla="*/ 0 w 8243667"/>
              <a:gd name="connsiteY8" fmla="*/ 275737 h 275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2754630" fill="none" extrusionOk="0">
                <a:moveTo>
                  <a:pt x="0" y="275737"/>
                </a:moveTo>
                <a:cubicBezTo>
                  <a:pt x="4562" y="159322"/>
                  <a:pt x="203854" y="-25876"/>
                  <a:pt x="353234" y="0"/>
                </a:cubicBezTo>
                <a:cubicBezTo>
                  <a:pt x="3186549" y="120281"/>
                  <a:pt x="6263451" y="-364816"/>
                  <a:pt x="7890431" y="0"/>
                </a:cubicBezTo>
                <a:cubicBezTo>
                  <a:pt x="8051625" y="-4298"/>
                  <a:pt x="8298898" y="86863"/>
                  <a:pt x="8243667" y="275737"/>
                </a:cubicBezTo>
                <a:cubicBezTo>
                  <a:pt x="8277860" y="1204506"/>
                  <a:pt x="8382115" y="1574251"/>
                  <a:pt x="8243667" y="2478891"/>
                </a:cubicBezTo>
                <a:cubicBezTo>
                  <a:pt x="8211189" y="2659252"/>
                  <a:pt x="8129028" y="2753446"/>
                  <a:pt x="7890431" y="2754630"/>
                </a:cubicBezTo>
                <a:cubicBezTo>
                  <a:pt x="6218192" y="2690564"/>
                  <a:pt x="3655475" y="2694297"/>
                  <a:pt x="353234" y="2754630"/>
                </a:cubicBezTo>
                <a:cubicBezTo>
                  <a:pt x="149134" y="2706635"/>
                  <a:pt x="1180" y="2678829"/>
                  <a:pt x="0" y="2478891"/>
                </a:cubicBezTo>
                <a:cubicBezTo>
                  <a:pt x="-220461" y="1517512"/>
                  <a:pt x="152148" y="953024"/>
                  <a:pt x="0" y="275737"/>
                </a:cubicBezTo>
                <a:close/>
              </a:path>
              <a:path w="8243667" h="2754630" stroke="0" extrusionOk="0">
                <a:moveTo>
                  <a:pt x="0" y="275737"/>
                </a:moveTo>
                <a:cubicBezTo>
                  <a:pt x="-31542" y="123063"/>
                  <a:pt x="200418" y="-39905"/>
                  <a:pt x="353234" y="0"/>
                </a:cubicBezTo>
                <a:cubicBezTo>
                  <a:pt x="2809077" y="-548182"/>
                  <a:pt x="4110649" y="267113"/>
                  <a:pt x="7890431" y="0"/>
                </a:cubicBezTo>
                <a:cubicBezTo>
                  <a:pt x="8040412" y="-2525"/>
                  <a:pt x="8246210" y="174519"/>
                  <a:pt x="8243667" y="275737"/>
                </a:cubicBezTo>
                <a:cubicBezTo>
                  <a:pt x="8479095" y="935463"/>
                  <a:pt x="8502550" y="1720117"/>
                  <a:pt x="8243667" y="2478891"/>
                </a:cubicBezTo>
                <a:cubicBezTo>
                  <a:pt x="8269197" y="2660152"/>
                  <a:pt x="8042520" y="2745646"/>
                  <a:pt x="7890431" y="2754630"/>
                </a:cubicBezTo>
                <a:cubicBezTo>
                  <a:pt x="4841538" y="2719139"/>
                  <a:pt x="1178269" y="2753660"/>
                  <a:pt x="353234" y="2754630"/>
                </a:cubicBezTo>
                <a:cubicBezTo>
                  <a:pt x="171632" y="2692129"/>
                  <a:pt x="-10843" y="2603812"/>
                  <a:pt x="0" y="2478891"/>
                </a:cubicBezTo>
                <a:cubicBezTo>
                  <a:pt x="-233836" y="1698782"/>
                  <a:pt x="-226260" y="1159409"/>
                  <a:pt x="0" y="275737"/>
                </a:cubicBezTo>
                <a:close/>
              </a:path>
              <a:path w="8243667" h="2754630" fill="none" stroke="0" extrusionOk="0">
                <a:moveTo>
                  <a:pt x="0" y="275737"/>
                </a:moveTo>
                <a:cubicBezTo>
                  <a:pt x="-9966" y="108108"/>
                  <a:pt x="178380" y="-6745"/>
                  <a:pt x="353234" y="0"/>
                </a:cubicBezTo>
                <a:cubicBezTo>
                  <a:pt x="2692981" y="208303"/>
                  <a:pt x="6133634" y="110022"/>
                  <a:pt x="7890431" y="0"/>
                </a:cubicBezTo>
                <a:cubicBezTo>
                  <a:pt x="8058059" y="4196"/>
                  <a:pt x="8293267" y="119785"/>
                  <a:pt x="8243667" y="275737"/>
                </a:cubicBezTo>
                <a:cubicBezTo>
                  <a:pt x="8233260" y="1337061"/>
                  <a:pt x="8417504" y="1583033"/>
                  <a:pt x="8243667" y="2478891"/>
                </a:cubicBezTo>
                <a:cubicBezTo>
                  <a:pt x="8227348" y="2672416"/>
                  <a:pt x="8103401" y="2720085"/>
                  <a:pt x="7890431" y="2754630"/>
                </a:cubicBezTo>
                <a:cubicBezTo>
                  <a:pt x="5796823" y="2492161"/>
                  <a:pt x="4149569" y="2598490"/>
                  <a:pt x="353234" y="2754630"/>
                </a:cubicBezTo>
                <a:cubicBezTo>
                  <a:pt x="148317" y="2724601"/>
                  <a:pt x="33181" y="2646519"/>
                  <a:pt x="0" y="2478891"/>
                </a:cubicBezTo>
                <a:cubicBezTo>
                  <a:pt x="-135540" y="1675739"/>
                  <a:pt x="-53039" y="1051565"/>
                  <a:pt x="0" y="275737"/>
                </a:cubicBezTo>
                <a:close/>
              </a:path>
              <a:path w="8243667" h="2754630" fill="none" stroke="0" extrusionOk="0">
                <a:moveTo>
                  <a:pt x="0" y="275737"/>
                </a:moveTo>
                <a:cubicBezTo>
                  <a:pt x="2550" y="138910"/>
                  <a:pt x="213913" y="-10327"/>
                  <a:pt x="353234" y="0"/>
                </a:cubicBezTo>
                <a:cubicBezTo>
                  <a:pt x="2743078" y="423048"/>
                  <a:pt x="6219438" y="-200480"/>
                  <a:pt x="7890431" y="0"/>
                </a:cubicBezTo>
                <a:cubicBezTo>
                  <a:pt x="8027276" y="-1954"/>
                  <a:pt x="8286972" y="113750"/>
                  <a:pt x="8243667" y="275737"/>
                </a:cubicBezTo>
                <a:cubicBezTo>
                  <a:pt x="8249379" y="1282048"/>
                  <a:pt x="8407258" y="1581571"/>
                  <a:pt x="8243667" y="2478891"/>
                </a:cubicBezTo>
                <a:cubicBezTo>
                  <a:pt x="8209694" y="2667249"/>
                  <a:pt x="8114998" y="2747430"/>
                  <a:pt x="7890431" y="2754630"/>
                </a:cubicBezTo>
                <a:cubicBezTo>
                  <a:pt x="5925238" y="2319206"/>
                  <a:pt x="3988383" y="2556097"/>
                  <a:pt x="353234" y="2754630"/>
                </a:cubicBezTo>
                <a:cubicBezTo>
                  <a:pt x="144826" y="2709006"/>
                  <a:pt x="10483" y="2652750"/>
                  <a:pt x="0" y="2478891"/>
                </a:cubicBezTo>
                <a:cubicBezTo>
                  <a:pt x="-243981" y="1660530"/>
                  <a:pt x="64175" y="997460"/>
                  <a:pt x="0" y="275737"/>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7" name="Picture 318">
            <a:extLst>
              <a:ext uri="{FF2B5EF4-FFF2-40B4-BE49-F238E27FC236}">
                <a16:creationId xmlns:a16="http://schemas.microsoft.com/office/drawing/2014/main" id="{360549A6-C977-A984-587B-ABE3BE6412EA}"/>
              </a:ext>
            </a:extLst>
          </p:cNvPr>
          <p:cNvPicPr>
            <a:picLocks noChangeAspect="1"/>
          </p:cNvPicPr>
          <p:nvPr/>
        </p:nvPicPr>
        <p:blipFill>
          <a:blip r:embed="rId2"/>
          <a:stretch>
            <a:fillRect/>
          </a:stretch>
        </p:blipFill>
        <p:spPr>
          <a:xfrm>
            <a:off x="2808836" y="3870911"/>
            <a:ext cx="6574327" cy="2987089"/>
          </a:xfrm>
          <a:prstGeom prst="rect">
            <a:avLst/>
          </a:prstGeom>
        </p:spPr>
      </p:pic>
      <p:sp>
        <p:nvSpPr>
          <p:cNvPr id="9" name="Hộp Văn bản 6">
            <a:extLst>
              <a:ext uri="{FF2B5EF4-FFF2-40B4-BE49-F238E27FC236}">
                <a16:creationId xmlns:a16="http://schemas.microsoft.com/office/drawing/2014/main" id="{DAE2946B-3849-F224-365B-D9332AA9573E}"/>
              </a:ext>
            </a:extLst>
          </p:cNvPr>
          <p:cNvSpPr txBox="1"/>
          <p:nvPr/>
        </p:nvSpPr>
        <p:spPr>
          <a:xfrm>
            <a:off x="1817957" y="2278168"/>
            <a:ext cx="8407790" cy="1815882"/>
          </a:xfrm>
          <a:prstGeom prst="rect">
            <a:avLst/>
          </a:prstGeom>
          <a:noFill/>
        </p:spPr>
        <p:txBody>
          <a:bodyPr wrap="square" rtlCol="0">
            <a:spAutoFit/>
          </a:bodyPr>
          <a:lstStyle/>
          <a:p>
            <a:pPr lvl="0" algn="ctr">
              <a:defRPr/>
            </a:pPr>
            <a:r>
              <a:rPr lang="vi-VN" sz="5600" b="1" dirty="0">
                <a:solidFill>
                  <a:srgbClr val="FF0000"/>
                </a:solidFill>
                <a:latin typeface="Calibri" panose="020F0502020204030204"/>
                <a:ea typeface="Cambria" panose="02040503050406030204" pitchFamily="18" charset="0"/>
              </a:rPr>
              <a:t>1</a:t>
            </a:r>
            <a:r>
              <a:rPr lang="en-US" sz="5600" b="1" dirty="0">
                <a:solidFill>
                  <a:srgbClr val="FF0000"/>
                </a:solidFill>
                <a:latin typeface="Calibri" panose="020F0502020204030204"/>
                <a:ea typeface="Cambria" panose="02040503050406030204" pitchFamily="18" charset="0"/>
              </a:rPr>
              <a:t>.</a:t>
            </a:r>
            <a:r>
              <a:rPr lang="vi-VN" sz="5600" b="1" dirty="0">
                <a:solidFill>
                  <a:srgbClr val="FF0000"/>
                </a:solidFill>
                <a:latin typeface="Calibri" panose="020F0502020204030204"/>
                <a:ea typeface="Cambria" panose="02040503050406030204" pitchFamily="18" charset="0"/>
              </a:rPr>
              <a:t> Tìm hiểu truyền thuyết thời Hùng Vương.</a:t>
            </a:r>
            <a:endParaRPr kumimoji="0" lang="en-US" sz="5600" b="1" i="0" u="none" strike="noStrike" kern="1200" cap="none" spc="0" normalizeH="0" baseline="0" noProof="0" dirty="0">
              <a:ln>
                <a:noFill/>
              </a:ln>
              <a:solidFill>
                <a:srgbClr val="FF0000"/>
              </a:solidFill>
              <a:effectLst/>
              <a:uLnTx/>
              <a:uFillTx/>
              <a:latin typeface="Calibri" panose="020F0502020204030204"/>
              <a:ea typeface="Cambria" panose="02040503050406030204" pitchFamily="18" charset="0"/>
              <a:cs typeface="+mn-cs"/>
            </a:endParaRPr>
          </a:p>
        </p:txBody>
      </p:sp>
    </p:spTree>
    <p:extLst>
      <p:ext uri="{BB962C8B-B14F-4D97-AF65-F5344CB8AC3E}">
        <p14:creationId xmlns:p14="http://schemas.microsoft.com/office/powerpoint/2010/main" val="2738770848"/>
      </p:ext>
    </p:extLst>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kids reading books&#10;&#10;Description automatically generated with low confidence">
            <a:extLst>
              <a:ext uri="{FF2B5EF4-FFF2-40B4-BE49-F238E27FC236}">
                <a16:creationId xmlns:a16="http://schemas.microsoft.com/office/drawing/2014/main" id="{53C55B3D-2300-1139-D8A6-F37F7556A2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84858"/>
            <a:ext cx="4483576" cy="2536423"/>
          </a:xfrm>
          <a:prstGeom prst="rect">
            <a:avLst/>
          </a:prstGeom>
        </p:spPr>
      </p:pic>
      <p:pic>
        <p:nvPicPr>
          <p:cNvPr id="3" name="Picture 2">
            <a:extLst>
              <a:ext uri="{FF2B5EF4-FFF2-40B4-BE49-F238E27FC236}">
                <a16:creationId xmlns:a16="http://schemas.microsoft.com/office/drawing/2014/main" id="{631E594F-0531-781E-CB70-C783566C2677}"/>
              </a:ext>
            </a:extLst>
          </p:cNvPr>
          <p:cNvPicPr>
            <a:picLocks noChangeAspect="1"/>
          </p:cNvPicPr>
          <p:nvPr/>
        </p:nvPicPr>
        <p:blipFill>
          <a:blip r:embed="rId3"/>
          <a:stretch>
            <a:fillRect/>
          </a:stretch>
        </p:blipFill>
        <p:spPr>
          <a:xfrm>
            <a:off x="574397" y="687823"/>
            <a:ext cx="2930804" cy="3563940"/>
          </a:xfrm>
          <a:prstGeom prst="rect">
            <a:avLst/>
          </a:prstGeom>
        </p:spPr>
      </p:pic>
      <p:grpSp>
        <p:nvGrpSpPr>
          <p:cNvPr id="7" name="Group 6">
            <a:extLst>
              <a:ext uri="{FF2B5EF4-FFF2-40B4-BE49-F238E27FC236}">
                <a16:creationId xmlns:a16="http://schemas.microsoft.com/office/drawing/2014/main" id="{1E66012D-DAF2-DF33-FF1C-6087AEA05D9C}"/>
              </a:ext>
            </a:extLst>
          </p:cNvPr>
          <p:cNvGrpSpPr/>
          <p:nvPr/>
        </p:nvGrpSpPr>
        <p:grpSpPr>
          <a:xfrm>
            <a:off x="3448909" y="1190625"/>
            <a:ext cx="8743091" cy="4437194"/>
            <a:chOff x="3448909" y="-261428"/>
            <a:chExt cx="8743091" cy="5889247"/>
          </a:xfrm>
        </p:grpSpPr>
        <p:pic>
          <p:nvPicPr>
            <p:cNvPr id="8" name="Picture 7">
              <a:extLst>
                <a:ext uri="{FF2B5EF4-FFF2-40B4-BE49-F238E27FC236}">
                  <a16:creationId xmlns:a16="http://schemas.microsoft.com/office/drawing/2014/main" id="{72794D35-5CC7-690F-6A01-17F419529B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8909" y="-261428"/>
              <a:ext cx="8743091" cy="5889247"/>
            </a:xfrm>
            <a:prstGeom prst="rect">
              <a:avLst/>
            </a:prstGeom>
          </p:spPr>
        </p:pic>
        <p:sp>
          <p:nvSpPr>
            <p:cNvPr id="9" name="TextBox 8">
              <a:extLst>
                <a:ext uri="{FF2B5EF4-FFF2-40B4-BE49-F238E27FC236}">
                  <a16:creationId xmlns:a16="http://schemas.microsoft.com/office/drawing/2014/main" id="{AACCC80D-0F04-EF93-B654-3CE37CF4D0A0}"/>
                </a:ext>
              </a:extLst>
            </p:cNvPr>
            <p:cNvSpPr txBox="1"/>
            <p:nvPr/>
          </p:nvSpPr>
          <p:spPr>
            <a:xfrm>
              <a:off x="4733925" y="1533648"/>
              <a:ext cx="6562725" cy="2573519"/>
            </a:xfrm>
            <a:prstGeom prst="rect">
              <a:avLst/>
            </a:prstGeom>
            <a:noFill/>
          </p:spPr>
          <p:txBody>
            <a:bodyPr wrap="square">
              <a:spAutoFit/>
            </a:bodyPr>
            <a:lstStyle/>
            <a:p>
              <a:pPr algn="ctr"/>
              <a:r>
                <a:rPr lang="vi-VN" sz="4000" b="1" dirty="0">
                  <a:solidFill>
                    <a:srgbClr val="002060"/>
                  </a:solidFill>
                  <a:latin typeface="Cambria" panose="02040503050406030204" pitchFamily="18" charset="0"/>
                  <a:ea typeface="Cambria" panose="02040503050406030204" pitchFamily="18" charset="0"/>
                </a:rPr>
                <a:t>Nhớ lại và kể tên một số truyền thuyết có liên quan đến thời Hùng Hương.</a:t>
              </a:r>
              <a:endParaRPr lang="en-US" sz="40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20185236"/>
      </p:ext>
    </p:extLst>
  </p:cSld>
  <p:clrMapOvr>
    <a:masterClrMapping/>
  </p:clrMapOvr>
  <mc:AlternateContent xmlns:mc="http://schemas.openxmlformats.org/markup-compatibility/2006">
    <mc:Choice xmlns:p14="http://schemas.microsoft.com/office/powerpoint/2010/main" Requires="p14">
      <p:transition spd="slow" p14:dur="125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366</Words>
  <Application>Microsoft Office PowerPoint</Application>
  <PresentationFormat>Widescreen</PresentationFormat>
  <Paragraphs>27</Paragraphs>
  <Slides>22</Slides>
  <Notes>3</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22</vt:i4>
      </vt:variant>
    </vt:vector>
  </HeadingPairs>
  <TitlesOfParts>
    <vt:vector size="38" baseType="lpstr">
      <vt:lpstr>等线</vt:lpstr>
      <vt:lpstr>微软雅黑</vt:lpstr>
      <vt:lpstr>南构明史稿鉴</vt:lpstr>
      <vt:lpstr>Arial</vt:lpstr>
      <vt:lpstr>Calibri</vt:lpstr>
      <vt:lpstr>Calibri Light</vt:lpstr>
      <vt:lpstr>Cambria</vt:lpstr>
      <vt:lpstr>Georgia</vt:lpstr>
      <vt:lpstr>Segoe UI Historic</vt:lpstr>
      <vt:lpstr>UTM Guanine</vt:lpstr>
      <vt:lpstr>Wingdings</vt:lpstr>
      <vt:lpstr>Office 主题​​</vt:lpstr>
      <vt:lpstr>Office 主题</vt:lpstr>
      <vt:lpstr>1_Simple Light</vt:lpstr>
      <vt:lpstr>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30</cp:revision>
  <dcterms:created xsi:type="dcterms:W3CDTF">2023-08-09T03:47:40Z</dcterms:created>
  <dcterms:modified xsi:type="dcterms:W3CDTF">2023-08-09T05:22:51Z</dcterms:modified>
</cp:coreProperties>
</file>