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6" r:id="rId4"/>
  </p:sldMasterIdLst>
  <p:notesMasterIdLst>
    <p:notesMasterId r:id="rId32"/>
  </p:notesMasterIdLst>
  <p:sldIdLst>
    <p:sldId id="258" r:id="rId5"/>
    <p:sldId id="260" r:id="rId6"/>
    <p:sldId id="259" r:id="rId7"/>
    <p:sldId id="279" r:id="rId8"/>
    <p:sldId id="264" r:id="rId9"/>
    <p:sldId id="261" r:id="rId10"/>
    <p:sldId id="266" r:id="rId11"/>
    <p:sldId id="451" r:id="rId12"/>
    <p:sldId id="263" r:id="rId13"/>
    <p:sldId id="262" r:id="rId14"/>
    <p:sldId id="452" r:id="rId15"/>
    <p:sldId id="265" r:id="rId16"/>
    <p:sldId id="267" r:id="rId17"/>
    <p:sldId id="453" r:id="rId18"/>
    <p:sldId id="454" r:id="rId19"/>
    <p:sldId id="455" r:id="rId20"/>
    <p:sldId id="457" r:id="rId21"/>
    <p:sldId id="458" r:id="rId22"/>
    <p:sldId id="459" r:id="rId23"/>
    <p:sldId id="460" r:id="rId24"/>
    <p:sldId id="461" r:id="rId25"/>
    <p:sldId id="462" r:id="rId26"/>
    <p:sldId id="464" r:id="rId27"/>
    <p:sldId id="465" r:id="rId28"/>
    <p:sldId id="11692" r:id="rId29"/>
    <p:sldId id="463" r:id="rId30"/>
    <p:sldId id="27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18F00E-6C9A-4A71-B294-DC2BF5D100C4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C4010C-E22B-48C7-A2EB-EC42ACFFD8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723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1375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0887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2800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8645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4517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7868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637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3473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7191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6117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6146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4391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4687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7483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761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9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228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1541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3986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593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1326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782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299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527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924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974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B64C8CD-D6E0-17A7-625F-CD36EC4092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7523889-59B3-1284-AD46-9BDFE874E8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E3E28DF-55CA-8231-67D3-A42714587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18F5DA0-B87B-441B-1837-229303247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86DC8D8-F5F6-7C13-6ABD-9F1AE90AA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6366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AB49828-B6A1-3903-6DA8-2123493F3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4819A2C-FA92-7748-E1DC-AA370E5472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B4A91F7-3373-B1A5-05A9-1FCF0F646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19A73B6-1869-676B-D142-DE5263244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45D168B-569F-436B-6B39-C6AC00590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5837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BA12810-270F-62BD-F07E-CB575D0BE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B4A8A64-1D42-FCCE-E000-A737E82BCE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278355E-F830-62B9-C8DB-003729E45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BC15977-E666-450F-A6F4-776279850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59A1F78-0B28-6409-620A-AA0A7B7D4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12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721D49A-8E78-4620-9C94-562D204F1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7F4C791-C1A3-B7A6-37AF-4CCDC0843C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91EF532-E41E-F335-9C7D-06ED419F1D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973E5E6-CE64-10CF-0C1D-B0410975B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D8BD102-AAC1-0366-0E9F-B8AF2832E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3E4D24F-CB4B-23D6-9C27-BCDBB964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9752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7B54D7-503B-96DB-65E6-9B16554F7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8D5A717-E078-C09B-BB46-B340B4C8B7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FFF9E18-2B17-879F-8535-987D1CD132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64C3181D-B67B-48D3-38BB-69201EF064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7E2F5A2E-45C8-CB0E-3C14-62E232EDDD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E55C96E-BBDC-8305-24A0-5EF8D3D07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EC3E4B80-0DC6-0F44-85B1-6F9E9FC8E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3E492CE-DBB1-8A78-5215-3537981F5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857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333C13-A10A-0761-8E41-C93BFBE4D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D6475DF-23A2-D006-DAB5-C24334E29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698ED622-C16D-3BAB-9127-8B58ED15B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81BD616-FE07-BEAF-EC24-0353F89E4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6298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42D9E0A-CCA8-BF76-233D-C5D123018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08069FA-1DD0-DEAA-C45E-84AF93E59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18C158B4-57AE-7405-8118-4BC6D0FF0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145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033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366356B-4128-D263-5E7F-78DE60084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2501B8E-EBC7-E90F-E040-A10372A48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AA58E49-F23B-C2C5-C8BA-1F0D74F762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EA5DEAD-9001-875A-BB55-B1F11E09D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6410826-39ED-96DB-9DE3-13E181ADE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8540EDE-D812-8D79-8F78-0B0667604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061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07F4138-C269-01BF-B198-9491C3BC1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DC980A1-38DF-2CCE-9A59-5A336A956C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C5B2F12-E03F-3B4F-7002-4BA06F2F2A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8BEB82A-BB55-FBF0-F83A-0AF9FF261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76E045C-9996-3FFC-DB5C-B1266FDF7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4CCE455-CEBD-DF3D-B44D-E25234A5D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3062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78BFA2B-69CA-D762-0FDC-4E0B2B5E7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BF76BF5-C2DB-7D2C-14FD-4B3F6F7F54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9630E76-9990-6F70-69FB-E901D1616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BEE2092-AF8B-320A-0FBA-6ED8DCD98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20FB703-D404-32FF-8233-98EF434A1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8813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3B4BC8EE-1741-A32A-66D0-FC1627A80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ED1F3B0-13C9-2BDD-9055-EDD600FBA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92E14F8-CD9D-BE06-F439-0A097046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644B3F4-D91E-A361-322F-1B6E3944B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1270159-CBA2-8482-3772-DA4685B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774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628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589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718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7"/>
            <a:ext cx="12192000" cy="10813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40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9" y="-95494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8" y="359541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7"/>
            <a:ext cx="12192000" cy="108134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40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-96186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41" y="402390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95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" y="0"/>
            <a:ext cx="1219123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9" y="666130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8" y="217617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75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19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053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2023/7/15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5045407"/>
      </p:ext>
    </p:extLst>
  </p:cSld>
  <p:clrMapOvr>
    <a:masterClrMapping/>
  </p:clrMapOvr>
  <p:transition spd="slow" advTm="2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07923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26894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307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42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870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589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34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023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 userDrawn="1"/>
        </p:nvSpPr>
        <p:spPr>
          <a:xfrm>
            <a:off x="291121" y="290140"/>
            <a:ext cx="1854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03.</a:t>
            </a:r>
            <a:r>
              <a:rPr lang="zh-CN" altLang="en-US" sz="2400" b="1" dirty="0">
                <a:solidFill>
                  <a:schemeClr val="bg1"/>
                </a:solidFill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添加标题</a:t>
            </a:r>
          </a:p>
        </p:txBody>
      </p:sp>
    </p:spTree>
    <p:extLst>
      <p:ext uri="{BB962C8B-B14F-4D97-AF65-F5344CB8AC3E}">
        <p14:creationId xmlns:p14="http://schemas.microsoft.com/office/powerpoint/2010/main" val="423278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43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5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74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936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1219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25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 userDrawn="1"/>
        </p:nvSpPr>
        <p:spPr>
          <a:xfrm>
            <a:off x="291121" y="290140"/>
            <a:ext cx="1854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04.</a:t>
            </a:r>
            <a:r>
              <a:rPr lang="zh-CN" altLang="en-US" sz="2400" b="1" dirty="0">
                <a:solidFill>
                  <a:schemeClr val="bg1"/>
                </a:solidFill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添加标题</a:t>
            </a:r>
          </a:p>
        </p:txBody>
      </p:sp>
    </p:spTree>
    <p:extLst>
      <p:ext uri="{BB962C8B-B14F-4D97-AF65-F5344CB8AC3E}">
        <p14:creationId xmlns:p14="http://schemas.microsoft.com/office/powerpoint/2010/main" val="185533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499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88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608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2023/7/15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927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2023/7/15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88442993-503F-D45F-A8D8-274BD0122A5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7876" y="285749"/>
            <a:ext cx="1838325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435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7A77C8DB-6D65-4872-6CFC-5CE99DB54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CD26B1A-9BAA-0778-01A4-BDB073ED87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5E9A9E3-180A-5168-2BCF-483D3484BD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05985-E6D8-49C9-A069-A73EAB496204}" type="datetimeFigureOut">
              <a:rPr lang="en-US" smtClean="0"/>
              <a:t>7/15/2023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89B3B8C-C9A2-7259-4ACA-137DDC3481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10C6856-8BA2-2B4F-5FB3-4E49BF9ACB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628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C62864CE-EC3D-49B2-9796-37C5CBE3DF02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204295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2023/7/15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22864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microsoft.com/office/2007/relationships/hdphoto" Target="../media/hdphoto4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13" Type="http://schemas.microsoft.com/office/2007/relationships/hdphoto" Target="../media/hdphoto6.wdp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11" Type="http://schemas.openxmlformats.org/officeDocument/2006/relationships/image" Target="../media/image55.emf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hyperlink" Target="https://www.facebook.com/huongthaoGADT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5.wdp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r="13526"/>
          <a:stretch/>
        </p:blipFill>
        <p:spPr>
          <a:xfrm>
            <a:off x="0" y="0"/>
            <a:ext cx="1218745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300" y="2852382"/>
            <a:ext cx="4285310" cy="42853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8B2A79-A019-CAD5-C88C-6FE02F893A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7286" y="1006932"/>
            <a:ext cx="4840644" cy="13717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738B073-90A7-46AC-B65B-160D566FCC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2551" y="2327049"/>
            <a:ext cx="8785097" cy="2280102"/>
          </a:xfrm>
          <a:prstGeom prst="rect">
            <a:avLst/>
          </a:prstGeom>
        </p:spPr>
      </p:pic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1CBDD551-0A7E-6716-204A-18241325F63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004" y="3696555"/>
            <a:ext cx="3161445" cy="316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42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yellow map with a yellow logo&#10;&#10;Description automatically generated with low confidence">
            <a:extLst>
              <a:ext uri="{FF2B5EF4-FFF2-40B4-BE49-F238E27FC236}">
                <a16:creationId xmlns:a16="http://schemas.microsoft.com/office/drawing/2014/main" id="{F67048ED-3F27-0238-C894-7073247015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175" y="1844012"/>
            <a:ext cx="2219087" cy="24136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BE7C83-B702-37C2-4ED2-3729F531B7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528683">
            <a:off x="5682464" y="882215"/>
            <a:ext cx="2658086" cy="274953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B15D5AF-64BF-E2DE-84C0-78E9415EB1BD}"/>
              </a:ext>
            </a:extLst>
          </p:cNvPr>
          <p:cNvGrpSpPr/>
          <p:nvPr/>
        </p:nvGrpSpPr>
        <p:grpSpPr>
          <a:xfrm>
            <a:off x="7886700" y="1504950"/>
            <a:ext cx="4210050" cy="933450"/>
            <a:chOff x="2552700" y="2476500"/>
            <a:chExt cx="4476750" cy="93345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6DCCF31A-A5F4-C867-B94E-905D63BD67CF}"/>
                </a:ext>
              </a:extLst>
            </p:cNvPr>
            <p:cNvSpPr/>
            <p:nvPr/>
          </p:nvSpPr>
          <p:spPr>
            <a:xfrm>
              <a:off x="3114675" y="2495550"/>
              <a:ext cx="3914775" cy="9144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Tiếp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giáp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với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: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Thái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Nguyên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Vĩnh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Phúc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endParaRPr>
            </a:p>
          </p:txBody>
        </p:sp>
        <p:pic>
          <p:nvPicPr>
            <p:cNvPr id="10" name="Picture 9" descr="A picture containing clipart, graphics, circle, symbol&#10;&#10;Description automatically generated">
              <a:extLst>
                <a:ext uri="{FF2B5EF4-FFF2-40B4-BE49-F238E27FC236}">
                  <a16:creationId xmlns:a16="http://schemas.microsoft.com/office/drawing/2014/main" id="{8ED15A22-BF5D-B6AB-081B-AF81AAC02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2700" y="2476500"/>
              <a:ext cx="695324" cy="695324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2496F90E-37DE-B23A-BC39-84C2F36559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836263">
            <a:off x="5719457" y="2597157"/>
            <a:ext cx="2658086" cy="274953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7A92C0A-E62B-AD1F-0BC6-904EE968672C}"/>
              </a:ext>
            </a:extLst>
          </p:cNvPr>
          <p:cNvGrpSpPr/>
          <p:nvPr/>
        </p:nvGrpSpPr>
        <p:grpSpPr>
          <a:xfrm>
            <a:off x="7839075" y="3876675"/>
            <a:ext cx="4029075" cy="933450"/>
            <a:chOff x="2552700" y="2476500"/>
            <a:chExt cx="4476750" cy="933450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CAA19FA-B03D-B5FD-A216-7887AAD9FB1E}"/>
                </a:ext>
              </a:extLst>
            </p:cNvPr>
            <p:cNvSpPr/>
            <p:nvPr/>
          </p:nvSpPr>
          <p:spPr>
            <a:xfrm>
              <a:off x="3114675" y="2495550"/>
              <a:ext cx="3914775" cy="9144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Tiếp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giáp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với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: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Hà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Nam,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Hòa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Bình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endParaRPr>
            </a:p>
          </p:txBody>
        </p:sp>
        <p:pic>
          <p:nvPicPr>
            <p:cNvPr id="24" name="Picture 23" descr="A picture containing clipart, graphics, circle, symbol&#10;&#10;Description automatically generated">
              <a:extLst>
                <a:ext uri="{FF2B5EF4-FFF2-40B4-BE49-F238E27FC236}">
                  <a16:creationId xmlns:a16="http://schemas.microsoft.com/office/drawing/2014/main" id="{3D82FF8F-6DC1-7542-744A-61B3ABA52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2700" y="2476500"/>
              <a:ext cx="695324" cy="695324"/>
            </a:xfrm>
            <a:prstGeom prst="rect">
              <a:avLst/>
            </a:prstGeom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2559CF42-2132-8E00-E192-0BE15A0526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43096">
            <a:off x="3013229" y="2813945"/>
            <a:ext cx="2298391" cy="2792210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1128EA2C-FEB0-67F0-BA30-60A92860EA0B}"/>
              </a:ext>
            </a:extLst>
          </p:cNvPr>
          <p:cNvGrpSpPr/>
          <p:nvPr/>
        </p:nvGrpSpPr>
        <p:grpSpPr>
          <a:xfrm>
            <a:off x="-104775" y="4848225"/>
            <a:ext cx="4943475" cy="933450"/>
            <a:chOff x="2552700" y="2476500"/>
            <a:chExt cx="4943475" cy="933450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F3555922-7BC6-43C8-843C-F7BFEB95342E}"/>
                </a:ext>
              </a:extLst>
            </p:cNvPr>
            <p:cNvSpPr/>
            <p:nvPr/>
          </p:nvSpPr>
          <p:spPr>
            <a:xfrm>
              <a:off x="3114675" y="2495550"/>
              <a:ext cx="4381500" cy="9144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Tiếp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giáp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với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: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Bắc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Giang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Bắc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Ninh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Hưng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Yên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endParaRPr>
            </a:p>
          </p:txBody>
        </p:sp>
        <p:pic>
          <p:nvPicPr>
            <p:cNvPr id="45" name="Picture 44" descr="A picture containing clipart, graphics, circle, symbol&#10;&#10;Description automatically generated">
              <a:extLst>
                <a:ext uri="{FF2B5EF4-FFF2-40B4-BE49-F238E27FC236}">
                  <a16:creationId xmlns:a16="http://schemas.microsoft.com/office/drawing/2014/main" id="{156104CD-86A7-E993-8371-0FA399C97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2700" y="2476500"/>
              <a:ext cx="695324" cy="695324"/>
            </a:xfrm>
            <a:prstGeom prst="rect">
              <a:avLst/>
            </a:prstGeom>
          </p:spPr>
        </p:pic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A8A08C23-5173-0A08-3006-7707C28AA8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331004">
            <a:off x="2076422" y="1645552"/>
            <a:ext cx="2428605" cy="1219306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7CE30578-A8E5-8205-0736-0A8C3F90011D}"/>
              </a:ext>
            </a:extLst>
          </p:cNvPr>
          <p:cNvGrpSpPr/>
          <p:nvPr/>
        </p:nvGrpSpPr>
        <p:grpSpPr>
          <a:xfrm>
            <a:off x="-152400" y="390525"/>
            <a:ext cx="3276599" cy="1304925"/>
            <a:chOff x="2686050" y="2428875"/>
            <a:chExt cx="3276599" cy="1304925"/>
          </a:xfrm>
        </p:grpSpPr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E1632E0E-9A43-B566-304B-776A7FE82104}"/>
                </a:ext>
              </a:extLst>
            </p:cNvPr>
            <p:cNvSpPr/>
            <p:nvPr/>
          </p:nvSpPr>
          <p:spPr>
            <a:xfrm>
              <a:off x="3114674" y="2495549"/>
              <a:ext cx="2847975" cy="1238251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Tiếp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giáp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với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: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Hòa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Bình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Phú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Baloo" panose="03080902040302020200" pitchFamily="66" charset="0"/>
                </a:rPr>
                <a:t>Thọ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Baloo" panose="03080902040302020200" pitchFamily="66" charset="0"/>
              </a:endParaRPr>
            </a:p>
          </p:txBody>
        </p:sp>
        <p:pic>
          <p:nvPicPr>
            <p:cNvPr id="49" name="Picture 48" descr="A picture containing clipart, graphics, circle, symbol&#10;&#10;Description automatically generated">
              <a:extLst>
                <a:ext uri="{FF2B5EF4-FFF2-40B4-BE49-F238E27FC236}">
                  <a16:creationId xmlns:a16="http://schemas.microsoft.com/office/drawing/2014/main" id="{57A27333-1793-36FD-8E18-FCB67E70B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6050" y="2428875"/>
              <a:ext cx="695324" cy="6953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093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68" b="23543"/>
          <a:stretch/>
        </p:blipFill>
        <p:spPr>
          <a:xfrm>
            <a:off x="696969" y="3087539"/>
            <a:ext cx="5065700" cy="2931124"/>
          </a:xfrm>
          <a:prstGeom prst="rect">
            <a:avLst/>
          </a:prstGeom>
        </p:spPr>
      </p:pic>
      <p:sp>
        <p:nvSpPr>
          <p:cNvPr id="2" name="Hình chữ nhật: Góc Tròn 15">
            <a:extLst>
              <a:ext uri="{FF2B5EF4-FFF2-40B4-BE49-F238E27FC236}">
                <a16:creationId xmlns:a16="http://schemas.microsoft.com/office/drawing/2014/main" id="{C3DE5F0E-2D20-097A-ECCD-9E5B03D71AE0}"/>
              </a:ext>
            </a:extLst>
          </p:cNvPr>
          <p:cNvSpPr/>
          <p:nvPr/>
        </p:nvSpPr>
        <p:spPr>
          <a:xfrm>
            <a:off x="3962707" y="1962150"/>
            <a:ext cx="7572067" cy="1530749"/>
          </a:xfrm>
          <a:custGeom>
            <a:avLst/>
            <a:gdLst>
              <a:gd name="connsiteX0" fmla="*/ 0 w 7572067"/>
              <a:gd name="connsiteY0" fmla="*/ 255130 h 1530749"/>
              <a:gd name="connsiteX1" fmla="*/ 255130 w 7572067"/>
              <a:gd name="connsiteY1" fmla="*/ 0 h 1530749"/>
              <a:gd name="connsiteX2" fmla="*/ 7316937 w 7572067"/>
              <a:gd name="connsiteY2" fmla="*/ 0 h 1530749"/>
              <a:gd name="connsiteX3" fmla="*/ 7572067 w 7572067"/>
              <a:gd name="connsiteY3" fmla="*/ 255130 h 1530749"/>
              <a:gd name="connsiteX4" fmla="*/ 7572067 w 7572067"/>
              <a:gd name="connsiteY4" fmla="*/ 1275619 h 1530749"/>
              <a:gd name="connsiteX5" fmla="*/ 7316937 w 7572067"/>
              <a:gd name="connsiteY5" fmla="*/ 1530749 h 1530749"/>
              <a:gd name="connsiteX6" fmla="*/ 255130 w 7572067"/>
              <a:gd name="connsiteY6" fmla="*/ 1530749 h 1530749"/>
              <a:gd name="connsiteX7" fmla="*/ 0 w 7572067"/>
              <a:gd name="connsiteY7" fmla="*/ 1275619 h 1530749"/>
              <a:gd name="connsiteX8" fmla="*/ 0 w 7572067"/>
              <a:gd name="connsiteY8" fmla="*/ 255130 h 153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72067" h="1530749" fill="none" extrusionOk="0">
                <a:moveTo>
                  <a:pt x="0" y="255130"/>
                </a:moveTo>
                <a:cubicBezTo>
                  <a:pt x="3598" y="110348"/>
                  <a:pt x="100509" y="13249"/>
                  <a:pt x="255130" y="0"/>
                </a:cubicBezTo>
                <a:cubicBezTo>
                  <a:pt x="1341089" y="22936"/>
                  <a:pt x="5595445" y="-134525"/>
                  <a:pt x="7316937" y="0"/>
                </a:cubicBezTo>
                <a:cubicBezTo>
                  <a:pt x="7461847" y="-17929"/>
                  <a:pt x="7569043" y="113851"/>
                  <a:pt x="7572067" y="255130"/>
                </a:cubicBezTo>
                <a:cubicBezTo>
                  <a:pt x="7493136" y="727242"/>
                  <a:pt x="7490808" y="1042393"/>
                  <a:pt x="7572067" y="1275619"/>
                </a:cubicBezTo>
                <a:cubicBezTo>
                  <a:pt x="7563109" y="1414386"/>
                  <a:pt x="7460070" y="1529742"/>
                  <a:pt x="7316937" y="1530749"/>
                </a:cubicBezTo>
                <a:cubicBezTo>
                  <a:pt x="4422531" y="1442177"/>
                  <a:pt x="1036766" y="1511560"/>
                  <a:pt x="255130" y="1530749"/>
                </a:cubicBezTo>
                <a:cubicBezTo>
                  <a:pt x="95311" y="1550436"/>
                  <a:pt x="-2660" y="1412335"/>
                  <a:pt x="0" y="1275619"/>
                </a:cubicBezTo>
                <a:cubicBezTo>
                  <a:pt x="85794" y="921182"/>
                  <a:pt x="-33545" y="585339"/>
                  <a:pt x="0" y="255130"/>
                </a:cubicBezTo>
                <a:close/>
              </a:path>
              <a:path w="7572067" h="1530749" stroke="0" extrusionOk="0">
                <a:moveTo>
                  <a:pt x="0" y="255130"/>
                </a:moveTo>
                <a:cubicBezTo>
                  <a:pt x="8392" y="119070"/>
                  <a:pt x="109230" y="15390"/>
                  <a:pt x="255130" y="0"/>
                </a:cubicBezTo>
                <a:cubicBezTo>
                  <a:pt x="1199354" y="-9402"/>
                  <a:pt x="6205263" y="-138905"/>
                  <a:pt x="7316937" y="0"/>
                </a:cubicBezTo>
                <a:cubicBezTo>
                  <a:pt x="7469984" y="-4257"/>
                  <a:pt x="7575285" y="124830"/>
                  <a:pt x="7572067" y="255130"/>
                </a:cubicBezTo>
                <a:cubicBezTo>
                  <a:pt x="7564362" y="514835"/>
                  <a:pt x="7642546" y="922031"/>
                  <a:pt x="7572067" y="1275619"/>
                </a:cubicBezTo>
                <a:cubicBezTo>
                  <a:pt x="7595583" y="1430279"/>
                  <a:pt x="7456625" y="1554530"/>
                  <a:pt x="7316937" y="1530749"/>
                </a:cubicBezTo>
                <a:cubicBezTo>
                  <a:pt x="5909767" y="1508416"/>
                  <a:pt x="3655399" y="1449300"/>
                  <a:pt x="255130" y="1530749"/>
                </a:cubicBezTo>
                <a:cubicBezTo>
                  <a:pt x="112294" y="1537195"/>
                  <a:pt x="8310" y="1413241"/>
                  <a:pt x="0" y="1275619"/>
                </a:cubicBezTo>
                <a:cubicBezTo>
                  <a:pt x="10109" y="1149839"/>
                  <a:pt x="-22744" y="382509"/>
                  <a:pt x="0" y="25513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19043635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hiểu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tự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13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-453409" y="1684047"/>
            <a:ext cx="6958984" cy="2383128"/>
            <a:chOff x="613391" y="1645947"/>
            <a:chExt cx="5869296" cy="190247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5" b="81095"/>
            <a:stretch/>
          </p:blipFill>
          <p:spPr>
            <a:xfrm>
              <a:off x="613391" y="1645947"/>
              <a:ext cx="5869296" cy="1902470"/>
            </a:xfrm>
            <a:prstGeom prst="rect">
              <a:avLst/>
            </a:prstGeom>
          </p:spPr>
        </p:pic>
        <p:grpSp>
          <p:nvGrpSpPr>
            <p:cNvPr id="9" name="组合 8"/>
            <p:cNvGrpSpPr/>
            <p:nvPr/>
          </p:nvGrpSpPr>
          <p:grpSpPr>
            <a:xfrm>
              <a:off x="1487643" y="1944961"/>
              <a:ext cx="4043102" cy="1179363"/>
              <a:chOff x="814573" y="3332278"/>
              <a:chExt cx="2641931" cy="1179363"/>
            </a:xfrm>
          </p:grpSpPr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EF07A6DD-089B-4B79-A4D1-488082151FBB}"/>
                  </a:ext>
                </a:extLst>
              </p:cNvPr>
              <p:cNvSpPr txBox="1"/>
              <p:nvPr/>
            </p:nvSpPr>
            <p:spPr>
              <a:xfrm>
                <a:off x="814573" y="3332278"/>
                <a:ext cx="2574636" cy="11793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Nhóm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1: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Đặc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điểm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địa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:r>
                  <a:rPr lang="en-US" altLang="zh-CN" sz="3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zh-CN" sz="3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cao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altLang="zh-CN" sz="3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zh-CN" sz="3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dạng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zh-CN" sz="3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địa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zh-CN" sz="3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zh-CN" sz="3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chính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…</a:t>
                </a:r>
                <a:endParaRPr kumimoji="0" lang="zh-CN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 panose="00000500000000000000" pitchFamily="2" charset="-122"/>
                </a:endParaRPr>
              </a:p>
            </p:txBody>
          </p:sp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193D704E-A3FE-4CAB-9639-ACEB59BC7568}"/>
                  </a:ext>
                </a:extLst>
              </p:cNvPr>
              <p:cNvSpPr txBox="1"/>
              <p:nvPr/>
            </p:nvSpPr>
            <p:spPr>
              <a:xfrm>
                <a:off x="865340" y="3873905"/>
                <a:ext cx="2591164" cy="5581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 panose="00000500000000000000" pitchFamily="2" charset="-122"/>
                </a:endParaRPr>
              </a:p>
            </p:txBody>
          </p:sp>
        </p:grpSp>
      </p:grpSp>
      <p:grpSp>
        <p:nvGrpSpPr>
          <p:cNvPr id="27" name="组合 26"/>
          <p:cNvGrpSpPr/>
          <p:nvPr/>
        </p:nvGrpSpPr>
        <p:grpSpPr>
          <a:xfrm>
            <a:off x="1823065" y="3771197"/>
            <a:ext cx="9121160" cy="2705803"/>
            <a:chOff x="613391" y="3437823"/>
            <a:chExt cx="5869296" cy="190247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grpSp>
          <p:nvGrpSpPr>
            <p:cNvPr id="13" name="组合 12"/>
            <p:cNvGrpSpPr/>
            <p:nvPr/>
          </p:nvGrpSpPr>
          <p:grpSpPr>
            <a:xfrm>
              <a:off x="1489135" y="3762237"/>
              <a:ext cx="4041610" cy="1567481"/>
              <a:chOff x="815548" y="3307465"/>
              <a:chExt cx="2640956" cy="1567481"/>
            </a:xfrm>
          </p:grpSpPr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EF07A6DD-089B-4B79-A4D1-488082151FBB}"/>
                  </a:ext>
                </a:extLst>
              </p:cNvPr>
              <p:cNvSpPr txBox="1"/>
              <p:nvPr/>
            </p:nvSpPr>
            <p:spPr>
              <a:xfrm>
                <a:off x="815548" y="3307465"/>
                <a:ext cx="2555964" cy="15674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Nhóm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2: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Đặc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điểm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khí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hậu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(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Nhiệt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trung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bình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năm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lượng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mưa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TB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năm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mùa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năm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…</a:t>
                </a:r>
                <a:endParaRPr kumimoji="0" lang="zh-CN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 panose="00000500000000000000" pitchFamily="2" charset="-122"/>
                </a:endParaRPr>
              </a:p>
            </p:txBody>
          </p:sp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193D704E-A3FE-4CAB-9639-ACEB59BC7568}"/>
                  </a:ext>
                </a:extLst>
              </p:cNvPr>
              <p:cNvSpPr txBox="1"/>
              <p:nvPr/>
            </p:nvSpPr>
            <p:spPr>
              <a:xfrm>
                <a:off x="865340" y="3873905"/>
                <a:ext cx="2591164" cy="5652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 panose="00000500000000000000" pitchFamily="2" charset="-122"/>
                </a:endParaRPr>
              </a:p>
            </p:txBody>
          </p:sp>
        </p:grpSp>
      </p:grpSp>
      <p:grpSp>
        <p:nvGrpSpPr>
          <p:cNvPr id="26" name="组合 25"/>
          <p:cNvGrpSpPr/>
          <p:nvPr/>
        </p:nvGrpSpPr>
        <p:grpSpPr>
          <a:xfrm>
            <a:off x="5905500" y="1666875"/>
            <a:ext cx="6967609" cy="2607965"/>
            <a:chOff x="6117988" y="3562995"/>
            <a:chExt cx="5869296" cy="1902470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59" b="3321"/>
            <a:stretch/>
          </p:blipFill>
          <p:spPr>
            <a:xfrm>
              <a:off x="6117988" y="3562995"/>
              <a:ext cx="5869296" cy="1902470"/>
            </a:xfrm>
            <a:prstGeom prst="rect">
              <a:avLst/>
            </a:prstGeom>
          </p:spPr>
        </p:pic>
        <p:grpSp>
          <p:nvGrpSpPr>
            <p:cNvPr id="21" name="组合 20"/>
            <p:cNvGrpSpPr/>
            <p:nvPr/>
          </p:nvGrpSpPr>
          <p:grpSpPr>
            <a:xfrm>
              <a:off x="7060405" y="3762237"/>
              <a:ext cx="4045745" cy="1077688"/>
              <a:chOff x="859116" y="3307465"/>
              <a:chExt cx="2643658" cy="1077688"/>
            </a:xfrm>
          </p:grpSpPr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EF07A6DD-089B-4B79-A4D1-488082151FBB}"/>
                  </a:ext>
                </a:extLst>
              </p:cNvPr>
              <p:cNvSpPr txBox="1"/>
              <p:nvPr/>
            </p:nvSpPr>
            <p:spPr>
              <a:xfrm>
                <a:off x="859116" y="3307465"/>
                <a:ext cx="2643658" cy="10776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Nhóm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3: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Đặc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điểm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sông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kumimoji="0" lang="en-US" altLang="zh-CN" sz="3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hồ</a:t>
                </a:r>
                <a:r>
                  <a:rPr kumimoji="0" lang="en-US" altLang="zh-C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(</a:t>
                </a:r>
                <a:r>
                  <a:rPr lang="en-US" altLang="zh-CN" sz="3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zh-CN" sz="3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lượng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altLang="zh-CN" sz="3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tên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zh-CN" sz="3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zh-CN" sz="3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sông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altLang="zh-CN" sz="3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hồ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altLang="zh-CN" sz="3000" b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altLang="zh-CN" sz="30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,…)</a:t>
                </a:r>
                <a:endParaRPr kumimoji="0" lang="zh-CN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 panose="00000500000000000000" pitchFamily="2" charset="-122"/>
                </a:endParaRPr>
              </a:p>
            </p:txBody>
          </p:sp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193D704E-A3FE-4CAB-9639-ACEB59BC7568}"/>
                  </a:ext>
                </a:extLst>
              </p:cNvPr>
              <p:cNvSpPr txBox="1"/>
              <p:nvPr/>
            </p:nvSpPr>
            <p:spPr>
              <a:xfrm>
                <a:off x="865340" y="3873905"/>
                <a:ext cx="2591164" cy="510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 panose="00000500000000000000" pitchFamily="2" charset="-122"/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DF7719F-00D6-2A56-5D3B-EB0624DE8255}"/>
              </a:ext>
            </a:extLst>
          </p:cNvPr>
          <p:cNvSpPr txBox="1"/>
          <p:nvPr/>
        </p:nvSpPr>
        <p:spPr>
          <a:xfrm>
            <a:off x="2438400" y="885825"/>
            <a:ext cx="8096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Mỗi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nhóm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tìm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hiểu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về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một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nội</a:t>
            </a:r>
            <a:r>
              <a:rPr lang="en-US" sz="4000" b="1" dirty="0">
                <a:solidFill>
                  <a:srgbClr val="FF0000"/>
                </a:solidFill>
              </a:rPr>
              <a:t> dung:</a:t>
            </a:r>
          </a:p>
        </p:txBody>
      </p:sp>
    </p:spTree>
    <p:extLst>
      <p:ext uri="{BB962C8B-B14F-4D97-AF65-F5344CB8AC3E}">
        <p14:creationId xmlns:p14="http://schemas.microsoft.com/office/powerpoint/2010/main" val="422160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E6F1065D-F5E9-E69C-6A82-9C42C68CB35D}"/>
              </a:ext>
            </a:extLst>
          </p:cNvPr>
          <p:cNvSpPr/>
          <p:nvPr/>
        </p:nvSpPr>
        <p:spPr>
          <a:xfrm>
            <a:off x="276225" y="185050"/>
            <a:ext cx="11677650" cy="16437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Địa hình Hà Nội vừa có đồi, núi và đồng bằng, trong đó diện tích của đồng bằng là lớn nhất (chiếm khoảng 3/4 diện tích tự nhiên của thành phố. Độ cao trung bình từ 5 - 20m so với mực nước biển.</a:t>
            </a:r>
            <a:endParaRPr lang="en-VN" sz="2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BD69035-4C4D-F61B-0470-1D964DC97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475" y="1952624"/>
            <a:ext cx="8077200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92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E6F1065D-F5E9-E69C-6A82-9C42C68CB35D}"/>
              </a:ext>
            </a:extLst>
          </p:cNvPr>
          <p:cNvSpPr/>
          <p:nvPr/>
        </p:nvSpPr>
        <p:spPr>
          <a:xfrm>
            <a:off x="276225" y="185049"/>
            <a:ext cx="11677650" cy="2472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T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hời tiết Hà Nội có đặc trưng nổi bật là gió mùa ẩm, nóng và mưa nhiều về mùa hè, lạnh và ít mưa về mùa đông.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Nhiệt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khí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hàng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23,6ºC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Lượng mưa trung bình hàng nǎm là 1.800mm và mỗi nǎm có khoảng 114 ngày mưa.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D7AE9C-8F27-9D5D-A346-4B60EF60671B}"/>
              </a:ext>
            </a:extLst>
          </p:cNvPr>
          <p:cNvGrpSpPr/>
          <p:nvPr/>
        </p:nvGrpSpPr>
        <p:grpSpPr>
          <a:xfrm>
            <a:off x="1085850" y="2924174"/>
            <a:ext cx="6303168" cy="3156467"/>
            <a:chOff x="1085850" y="2924174"/>
            <a:chExt cx="6303168" cy="3156467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CB0F37F3-E0B8-7CAB-FF70-26B816BA41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5850" y="2924174"/>
              <a:ext cx="4895850" cy="29045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FB32594-A08A-D86E-913C-0AD6B31C9BEF}"/>
                </a:ext>
              </a:extLst>
            </p:cNvPr>
            <p:cNvSpPr txBox="1"/>
            <p:nvPr/>
          </p:nvSpPr>
          <p:spPr>
            <a:xfrm>
              <a:off x="1231106" y="5711309"/>
              <a:ext cx="61579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Nhiệt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độ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không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khí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trung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bình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các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tháng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(ºC)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042FD8B-ABB7-A076-461F-E4F0B2519BE1}"/>
              </a:ext>
            </a:extLst>
          </p:cNvPr>
          <p:cNvGrpSpPr/>
          <p:nvPr/>
        </p:nvGrpSpPr>
        <p:grpSpPr>
          <a:xfrm>
            <a:off x="6529388" y="2962274"/>
            <a:ext cx="6176962" cy="3080267"/>
            <a:chOff x="6529388" y="2962274"/>
            <a:chExt cx="6176962" cy="3080267"/>
          </a:xfrm>
        </p:grpSpPr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A150C26F-2235-9AFF-84A8-FEF624375C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9388" y="2962274"/>
              <a:ext cx="4729162" cy="28056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A8AE344-3E96-4618-0A39-E49BAB28F0C4}"/>
                </a:ext>
              </a:extLst>
            </p:cNvPr>
            <p:cNvSpPr txBox="1"/>
            <p:nvPr/>
          </p:nvSpPr>
          <p:spPr>
            <a:xfrm>
              <a:off x="6610350" y="5673209"/>
              <a:ext cx="609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Lượng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mưa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trung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bình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các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fr-FR" sz="1800" b="1" i="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tháng</a:t>
              </a:r>
              <a:r>
                <a:rPr lang="fr-FR" sz="1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</a:rPr>
                <a:t> (mm)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433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E6F1065D-F5E9-E69C-6A82-9C42C68CB35D}"/>
              </a:ext>
            </a:extLst>
          </p:cNvPr>
          <p:cNvSpPr/>
          <p:nvPr/>
        </p:nvSpPr>
        <p:spPr>
          <a:xfrm>
            <a:off x="276225" y="185049"/>
            <a:ext cx="11677650" cy="18342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Hà Nội hiện có 7 con sông dài chảy qua địa phận, đó là: sông Hồng, sông Đà, sông Đuống, sông Nhuệ, sông Cầu, sông Đáy, sông Cà Lồ.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Ngoài ra còn có 3 con sông ngắn, chủ yếu chảy trong nội thành, gồm: sông Tô Lịch, sông Kim Ngưu, và sông Tích. 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074" name="Picture 2" descr="Các sông, hồ ở Hà Nội bạn nên đến vì có cảnh quan đẹp - Điểm tin du lịch 24h">
            <a:extLst>
              <a:ext uri="{FF2B5EF4-FFF2-40B4-BE49-F238E27FC236}">
                <a16:creationId xmlns:a16="http://schemas.microsoft.com/office/drawing/2014/main" id="{6BF4E0C2-EB60-0B17-497C-F9A4C7B97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74" y="2209204"/>
            <a:ext cx="6943725" cy="390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8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68" b="23543"/>
          <a:stretch/>
        </p:blipFill>
        <p:spPr>
          <a:xfrm>
            <a:off x="696969" y="3087539"/>
            <a:ext cx="5065700" cy="2931124"/>
          </a:xfrm>
          <a:prstGeom prst="rect">
            <a:avLst/>
          </a:prstGeom>
        </p:spPr>
      </p:pic>
      <p:sp>
        <p:nvSpPr>
          <p:cNvPr id="2" name="Hình chữ nhật: Góc Tròn 15">
            <a:extLst>
              <a:ext uri="{FF2B5EF4-FFF2-40B4-BE49-F238E27FC236}">
                <a16:creationId xmlns:a16="http://schemas.microsoft.com/office/drawing/2014/main" id="{C3DE5F0E-2D20-097A-ECCD-9E5B03D71AE0}"/>
              </a:ext>
            </a:extLst>
          </p:cNvPr>
          <p:cNvSpPr/>
          <p:nvPr/>
        </p:nvSpPr>
        <p:spPr>
          <a:xfrm>
            <a:off x="3962707" y="1962150"/>
            <a:ext cx="7572067" cy="1530749"/>
          </a:xfrm>
          <a:custGeom>
            <a:avLst/>
            <a:gdLst>
              <a:gd name="connsiteX0" fmla="*/ 0 w 7572067"/>
              <a:gd name="connsiteY0" fmla="*/ 255130 h 1530749"/>
              <a:gd name="connsiteX1" fmla="*/ 255130 w 7572067"/>
              <a:gd name="connsiteY1" fmla="*/ 0 h 1530749"/>
              <a:gd name="connsiteX2" fmla="*/ 7316937 w 7572067"/>
              <a:gd name="connsiteY2" fmla="*/ 0 h 1530749"/>
              <a:gd name="connsiteX3" fmla="*/ 7572067 w 7572067"/>
              <a:gd name="connsiteY3" fmla="*/ 255130 h 1530749"/>
              <a:gd name="connsiteX4" fmla="*/ 7572067 w 7572067"/>
              <a:gd name="connsiteY4" fmla="*/ 1275619 h 1530749"/>
              <a:gd name="connsiteX5" fmla="*/ 7316937 w 7572067"/>
              <a:gd name="connsiteY5" fmla="*/ 1530749 h 1530749"/>
              <a:gd name="connsiteX6" fmla="*/ 255130 w 7572067"/>
              <a:gd name="connsiteY6" fmla="*/ 1530749 h 1530749"/>
              <a:gd name="connsiteX7" fmla="*/ 0 w 7572067"/>
              <a:gd name="connsiteY7" fmla="*/ 1275619 h 1530749"/>
              <a:gd name="connsiteX8" fmla="*/ 0 w 7572067"/>
              <a:gd name="connsiteY8" fmla="*/ 255130 h 153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72067" h="1530749" fill="none" extrusionOk="0">
                <a:moveTo>
                  <a:pt x="0" y="255130"/>
                </a:moveTo>
                <a:cubicBezTo>
                  <a:pt x="3598" y="110348"/>
                  <a:pt x="100509" y="13249"/>
                  <a:pt x="255130" y="0"/>
                </a:cubicBezTo>
                <a:cubicBezTo>
                  <a:pt x="1341089" y="22936"/>
                  <a:pt x="5595445" y="-134525"/>
                  <a:pt x="7316937" y="0"/>
                </a:cubicBezTo>
                <a:cubicBezTo>
                  <a:pt x="7461847" y="-17929"/>
                  <a:pt x="7569043" y="113851"/>
                  <a:pt x="7572067" y="255130"/>
                </a:cubicBezTo>
                <a:cubicBezTo>
                  <a:pt x="7493136" y="727242"/>
                  <a:pt x="7490808" y="1042393"/>
                  <a:pt x="7572067" y="1275619"/>
                </a:cubicBezTo>
                <a:cubicBezTo>
                  <a:pt x="7563109" y="1414386"/>
                  <a:pt x="7460070" y="1529742"/>
                  <a:pt x="7316937" y="1530749"/>
                </a:cubicBezTo>
                <a:cubicBezTo>
                  <a:pt x="4422531" y="1442177"/>
                  <a:pt x="1036766" y="1511560"/>
                  <a:pt x="255130" y="1530749"/>
                </a:cubicBezTo>
                <a:cubicBezTo>
                  <a:pt x="95311" y="1550436"/>
                  <a:pt x="-2660" y="1412335"/>
                  <a:pt x="0" y="1275619"/>
                </a:cubicBezTo>
                <a:cubicBezTo>
                  <a:pt x="85794" y="921182"/>
                  <a:pt x="-33545" y="585339"/>
                  <a:pt x="0" y="255130"/>
                </a:cubicBezTo>
                <a:close/>
              </a:path>
              <a:path w="7572067" h="1530749" stroke="0" extrusionOk="0">
                <a:moveTo>
                  <a:pt x="0" y="255130"/>
                </a:moveTo>
                <a:cubicBezTo>
                  <a:pt x="8392" y="119070"/>
                  <a:pt x="109230" y="15390"/>
                  <a:pt x="255130" y="0"/>
                </a:cubicBezTo>
                <a:cubicBezTo>
                  <a:pt x="1199354" y="-9402"/>
                  <a:pt x="6205263" y="-138905"/>
                  <a:pt x="7316937" y="0"/>
                </a:cubicBezTo>
                <a:cubicBezTo>
                  <a:pt x="7469984" y="-4257"/>
                  <a:pt x="7575285" y="124830"/>
                  <a:pt x="7572067" y="255130"/>
                </a:cubicBezTo>
                <a:cubicBezTo>
                  <a:pt x="7564362" y="514835"/>
                  <a:pt x="7642546" y="922031"/>
                  <a:pt x="7572067" y="1275619"/>
                </a:cubicBezTo>
                <a:cubicBezTo>
                  <a:pt x="7595583" y="1430279"/>
                  <a:pt x="7456625" y="1554530"/>
                  <a:pt x="7316937" y="1530749"/>
                </a:cubicBezTo>
                <a:cubicBezTo>
                  <a:pt x="5909767" y="1508416"/>
                  <a:pt x="3655399" y="1449300"/>
                  <a:pt x="255130" y="1530749"/>
                </a:cubicBezTo>
                <a:cubicBezTo>
                  <a:pt x="112294" y="1537195"/>
                  <a:pt x="8310" y="1413241"/>
                  <a:pt x="0" y="1275619"/>
                </a:cubicBezTo>
                <a:cubicBezTo>
                  <a:pt x="10109" y="1149839"/>
                  <a:pt x="-22744" y="382509"/>
                  <a:pt x="0" y="25513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19043635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hiểu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tế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67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-453409" y="1684047"/>
            <a:ext cx="6958984" cy="2383128"/>
            <a:chOff x="613391" y="1645947"/>
            <a:chExt cx="5869296" cy="190247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5" b="81095"/>
            <a:stretch/>
          </p:blipFill>
          <p:spPr>
            <a:xfrm>
              <a:off x="613391" y="1645947"/>
              <a:ext cx="5869296" cy="1902470"/>
            </a:xfrm>
            <a:prstGeom prst="rect">
              <a:avLst/>
            </a:prstGeom>
          </p:spPr>
        </p:pic>
        <p:grpSp>
          <p:nvGrpSpPr>
            <p:cNvPr id="9" name="组合 8"/>
            <p:cNvGrpSpPr/>
            <p:nvPr/>
          </p:nvGrpSpPr>
          <p:grpSpPr>
            <a:xfrm>
              <a:off x="1487643" y="1944961"/>
              <a:ext cx="4043102" cy="1105653"/>
              <a:chOff x="814573" y="3332278"/>
              <a:chExt cx="2641931" cy="1105653"/>
            </a:xfrm>
          </p:grpSpPr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EF07A6DD-089B-4B79-A4D1-488082151FBB}"/>
                  </a:ext>
                </a:extLst>
              </p:cNvPr>
              <p:cNvSpPr txBox="1"/>
              <p:nvPr/>
            </p:nvSpPr>
            <p:spPr>
              <a:xfrm>
                <a:off x="814573" y="3332278"/>
                <a:ext cx="2574636" cy="11056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Nhóm</a:t>
                </a: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1: </a:t>
                </a:r>
                <a:r>
                  <a:rPr lang="en-US" sz="2800" b="1" i="0" u="none" strike="noStrike" dirty="0" err="1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Hoạt</a:t>
                </a:r>
                <a:r>
                  <a:rPr lang="en-US" sz="2800" b="1" i="0" u="none" strike="noStrike" dirty="0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động</a:t>
                </a:r>
                <a:r>
                  <a:rPr lang="en-US" sz="2800" b="1" i="0" u="none" strike="noStrike" dirty="0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nông</a:t>
                </a:r>
                <a:r>
                  <a:rPr lang="en-US" sz="2800" b="1" i="0" u="none" strike="noStrike" dirty="0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nghiệp</a:t>
                </a:r>
                <a:r>
                  <a:rPr lang="en-US" sz="2800" b="1" i="0" u="none" strike="noStrike" dirty="0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2800" b="1" i="0" u="none" strike="noStrike" dirty="0" err="1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trồng</a:t>
                </a:r>
                <a:r>
                  <a:rPr lang="en-US" sz="2800" b="1" i="0" u="none" strike="noStrike" dirty="0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trọt</a:t>
                </a:r>
                <a:r>
                  <a:rPr lang="en-US" sz="2800" b="1" i="0" u="none" strike="noStrike" dirty="0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2800" b="1" i="0" u="none" strike="noStrike" dirty="0" err="1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chăn</a:t>
                </a:r>
                <a:r>
                  <a:rPr lang="en-US" sz="2800" b="1" i="0" u="none" strike="noStrike" dirty="0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nuôi</a:t>
                </a:r>
                <a:r>
                  <a:rPr lang="en-US" sz="2800" b="1" i="0" u="none" strike="noStrike" dirty="0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2800" b="1" i="0" u="none" strike="noStrike" dirty="0" err="1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lâm</a:t>
                </a:r>
                <a:r>
                  <a:rPr lang="en-US" sz="2800" b="1" i="0" u="none" strike="noStrike" dirty="0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nghiệp</a:t>
                </a:r>
                <a:r>
                  <a:rPr lang="en-US" sz="2800" b="1" i="0" u="none" strike="noStrike" dirty="0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2800" b="1" i="0" u="none" strike="noStrike" dirty="0" err="1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thuỷ</a:t>
                </a:r>
                <a:r>
                  <a:rPr lang="en-US" sz="2800" b="1" i="0" u="none" strike="noStrike" dirty="0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i="0" u="none" strike="noStrike" dirty="0" err="1">
                    <a:solidFill>
                      <a:srgbClr val="2B21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sản</a:t>
                </a:r>
                <a:endParaRPr lang="en-US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193D704E-A3FE-4CAB-9639-ACEB59BC7568}"/>
                  </a:ext>
                </a:extLst>
              </p:cNvPr>
              <p:cNvSpPr txBox="1"/>
              <p:nvPr/>
            </p:nvSpPr>
            <p:spPr>
              <a:xfrm>
                <a:off x="865340" y="3873905"/>
                <a:ext cx="2591164" cy="525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 panose="00000500000000000000" pitchFamily="2" charset="-122"/>
                </a:endParaRPr>
              </a:p>
            </p:txBody>
          </p:sp>
        </p:grpSp>
      </p:grpSp>
      <p:grpSp>
        <p:nvGrpSpPr>
          <p:cNvPr id="27" name="组合 26"/>
          <p:cNvGrpSpPr/>
          <p:nvPr/>
        </p:nvGrpSpPr>
        <p:grpSpPr>
          <a:xfrm>
            <a:off x="1823065" y="3771197"/>
            <a:ext cx="9121160" cy="2705803"/>
            <a:chOff x="613391" y="3437823"/>
            <a:chExt cx="5869296" cy="190247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grpSp>
          <p:nvGrpSpPr>
            <p:cNvPr id="13" name="组合 12"/>
            <p:cNvGrpSpPr/>
            <p:nvPr/>
          </p:nvGrpSpPr>
          <p:grpSpPr>
            <a:xfrm>
              <a:off x="1489135" y="3762237"/>
              <a:ext cx="4041610" cy="1029581"/>
              <a:chOff x="815548" y="3307465"/>
              <a:chExt cx="2640956" cy="1029581"/>
            </a:xfrm>
          </p:grpSpPr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EF07A6DD-089B-4B79-A4D1-488082151FBB}"/>
                  </a:ext>
                </a:extLst>
              </p:cNvPr>
              <p:cNvSpPr txBox="1"/>
              <p:nvPr/>
            </p:nvSpPr>
            <p:spPr>
              <a:xfrm>
                <a:off x="815548" y="3307465"/>
                <a:ext cx="2555964" cy="9738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Nhóm</a:t>
                </a: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2: </a:t>
                </a:r>
                <a:r>
                  <a:rPr lang="vi-VN" sz="2800" b="1" i="0" u="none" strike="noStrike" dirty="0">
                    <a:solidFill>
                      <a:srgbClr val="292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Hoạt động công nghiệp: khai thác khoáng sản, sản xuất điện, chế biến lương thực, dệt may,...</a:t>
                </a:r>
                <a:endParaRPr lang="vi-VN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193D704E-A3FE-4CAB-9639-ACEB59BC7568}"/>
                  </a:ext>
                </a:extLst>
              </p:cNvPr>
              <p:cNvSpPr txBox="1"/>
              <p:nvPr/>
            </p:nvSpPr>
            <p:spPr>
              <a:xfrm>
                <a:off x="865340" y="3873905"/>
                <a:ext cx="2591164" cy="4631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 panose="00000500000000000000" pitchFamily="2" charset="-122"/>
                </a:endParaRPr>
              </a:p>
            </p:txBody>
          </p:sp>
        </p:grpSp>
      </p:grpSp>
      <p:grpSp>
        <p:nvGrpSpPr>
          <p:cNvPr id="26" name="组合 25"/>
          <p:cNvGrpSpPr/>
          <p:nvPr/>
        </p:nvGrpSpPr>
        <p:grpSpPr>
          <a:xfrm>
            <a:off x="5905500" y="1666875"/>
            <a:ext cx="6967609" cy="2607965"/>
            <a:chOff x="6117988" y="3562995"/>
            <a:chExt cx="5869296" cy="1902470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59" b="3321"/>
            <a:stretch/>
          </p:blipFill>
          <p:spPr>
            <a:xfrm>
              <a:off x="6117988" y="3562995"/>
              <a:ext cx="5869296" cy="1902470"/>
            </a:xfrm>
            <a:prstGeom prst="rect">
              <a:avLst/>
            </a:prstGeom>
          </p:spPr>
        </p:pic>
        <p:grpSp>
          <p:nvGrpSpPr>
            <p:cNvPr id="21" name="组合 20"/>
            <p:cNvGrpSpPr/>
            <p:nvPr/>
          </p:nvGrpSpPr>
          <p:grpSpPr>
            <a:xfrm>
              <a:off x="7060405" y="3762237"/>
              <a:ext cx="4045745" cy="1046956"/>
              <a:chOff x="859116" y="3307465"/>
              <a:chExt cx="2643658" cy="1046956"/>
            </a:xfrm>
          </p:grpSpPr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EF07A6DD-089B-4B79-A4D1-488082151FBB}"/>
                  </a:ext>
                </a:extLst>
              </p:cNvPr>
              <p:cNvSpPr txBox="1"/>
              <p:nvPr/>
            </p:nvSpPr>
            <p:spPr>
              <a:xfrm>
                <a:off x="859116" y="3307465"/>
                <a:ext cx="2643658" cy="1010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Nhóm</a:t>
                </a: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3: </a:t>
                </a:r>
                <a:r>
                  <a:rPr lang="vi-VN" sz="2800" b="1" i="0" u="none" strike="noStrike" dirty="0">
                    <a:solidFill>
                      <a:srgbClr val="262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Hoạt động dịch vụ: du lịch, thương mại, giao thông vận tải,...</a:t>
                </a:r>
                <a:endParaRPr lang="vi-VN" sz="28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193D704E-A3FE-4CAB-9639-ACEB59BC7568}"/>
                  </a:ext>
                </a:extLst>
              </p:cNvPr>
              <p:cNvSpPr txBox="1"/>
              <p:nvPr/>
            </p:nvSpPr>
            <p:spPr>
              <a:xfrm>
                <a:off x="865340" y="3873905"/>
                <a:ext cx="2591164" cy="480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 panose="00000500000000000000" pitchFamily="2" charset="-122"/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DF7719F-00D6-2A56-5D3B-EB0624DE8255}"/>
              </a:ext>
            </a:extLst>
          </p:cNvPr>
          <p:cNvSpPr txBox="1"/>
          <p:nvPr/>
        </p:nvSpPr>
        <p:spPr>
          <a:xfrm>
            <a:off x="2438400" y="885825"/>
            <a:ext cx="8096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nhóm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hiểu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nội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dung:</a:t>
            </a:r>
          </a:p>
        </p:txBody>
      </p:sp>
    </p:spTree>
    <p:extLst>
      <p:ext uri="{BB962C8B-B14F-4D97-AF65-F5344CB8AC3E}">
        <p14:creationId xmlns:p14="http://schemas.microsoft.com/office/powerpoint/2010/main" val="276742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E6F1065D-F5E9-E69C-6A82-9C42C68CB35D}"/>
              </a:ext>
            </a:extLst>
          </p:cNvPr>
          <p:cNvSpPr/>
          <p:nvPr/>
        </p:nvSpPr>
        <p:spPr>
          <a:xfrm>
            <a:off x="276225" y="185049"/>
            <a:ext cx="11677650" cy="12627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Nông nghiệp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ở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Hà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trung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: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trồng lúa, hoa màu, cây ăn quả,…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5CA1F7-CD2A-92A7-40A2-9D7451A76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624" y="1524000"/>
            <a:ext cx="614362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28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E6F1065D-F5E9-E69C-6A82-9C42C68CB35D}"/>
              </a:ext>
            </a:extLst>
          </p:cNvPr>
          <p:cNvSpPr/>
          <p:nvPr/>
        </p:nvSpPr>
        <p:spPr>
          <a:xfrm>
            <a:off x="276225" y="185050"/>
            <a:ext cx="11677650" cy="15580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Sản xuất công nghiệp với nhiều khu công nghiệp nổi tiếng, như: khu công nghiệp Sài Đồng A; khu công nghiệp Bắc Thăng Long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;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k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hu công nghệ cao Hòa Lạc…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F18510-278D-F55B-E2CC-1A27E79745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325" y="1857375"/>
            <a:ext cx="763528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37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4">
            <a:extLst>
              <a:ext uri="{FF2B5EF4-FFF2-40B4-BE49-F238E27FC236}">
                <a16:creationId xmlns:a16="http://schemas.microsoft.com/office/drawing/2014/main" id="{369880B1-076C-5D66-8681-7AEEDDA4EBD4}"/>
              </a:ext>
            </a:extLst>
          </p:cNvPr>
          <p:cNvSpPr/>
          <p:nvPr/>
        </p:nvSpPr>
        <p:spPr>
          <a:xfrm>
            <a:off x="1025976" y="1537784"/>
            <a:ext cx="8056372" cy="1078376"/>
          </a:xfrm>
          <a:custGeom>
            <a:avLst/>
            <a:gdLst>
              <a:gd name="connsiteX0" fmla="*/ 0 w 8056372"/>
              <a:gd name="connsiteY0" fmla="*/ 179733 h 1078376"/>
              <a:gd name="connsiteX1" fmla="*/ 179733 w 8056372"/>
              <a:gd name="connsiteY1" fmla="*/ 0 h 1078376"/>
              <a:gd name="connsiteX2" fmla="*/ 7876639 w 8056372"/>
              <a:gd name="connsiteY2" fmla="*/ 0 h 1078376"/>
              <a:gd name="connsiteX3" fmla="*/ 8056372 w 8056372"/>
              <a:gd name="connsiteY3" fmla="*/ 179733 h 1078376"/>
              <a:gd name="connsiteX4" fmla="*/ 8056372 w 8056372"/>
              <a:gd name="connsiteY4" fmla="*/ 898643 h 1078376"/>
              <a:gd name="connsiteX5" fmla="*/ 7876639 w 8056372"/>
              <a:gd name="connsiteY5" fmla="*/ 1078376 h 1078376"/>
              <a:gd name="connsiteX6" fmla="*/ 179733 w 8056372"/>
              <a:gd name="connsiteY6" fmla="*/ 1078376 h 1078376"/>
              <a:gd name="connsiteX7" fmla="*/ 0 w 8056372"/>
              <a:gd name="connsiteY7" fmla="*/ 898643 h 1078376"/>
              <a:gd name="connsiteX8" fmla="*/ 0 w 8056372"/>
              <a:gd name="connsiteY8" fmla="*/ 179733 h 1078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56372" h="1078376" fill="none" extrusionOk="0">
                <a:moveTo>
                  <a:pt x="0" y="179733"/>
                </a:moveTo>
                <a:cubicBezTo>
                  <a:pt x="9591" y="70133"/>
                  <a:pt x="75327" y="4966"/>
                  <a:pt x="179733" y="0"/>
                </a:cubicBezTo>
                <a:cubicBezTo>
                  <a:pt x="2976499" y="22936"/>
                  <a:pt x="5989038" y="-134525"/>
                  <a:pt x="7876639" y="0"/>
                </a:cubicBezTo>
                <a:cubicBezTo>
                  <a:pt x="7978953" y="-13653"/>
                  <a:pt x="8047247" y="79336"/>
                  <a:pt x="8056372" y="179733"/>
                </a:cubicBezTo>
                <a:cubicBezTo>
                  <a:pt x="8050366" y="400904"/>
                  <a:pt x="8028225" y="610712"/>
                  <a:pt x="8056372" y="898643"/>
                </a:cubicBezTo>
                <a:cubicBezTo>
                  <a:pt x="8051220" y="996678"/>
                  <a:pt x="7983983" y="1074724"/>
                  <a:pt x="7876639" y="1078376"/>
                </a:cubicBezTo>
                <a:cubicBezTo>
                  <a:pt x="5571423" y="989804"/>
                  <a:pt x="1389439" y="1059187"/>
                  <a:pt x="179733" y="1078376"/>
                </a:cubicBezTo>
                <a:cubicBezTo>
                  <a:pt x="66871" y="1092529"/>
                  <a:pt x="-10227" y="981807"/>
                  <a:pt x="0" y="898643"/>
                </a:cubicBezTo>
                <a:cubicBezTo>
                  <a:pt x="-21052" y="548349"/>
                  <a:pt x="57023" y="388564"/>
                  <a:pt x="0" y="179733"/>
                </a:cubicBezTo>
                <a:close/>
              </a:path>
              <a:path w="8056372" h="1078376" stroke="0" extrusionOk="0">
                <a:moveTo>
                  <a:pt x="0" y="179733"/>
                </a:moveTo>
                <a:cubicBezTo>
                  <a:pt x="14743" y="88979"/>
                  <a:pt x="77778" y="8290"/>
                  <a:pt x="179733" y="0"/>
                </a:cubicBezTo>
                <a:cubicBezTo>
                  <a:pt x="3479543" y="-9402"/>
                  <a:pt x="4864508" y="-138905"/>
                  <a:pt x="7876639" y="0"/>
                </a:cubicBezTo>
                <a:cubicBezTo>
                  <a:pt x="7978451" y="-893"/>
                  <a:pt x="8057654" y="84693"/>
                  <a:pt x="8056372" y="179733"/>
                </a:cubicBezTo>
                <a:cubicBezTo>
                  <a:pt x="8038534" y="301853"/>
                  <a:pt x="8120150" y="717805"/>
                  <a:pt x="8056372" y="898643"/>
                </a:cubicBezTo>
                <a:cubicBezTo>
                  <a:pt x="8067672" y="1004517"/>
                  <a:pt x="7975723" y="1081895"/>
                  <a:pt x="7876639" y="1078376"/>
                </a:cubicBezTo>
                <a:cubicBezTo>
                  <a:pt x="4117697" y="1056043"/>
                  <a:pt x="1772464" y="996927"/>
                  <a:pt x="179733" y="1078376"/>
                </a:cubicBezTo>
                <a:cubicBezTo>
                  <a:pt x="77344" y="1088804"/>
                  <a:pt x="3021" y="996714"/>
                  <a:pt x="0" y="898643"/>
                </a:cubicBezTo>
                <a:cubicBezTo>
                  <a:pt x="-37983" y="597456"/>
                  <a:pt x="-45410" y="355119"/>
                  <a:pt x="0" y="179733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chemeClr val="accent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19043635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Hộp Văn bản 6">
            <a:extLst>
              <a:ext uri="{FF2B5EF4-FFF2-40B4-BE49-F238E27FC236}">
                <a16:creationId xmlns:a16="http://schemas.microsoft.com/office/drawing/2014/main" id="{8A171040-EA82-8C66-9FB9-439C96C29000}"/>
              </a:ext>
            </a:extLst>
          </p:cNvPr>
          <p:cNvSpPr txBox="1"/>
          <p:nvPr/>
        </p:nvSpPr>
        <p:spPr>
          <a:xfrm>
            <a:off x="1811647" y="1592143"/>
            <a:ext cx="7101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</a:rPr>
              <a:t>Xác định được vị trí địa lí của địa phương trên bản đồ Việt Nam.</a:t>
            </a:r>
            <a:endParaRPr lang="vi-VN" sz="2400" b="0" dirty="0">
              <a:solidFill>
                <a:srgbClr val="002060"/>
              </a:solidFill>
              <a:effectLst/>
            </a:endParaRPr>
          </a:p>
        </p:txBody>
      </p:sp>
      <p:sp>
        <p:nvSpPr>
          <p:cNvPr id="5" name="Hình chữ nhật: Góc Tròn 11">
            <a:extLst>
              <a:ext uri="{FF2B5EF4-FFF2-40B4-BE49-F238E27FC236}">
                <a16:creationId xmlns:a16="http://schemas.microsoft.com/office/drawing/2014/main" id="{E224F3A5-959E-6784-1761-C54F35A6A935}"/>
              </a:ext>
            </a:extLst>
          </p:cNvPr>
          <p:cNvSpPr/>
          <p:nvPr/>
        </p:nvSpPr>
        <p:spPr>
          <a:xfrm>
            <a:off x="2343150" y="2844602"/>
            <a:ext cx="9238798" cy="1078377"/>
          </a:xfrm>
          <a:custGeom>
            <a:avLst/>
            <a:gdLst>
              <a:gd name="connsiteX0" fmla="*/ 0 w 9238798"/>
              <a:gd name="connsiteY0" fmla="*/ 179733 h 1078377"/>
              <a:gd name="connsiteX1" fmla="*/ 179733 w 9238798"/>
              <a:gd name="connsiteY1" fmla="*/ 0 h 1078377"/>
              <a:gd name="connsiteX2" fmla="*/ 9059065 w 9238798"/>
              <a:gd name="connsiteY2" fmla="*/ 0 h 1078377"/>
              <a:gd name="connsiteX3" fmla="*/ 9238798 w 9238798"/>
              <a:gd name="connsiteY3" fmla="*/ 179733 h 1078377"/>
              <a:gd name="connsiteX4" fmla="*/ 9238798 w 9238798"/>
              <a:gd name="connsiteY4" fmla="*/ 898644 h 1078377"/>
              <a:gd name="connsiteX5" fmla="*/ 9059065 w 9238798"/>
              <a:gd name="connsiteY5" fmla="*/ 1078377 h 1078377"/>
              <a:gd name="connsiteX6" fmla="*/ 179733 w 9238798"/>
              <a:gd name="connsiteY6" fmla="*/ 1078377 h 1078377"/>
              <a:gd name="connsiteX7" fmla="*/ 0 w 9238798"/>
              <a:gd name="connsiteY7" fmla="*/ 898644 h 1078377"/>
              <a:gd name="connsiteX8" fmla="*/ 0 w 9238798"/>
              <a:gd name="connsiteY8" fmla="*/ 179733 h 1078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238798" h="1078377" fill="none" extrusionOk="0">
                <a:moveTo>
                  <a:pt x="0" y="179733"/>
                </a:moveTo>
                <a:cubicBezTo>
                  <a:pt x="9591" y="70133"/>
                  <a:pt x="75327" y="4966"/>
                  <a:pt x="179733" y="0"/>
                </a:cubicBezTo>
                <a:cubicBezTo>
                  <a:pt x="2210854" y="22936"/>
                  <a:pt x="5429016" y="-134525"/>
                  <a:pt x="9059065" y="0"/>
                </a:cubicBezTo>
                <a:cubicBezTo>
                  <a:pt x="9161379" y="-13653"/>
                  <a:pt x="9229673" y="79336"/>
                  <a:pt x="9238798" y="179733"/>
                </a:cubicBezTo>
                <a:cubicBezTo>
                  <a:pt x="9237269" y="398497"/>
                  <a:pt x="9215173" y="604913"/>
                  <a:pt x="9238798" y="898644"/>
                </a:cubicBezTo>
                <a:cubicBezTo>
                  <a:pt x="9233646" y="996679"/>
                  <a:pt x="9166409" y="1074725"/>
                  <a:pt x="9059065" y="1078377"/>
                </a:cubicBezTo>
                <a:cubicBezTo>
                  <a:pt x="7028372" y="989805"/>
                  <a:pt x="4417780" y="1059188"/>
                  <a:pt x="179733" y="1078377"/>
                </a:cubicBezTo>
                <a:cubicBezTo>
                  <a:pt x="66871" y="1092530"/>
                  <a:pt x="-10227" y="981808"/>
                  <a:pt x="0" y="898644"/>
                </a:cubicBezTo>
                <a:cubicBezTo>
                  <a:pt x="-24580" y="554143"/>
                  <a:pt x="54479" y="392377"/>
                  <a:pt x="0" y="179733"/>
                </a:cubicBezTo>
                <a:close/>
              </a:path>
              <a:path w="9238798" h="1078377" stroke="0" extrusionOk="0">
                <a:moveTo>
                  <a:pt x="0" y="179733"/>
                </a:moveTo>
                <a:cubicBezTo>
                  <a:pt x="14743" y="88979"/>
                  <a:pt x="77778" y="8290"/>
                  <a:pt x="179733" y="0"/>
                </a:cubicBezTo>
                <a:cubicBezTo>
                  <a:pt x="2293742" y="-9402"/>
                  <a:pt x="5250098" y="-138905"/>
                  <a:pt x="9059065" y="0"/>
                </a:cubicBezTo>
                <a:cubicBezTo>
                  <a:pt x="9160877" y="-893"/>
                  <a:pt x="9240080" y="84693"/>
                  <a:pt x="9238798" y="179733"/>
                </a:cubicBezTo>
                <a:cubicBezTo>
                  <a:pt x="9223606" y="300739"/>
                  <a:pt x="9176064" y="715112"/>
                  <a:pt x="9238798" y="898644"/>
                </a:cubicBezTo>
                <a:cubicBezTo>
                  <a:pt x="9250098" y="1004518"/>
                  <a:pt x="9158149" y="1081896"/>
                  <a:pt x="9059065" y="1078377"/>
                </a:cubicBezTo>
                <a:cubicBezTo>
                  <a:pt x="5146561" y="1056044"/>
                  <a:pt x="4202417" y="996928"/>
                  <a:pt x="179733" y="1078377"/>
                </a:cubicBezTo>
                <a:cubicBezTo>
                  <a:pt x="77344" y="1088805"/>
                  <a:pt x="3021" y="996715"/>
                  <a:pt x="0" y="898644"/>
                </a:cubicBezTo>
                <a:cubicBezTo>
                  <a:pt x="-39572" y="599726"/>
                  <a:pt x="-47122" y="356253"/>
                  <a:pt x="0" y="179733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chemeClr val="accent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19043635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Hộp Văn bản 12">
            <a:extLst>
              <a:ext uri="{FF2B5EF4-FFF2-40B4-BE49-F238E27FC236}">
                <a16:creationId xmlns:a16="http://schemas.microsoft.com/office/drawing/2014/main" id="{D2660BF4-99D0-A170-CD4A-7A192D90E971}"/>
              </a:ext>
            </a:extLst>
          </p:cNvPr>
          <p:cNvSpPr txBox="1"/>
          <p:nvPr/>
        </p:nvSpPr>
        <p:spPr>
          <a:xfrm>
            <a:off x="2324101" y="2898962"/>
            <a:ext cx="84097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</a:rPr>
              <a:t>Mô tả được một số nét chính về tự nhiên (ví dụ: địa hình, khí hậu,...) của địa phương có sử dụng lược đồ hoặc bản đồ.</a:t>
            </a:r>
            <a:endParaRPr lang="vi-VN" sz="2400" b="0" dirty="0">
              <a:solidFill>
                <a:srgbClr val="002060"/>
              </a:solidFill>
              <a:effectLst/>
            </a:endParaRPr>
          </a:p>
        </p:txBody>
      </p:sp>
      <p:pic>
        <p:nvPicPr>
          <p:cNvPr id="7" name="Hình ảnh 17" descr="Ảnh có chứa mẫu họa&#10;&#10;Mô tả được tạo tự động">
            <a:extLst>
              <a:ext uri="{FF2B5EF4-FFF2-40B4-BE49-F238E27FC236}">
                <a16:creationId xmlns:a16="http://schemas.microsoft.com/office/drawing/2014/main" id="{2C16C0FA-92BC-A135-1934-C00B134065E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54" b="98370" l="10000" r="90000">
                        <a14:foregroundMark x1="51600" y1="91304" x2="51600" y2="91304"/>
                        <a14:foregroundMark x1="59733" y1="96377" x2="59733" y2="96377"/>
                        <a14:foregroundMark x1="55067" y1="98370" x2="55067" y2="98370"/>
                        <a14:foregroundMark x1="61067" y1="54167" x2="61067" y2="54167"/>
                        <a14:foregroundMark x1="73467" y1="49094" x2="80800" y2="65580"/>
                        <a14:foregroundMark x1="62800" y1="45652" x2="66267" y2="66486"/>
                        <a14:foregroundMark x1="72533" y1="49094" x2="54267" y2="59239"/>
                        <a14:foregroundMark x1="54267" y1="59239" x2="54000" y2="59239"/>
                        <a14:foregroundMark x1="78000" y1="48551" x2="83716" y2="58983"/>
                        <a14:foregroundMark x1="51867" y1="5254" x2="51867" y2="5254"/>
                        <a14:foregroundMark x1="66933" y1="52899" x2="69467" y2="68297"/>
                        <a14:foregroundMark x1="78267" y1="54167" x2="72267" y2="65580"/>
                        <a14:foregroundMark x1="81333" y1="51087" x2="81333" y2="51087"/>
                        <a14:foregroundMark x1="81733" y1="50000" x2="81733" y2="50000"/>
                        <a14:foregroundMark x1="65067" y1="46920" x2="65067" y2="46920"/>
                        <a14:backgroundMark x1="85467" y1="58877" x2="85733" y2="67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94" y="1409306"/>
            <a:ext cx="1743292" cy="1283063"/>
          </a:xfrm>
          <a:prstGeom prst="rect">
            <a:avLst/>
          </a:prstGeom>
        </p:spPr>
      </p:pic>
      <p:pic>
        <p:nvPicPr>
          <p:cNvPr id="8" name="Hình ảnh 2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827DC7F5-B3CE-3DA1-D030-C0E03313BC2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54" b="98370" l="10000" r="90000">
                        <a14:foregroundMark x1="51600" y1="91304" x2="51600" y2="91304"/>
                        <a14:foregroundMark x1="59733" y1="96377" x2="59733" y2="96377"/>
                        <a14:foregroundMark x1="55067" y1="98370" x2="55067" y2="98370"/>
                        <a14:foregroundMark x1="61067" y1="54167" x2="61067" y2="54167"/>
                        <a14:foregroundMark x1="73467" y1="49094" x2="80800" y2="65580"/>
                        <a14:foregroundMark x1="62800" y1="45652" x2="66267" y2="66486"/>
                        <a14:foregroundMark x1="72533" y1="49094" x2="54267" y2="59239"/>
                        <a14:foregroundMark x1="54267" y1="59239" x2="54000" y2="59239"/>
                        <a14:foregroundMark x1="78000" y1="48551" x2="83716" y2="58983"/>
                        <a14:foregroundMark x1="51867" y1="5254" x2="51867" y2="5254"/>
                        <a14:foregroundMark x1="66933" y1="52899" x2="69467" y2="68297"/>
                        <a14:foregroundMark x1="78267" y1="54167" x2="72267" y2="65580"/>
                        <a14:foregroundMark x1="81333" y1="51087" x2="81333" y2="51087"/>
                        <a14:foregroundMark x1="81733" y1="50000" x2="81733" y2="50000"/>
                        <a14:foregroundMark x1="65067" y1="46920" x2="65067" y2="46920"/>
                        <a14:backgroundMark x1="85467" y1="58877" x2="85733" y2="67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48708" y="2716392"/>
            <a:ext cx="1743292" cy="1283063"/>
          </a:xfrm>
          <a:prstGeom prst="rect">
            <a:avLst/>
          </a:prstGeom>
        </p:spPr>
      </p:pic>
      <p:sp>
        <p:nvSpPr>
          <p:cNvPr id="9" name="Hình chữ nhật: Góc Tròn 23">
            <a:extLst>
              <a:ext uri="{FF2B5EF4-FFF2-40B4-BE49-F238E27FC236}">
                <a16:creationId xmlns:a16="http://schemas.microsoft.com/office/drawing/2014/main" id="{7F19E95F-E6A2-55B7-D303-7EDB3E44C9BD}"/>
              </a:ext>
            </a:extLst>
          </p:cNvPr>
          <p:cNvSpPr/>
          <p:nvPr/>
        </p:nvSpPr>
        <p:spPr>
          <a:xfrm>
            <a:off x="1025975" y="4246431"/>
            <a:ext cx="8984799" cy="820869"/>
          </a:xfrm>
          <a:custGeom>
            <a:avLst/>
            <a:gdLst>
              <a:gd name="connsiteX0" fmla="*/ 0 w 8984799"/>
              <a:gd name="connsiteY0" fmla="*/ 136814 h 820869"/>
              <a:gd name="connsiteX1" fmla="*/ 136814 w 8984799"/>
              <a:gd name="connsiteY1" fmla="*/ 0 h 820869"/>
              <a:gd name="connsiteX2" fmla="*/ 8847985 w 8984799"/>
              <a:gd name="connsiteY2" fmla="*/ 0 h 820869"/>
              <a:gd name="connsiteX3" fmla="*/ 8984799 w 8984799"/>
              <a:gd name="connsiteY3" fmla="*/ 136814 h 820869"/>
              <a:gd name="connsiteX4" fmla="*/ 8984799 w 8984799"/>
              <a:gd name="connsiteY4" fmla="*/ 684055 h 820869"/>
              <a:gd name="connsiteX5" fmla="*/ 8847985 w 8984799"/>
              <a:gd name="connsiteY5" fmla="*/ 820869 h 820869"/>
              <a:gd name="connsiteX6" fmla="*/ 136814 w 8984799"/>
              <a:gd name="connsiteY6" fmla="*/ 820869 h 820869"/>
              <a:gd name="connsiteX7" fmla="*/ 0 w 8984799"/>
              <a:gd name="connsiteY7" fmla="*/ 684055 h 820869"/>
              <a:gd name="connsiteX8" fmla="*/ 0 w 8984799"/>
              <a:gd name="connsiteY8" fmla="*/ 136814 h 820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84799" h="820869" fill="none" extrusionOk="0">
                <a:moveTo>
                  <a:pt x="0" y="136814"/>
                </a:moveTo>
                <a:cubicBezTo>
                  <a:pt x="9660" y="50844"/>
                  <a:pt x="53924" y="7079"/>
                  <a:pt x="136814" y="0"/>
                </a:cubicBezTo>
                <a:cubicBezTo>
                  <a:pt x="3737171" y="22936"/>
                  <a:pt x="5046238" y="-134525"/>
                  <a:pt x="8847985" y="0"/>
                </a:cubicBezTo>
                <a:cubicBezTo>
                  <a:pt x="8926279" y="-12237"/>
                  <a:pt x="8971250" y="59572"/>
                  <a:pt x="8984799" y="136814"/>
                </a:cubicBezTo>
                <a:cubicBezTo>
                  <a:pt x="9004872" y="304144"/>
                  <a:pt x="9027789" y="479448"/>
                  <a:pt x="8984799" y="684055"/>
                </a:cubicBezTo>
                <a:cubicBezTo>
                  <a:pt x="8983905" y="759402"/>
                  <a:pt x="8927180" y="819226"/>
                  <a:pt x="8847985" y="820869"/>
                </a:cubicBezTo>
                <a:cubicBezTo>
                  <a:pt x="5865848" y="732297"/>
                  <a:pt x="4051751" y="801680"/>
                  <a:pt x="136814" y="820869"/>
                </a:cubicBezTo>
                <a:cubicBezTo>
                  <a:pt x="57079" y="825215"/>
                  <a:pt x="-7325" y="748084"/>
                  <a:pt x="0" y="684055"/>
                </a:cubicBezTo>
                <a:cubicBezTo>
                  <a:pt x="43850" y="507863"/>
                  <a:pt x="-6779" y="223473"/>
                  <a:pt x="0" y="136814"/>
                </a:cubicBezTo>
                <a:close/>
              </a:path>
              <a:path w="8984799" h="820869" stroke="0" extrusionOk="0">
                <a:moveTo>
                  <a:pt x="0" y="136814"/>
                </a:moveTo>
                <a:cubicBezTo>
                  <a:pt x="2446" y="62666"/>
                  <a:pt x="59062" y="6751"/>
                  <a:pt x="136814" y="0"/>
                </a:cubicBezTo>
                <a:cubicBezTo>
                  <a:pt x="3279341" y="-9402"/>
                  <a:pt x="7032193" y="-138905"/>
                  <a:pt x="8847985" y="0"/>
                </a:cubicBezTo>
                <a:cubicBezTo>
                  <a:pt x="8930537" y="-2452"/>
                  <a:pt x="8987274" y="69411"/>
                  <a:pt x="8984799" y="136814"/>
                </a:cubicBezTo>
                <a:cubicBezTo>
                  <a:pt x="8945322" y="314935"/>
                  <a:pt x="8945511" y="466464"/>
                  <a:pt x="8984799" y="684055"/>
                </a:cubicBezTo>
                <a:cubicBezTo>
                  <a:pt x="8996567" y="766499"/>
                  <a:pt x="8923085" y="829873"/>
                  <a:pt x="8847985" y="820869"/>
                </a:cubicBezTo>
                <a:cubicBezTo>
                  <a:pt x="6124086" y="798536"/>
                  <a:pt x="3229273" y="739420"/>
                  <a:pt x="136814" y="820869"/>
                </a:cubicBezTo>
                <a:cubicBezTo>
                  <a:pt x="58225" y="830976"/>
                  <a:pt x="7101" y="756810"/>
                  <a:pt x="0" y="684055"/>
                </a:cubicBezTo>
                <a:cubicBezTo>
                  <a:pt x="-20385" y="486112"/>
                  <a:pt x="28353" y="222176"/>
                  <a:pt x="0" y="136814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chemeClr val="accent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19043635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Hộp Văn bản 24">
            <a:extLst>
              <a:ext uri="{FF2B5EF4-FFF2-40B4-BE49-F238E27FC236}">
                <a16:creationId xmlns:a16="http://schemas.microsoft.com/office/drawing/2014/main" id="{4C0DB0BD-71ED-6BE7-587E-805FAA1E3AF7}"/>
              </a:ext>
            </a:extLst>
          </p:cNvPr>
          <p:cNvSpPr txBox="1"/>
          <p:nvPr/>
        </p:nvSpPr>
        <p:spPr>
          <a:xfrm>
            <a:off x="1811647" y="4300790"/>
            <a:ext cx="7970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</a:rPr>
              <a:t>Trình bày được một số hoạt động kinh tế ở địa phương.</a:t>
            </a:r>
            <a:endParaRPr lang="vi-VN" sz="2400" b="0" dirty="0">
              <a:solidFill>
                <a:srgbClr val="002060"/>
              </a:solidFill>
              <a:effectLst/>
            </a:endParaRPr>
          </a:p>
        </p:txBody>
      </p:sp>
      <p:sp>
        <p:nvSpPr>
          <p:cNvPr id="11" name="Hình chữ nhật: Góc Tròn 25">
            <a:extLst>
              <a:ext uri="{FF2B5EF4-FFF2-40B4-BE49-F238E27FC236}">
                <a16:creationId xmlns:a16="http://schemas.microsoft.com/office/drawing/2014/main" id="{9FE9F5D1-DDD0-3187-3B60-79460BF27380}"/>
              </a:ext>
            </a:extLst>
          </p:cNvPr>
          <p:cNvSpPr/>
          <p:nvPr/>
        </p:nvSpPr>
        <p:spPr>
          <a:xfrm>
            <a:off x="2988846" y="5553249"/>
            <a:ext cx="8593101" cy="1078377"/>
          </a:xfrm>
          <a:custGeom>
            <a:avLst/>
            <a:gdLst>
              <a:gd name="connsiteX0" fmla="*/ 0 w 8593101"/>
              <a:gd name="connsiteY0" fmla="*/ 179733 h 1078377"/>
              <a:gd name="connsiteX1" fmla="*/ 179733 w 8593101"/>
              <a:gd name="connsiteY1" fmla="*/ 0 h 1078377"/>
              <a:gd name="connsiteX2" fmla="*/ 8413368 w 8593101"/>
              <a:gd name="connsiteY2" fmla="*/ 0 h 1078377"/>
              <a:gd name="connsiteX3" fmla="*/ 8593101 w 8593101"/>
              <a:gd name="connsiteY3" fmla="*/ 179733 h 1078377"/>
              <a:gd name="connsiteX4" fmla="*/ 8593101 w 8593101"/>
              <a:gd name="connsiteY4" fmla="*/ 898644 h 1078377"/>
              <a:gd name="connsiteX5" fmla="*/ 8413368 w 8593101"/>
              <a:gd name="connsiteY5" fmla="*/ 1078377 h 1078377"/>
              <a:gd name="connsiteX6" fmla="*/ 179733 w 8593101"/>
              <a:gd name="connsiteY6" fmla="*/ 1078377 h 1078377"/>
              <a:gd name="connsiteX7" fmla="*/ 0 w 8593101"/>
              <a:gd name="connsiteY7" fmla="*/ 898644 h 1078377"/>
              <a:gd name="connsiteX8" fmla="*/ 0 w 8593101"/>
              <a:gd name="connsiteY8" fmla="*/ 179733 h 1078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93101" h="1078377" fill="none" extrusionOk="0">
                <a:moveTo>
                  <a:pt x="0" y="179733"/>
                </a:moveTo>
                <a:cubicBezTo>
                  <a:pt x="9591" y="70133"/>
                  <a:pt x="75327" y="4966"/>
                  <a:pt x="179733" y="0"/>
                </a:cubicBezTo>
                <a:cubicBezTo>
                  <a:pt x="3294929" y="22936"/>
                  <a:pt x="4329730" y="-134525"/>
                  <a:pt x="8413368" y="0"/>
                </a:cubicBezTo>
                <a:cubicBezTo>
                  <a:pt x="8515682" y="-13653"/>
                  <a:pt x="8583976" y="79336"/>
                  <a:pt x="8593101" y="179733"/>
                </a:cubicBezTo>
                <a:cubicBezTo>
                  <a:pt x="8591572" y="398497"/>
                  <a:pt x="8569476" y="604913"/>
                  <a:pt x="8593101" y="898644"/>
                </a:cubicBezTo>
                <a:cubicBezTo>
                  <a:pt x="8587949" y="996679"/>
                  <a:pt x="8520712" y="1074725"/>
                  <a:pt x="8413368" y="1078377"/>
                </a:cubicBezTo>
                <a:cubicBezTo>
                  <a:pt x="5611442" y="989805"/>
                  <a:pt x="2768190" y="1059188"/>
                  <a:pt x="179733" y="1078377"/>
                </a:cubicBezTo>
                <a:cubicBezTo>
                  <a:pt x="66871" y="1092530"/>
                  <a:pt x="-10227" y="981808"/>
                  <a:pt x="0" y="898644"/>
                </a:cubicBezTo>
                <a:cubicBezTo>
                  <a:pt x="-24580" y="554143"/>
                  <a:pt x="54479" y="392377"/>
                  <a:pt x="0" y="179733"/>
                </a:cubicBezTo>
                <a:close/>
              </a:path>
              <a:path w="8593101" h="1078377" stroke="0" extrusionOk="0">
                <a:moveTo>
                  <a:pt x="0" y="179733"/>
                </a:moveTo>
                <a:cubicBezTo>
                  <a:pt x="14743" y="88979"/>
                  <a:pt x="77778" y="8290"/>
                  <a:pt x="179733" y="0"/>
                </a:cubicBezTo>
                <a:cubicBezTo>
                  <a:pt x="1093459" y="-9402"/>
                  <a:pt x="7110611" y="-138905"/>
                  <a:pt x="8413368" y="0"/>
                </a:cubicBezTo>
                <a:cubicBezTo>
                  <a:pt x="8515180" y="-893"/>
                  <a:pt x="8594383" y="84693"/>
                  <a:pt x="8593101" y="179733"/>
                </a:cubicBezTo>
                <a:cubicBezTo>
                  <a:pt x="8577909" y="300739"/>
                  <a:pt x="8530367" y="715112"/>
                  <a:pt x="8593101" y="898644"/>
                </a:cubicBezTo>
                <a:cubicBezTo>
                  <a:pt x="8604401" y="1004518"/>
                  <a:pt x="8512452" y="1081896"/>
                  <a:pt x="8413368" y="1078377"/>
                </a:cubicBezTo>
                <a:cubicBezTo>
                  <a:pt x="7419311" y="1056044"/>
                  <a:pt x="2278536" y="996928"/>
                  <a:pt x="179733" y="1078377"/>
                </a:cubicBezTo>
                <a:cubicBezTo>
                  <a:pt x="77344" y="1088805"/>
                  <a:pt x="3021" y="996715"/>
                  <a:pt x="0" y="898644"/>
                </a:cubicBezTo>
                <a:cubicBezTo>
                  <a:pt x="-39572" y="599726"/>
                  <a:pt x="-47122" y="356253"/>
                  <a:pt x="0" y="179733"/>
                </a:cubicBezTo>
                <a:close/>
              </a:path>
            </a:pathLst>
          </a:custGeom>
          <a:solidFill>
            <a:srgbClr val="FFFF00"/>
          </a:solidFill>
          <a:ln w="28575">
            <a:solidFill>
              <a:schemeClr val="accent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19043635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Hộp Văn bản 26">
            <a:extLst>
              <a:ext uri="{FF2B5EF4-FFF2-40B4-BE49-F238E27FC236}">
                <a16:creationId xmlns:a16="http://schemas.microsoft.com/office/drawing/2014/main" id="{F4870C01-CF74-A66D-C6A0-6BA95E2ADFC9}"/>
              </a:ext>
            </a:extLst>
          </p:cNvPr>
          <p:cNvSpPr txBox="1"/>
          <p:nvPr/>
        </p:nvSpPr>
        <p:spPr>
          <a:xfrm>
            <a:off x="3103732" y="5607609"/>
            <a:ext cx="76300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2400" b="0" i="0" u="none" strike="noStrike" dirty="0">
                <a:solidFill>
                  <a:srgbClr val="002060"/>
                </a:solidFill>
                <a:effectLst/>
              </a:rPr>
              <a:t>Thể hiện được tình cảm với địa phương và sẵn sàng hành động bảo vệ môi trường xung quanh.</a:t>
            </a:r>
            <a:endParaRPr lang="vi-VN" sz="2400" b="0" dirty="0">
              <a:solidFill>
                <a:srgbClr val="002060"/>
              </a:solidFill>
              <a:effectLst/>
            </a:endParaRPr>
          </a:p>
        </p:txBody>
      </p:sp>
      <p:pic>
        <p:nvPicPr>
          <p:cNvPr id="13" name="Hình ảnh 27" descr="Ảnh có chứa mẫu họa&#10;&#10;Mô tả được tạo tự động">
            <a:extLst>
              <a:ext uri="{FF2B5EF4-FFF2-40B4-BE49-F238E27FC236}">
                <a16:creationId xmlns:a16="http://schemas.microsoft.com/office/drawing/2014/main" id="{01FF653A-5CB9-D501-7D85-23651E5381D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54" b="98370" l="10000" r="90000">
                        <a14:foregroundMark x1="51600" y1="91304" x2="51600" y2="91304"/>
                        <a14:foregroundMark x1="59733" y1="96377" x2="59733" y2="96377"/>
                        <a14:foregroundMark x1="55067" y1="98370" x2="55067" y2="98370"/>
                        <a14:foregroundMark x1="61067" y1="54167" x2="61067" y2="54167"/>
                        <a14:foregroundMark x1="73467" y1="49094" x2="80800" y2="65580"/>
                        <a14:foregroundMark x1="62800" y1="45652" x2="66267" y2="66486"/>
                        <a14:foregroundMark x1="72533" y1="49094" x2="54267" y2="59239"/>
                        <a14:foregroundMark x1="54267" y1="59239" x2="54000" y2="59239"/>
                        <a14:foregroundMark x1="78000" y1="48551" x2="83716" y2="58983"/>
                        <a14:foregroundMark x1="51867" y1="5254" x2="51867" y2="5254"/>
                        <a14:foregroundMark x1="66933" y1="52899" x2="69467" y2="68297"/>
                        <a14:foregroundMark x1="78267" y1="54167" x2="72267" y2="65580"/>
                        <a14:foregroundMark x1="81333" y1="51087" x2="81333" y2="51087"/>
                        <a14:foregroundMark x1="81733" y1="50000" x2="81733" y2="50000"/>
                        <a14:foregroundMark x1="65067" y1="46920" x2="65067" y2="46920"/>
                        <a14:backgroundMark x1="85467" y1="58877" x2="85733" y2="67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69" y="3984603"/>
            <a:ext cx="1743292" cy="1283063"/>
          </a:xfrm>
          <a:prstGeom prst="rect">
            <a:avLst/>
          </a:prstGeom>
        </p:spPr>
      </p:pic>
      <p:pic>
        <p:nvPicPr>
          <p:cNvPr id="14" name="Hình ảnh 28" descr="Ảnh có chứa mẫu họa&#10;&#10;Mô tả được tạo tự động">
            <a:extLst>
              <a:ext uri="{FF2B5EF4-FFF2-40B4-BE49-F238E27FC236}">
                <a16:creationId xmlns:a16="http://schemas.microsoft.com/office/drawing/2014/main" id="{C9DFA4E2-E677-7C56-CF56-2606A59BCBA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254" b="98370" l="10000" r="90000">
                        <a14:foregroundMark x1="51600" y1="91304" x2="51600" y2="91304"/>
                        <a14:foregroundMark x1="59733" y1="96377" x2="59733" y2="96377"/>
                        <a14:foregroundMark x1="55067" y1="98370" x2="55067" y2="98370"/>
                        <a14:foregroundMark x1="61067" y1="54167" x2="61067" y2="54167"/>
                        <a14:foregroundMark x1="73467" y1="49094" x2="80800" y2="65580"/>
                        <a14:foregroundMark x1="62800" y1="45652" x2="66267" y2="66486"/>
                        <a14:foregroundMark x1="72533" y1="49094" x2="54267" y2="59239"/>
                        <a14:foregroundMark x1="54267" y1="59239" x2="54000" y2="59239"/>
                        <a14:foregroundMark x1="78000" y1="48551" x2="83716" y2="58983"/>
                        <a14:foregroundMark x1="51867" y1="5254" x2="51867" y2="5254"/>
                        <a14:foregroundMark x1="66933" y1="52899" x2="69467" y2="68297"/>
                        <a14:foregroundMark x1="78267" y1="54167" x2="72267" y2="65580"/>
                        <a14:foregroundMark x1="81333" y1="51087" x2="81333" y2="51087"/>
                        <a14:foregroundMark x1="81733" y1="50000" x2="81733" y2="50000"/>
                        <a14:foregroundMark x1="65067" y1="46920" x2="65067" y2="46920"/>
                        <a14:backgroundMark x1="85467" y1="58877" x2="85733" y2="67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48708" y="5425039"/>
            <a:ext cx="1743292" cy="12830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4AEEACE-6CD0-130E-60EF-D056ED9648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1679" y="521147"/>
            <a:ext cx="6425741" cy="139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9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9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E6F1065D-F5E9-E69C-6A82-9C42C68CB35D}"/>
              </a:ext>
            </a:extLst>
          </p:cNvPr>
          <p:cNvSpPr/>
          <p:nvPr/>
        </p:nvSpPr>
        <p:spPr>
          <a:xfrm>
            <a:off x="276225" y="185049"/>
            <a:ext cx="11677650" cy="126275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Hoạt động dịch vụ: du lịch, thương mại, giao thông vận tải,...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triển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mạnh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Times New Roman" panose="02020603050405020304" pitchFamily="18" charset="0"/>
              </a:rPr>
              <a:t>mẽ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286E92-7639-A5A6-5B8D-33A922347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8024" y="1530402"/>
            <a:ext cx="6619875" cy="449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57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68" b="23543"/>
          <a:stretch/>
        </p:blipFill>
        <p:spPr>
          <a:xfrm>
            <a:off x="696969" y="3087539"/>
            <a:ext cx="5065700" cy="2931124"/>
          </a:xfrm>
          <a:prstGeom prst="rect">
            <a:avLst/>
          </a:prstGeom>
        </p:spPr>
      </p:pic>
      <p:sp>
        <p:nvSpPr>
          <p:cNvPr id="2" name="Hình chữ nhật: Góc Tròn 15">
            <a:extLst>
              <a:ext uri="{FF2B5EF4-FFF2-40B4-BE49-F238E27FC236}">
                <a16:creationId xmlns:a16="http://schemas.microsoft.com/office/drawing/2014/main" id="{C3DE5F0E-2D20-097A-ECCD-9E5B03D71AE0}"/>
              </a:ext>
            </a:extLst>
          </p:cNvPr>
          <p:cNvSpPr/>
          <p:nvPr/>
        </p:nvSpPr>
        <p:spPr>
          <a:xfrm>
            <a:off x="3962707" y="1962150"/>
            <a:ext cx="7572067" cy="1530749"/>
          </a:xfrm>
          <a:custGeom>
            <a:avLst/>
            <a:gdLst>
              <a:gd name="connsiteX0" fmla="*/ 0 w 7572067"/>
              <a:gd name="connsiteY0" fmla="*/ 255130 h 1530749"/>
              <a:gd name="connsiteX1" fmla="*/ 255130 w 7572067"/>
              <a:gd name="connsiteY1" fmla="*/ 0 h 1530749"/>
              <a:gd name="connsiteX2" fmla="*/ 7316937 w 7572067"/>
              <a:gd name="connsiteY2" fmla="*/ 0 h 1530749"/>
              <a:gd name="connsiteX3" fmla="*/ 7572067 w 7572067"/>
              <a:gd name="connsiteY3" fmla="*/ 255130 h 1530749"/>
              <a:gd name="connsiteX4" fmla="*/ 7572067 w 7572067"/>
              <a:gd name="connsiteY4" fmla="*/ 1275619 h 1530749"/>
              <a:gd name="connsiteX5" fmla="*/ 7316937 w 7572067"/>
              <a:gd name="connsiteY5" fmla="*/ 1530749 h 1530749"/>
              <a:gd name="connsiteX6" fmla="*/ 255130 w 7572067"/>
              <a:gd name="connsiteY6" fmla="*/ 1530749 h 1530749"/>
              <a:gd name="connsiteX7" fmla="*/ 0 w 7572067"/>
              <a:gd name="connsiteY7" fmla="*/ 1275619 h 1530749"/>
              <a:gd name="connsiteX8" fmla="*/ 0 w 7572067"/>
              <a:gd name="connsiteY8" fmla="*/ 255130 h 153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72067" h="1530749" fill="none" extrusionOk="0">
                <a:moveTo>
                  <a:pt x="0" y="255130"/>
                </a:moveTo>
                <a:cubicBezTo>
                  <a:pt x="3598" y="110348"/>
                  <a:pt x="100509" y="13249"/>
                  <a:pt x="255130" y="0"/>
                </a:cubicBezTo>
                <a:cubicBezTo>
                  <a:pt x="1341089" y="22936"/>
                  <a:pt x="5595445" y="-134525"/>
                  <a:pt x="7316937" y="0"/>
                </a:cubicBezTo>
                <a:cubicBezTo>
                  <a:pt x="7461847" y="-17929"/>
                  <a:pt x="7569043" y="113851"/>
                  <a:pt x="7572067" y="255130"/>
                </a:cubicBezTo>
                <a:cubicBezTo>
                  <a:pt x="7493136" y="727242"/>
                  <a:pt x="7490808" y="1042393"/>
                  <a:pt x="7572067" y="1275619"/>
                </a:cubicBezTo>
                <a:cubicBezTo>
                  <a:pt x="7563109" y="1414386"/>
                  <a:pt x="7460070" y="1529742"/>
                  <a:pt x="7316937" y="1530749"/>
                </a:cubicBezTo>
                <a:cubicBezTo>
                  <a:pt x="4422531" y="1442177"/>
                  <a:pt x="1036766" y="1511560"/>
                  <a:pt x="255130" y="1530749"/>
                </a:cubicBezTo>
                <a:cubicBezTo>
                  <a:pt x="95311" y="1550436"/>
                  <a:pt x="-2660" y="1412335"/>
                  <a:pt x="0" y="1275619"/>
                </a:cubicBezTo>
                <a:cubicBezTo>
                  <a:pt x="85794" y="921182"/>
                  <a:pt x="-33545" y="585339"/>
                  <a:pt x="0" y="255130"/>
                </a:cubicBezTo>
                <a:close/>
              </a:path>
              <a:path w="7572067" h="1530749" stroke="0" extrusionOk="0">
                <a:moveTo>
                  <a:pt x="0" y="255130"/>
                </a:moveTo>
                <a:cubicBezTo>
                  <a:pt x="8392" y="119070"/>
                  <a:pt x="109230" y="15390"/>
                  <a:pt x="255130" y="0"/>
                </a:cubicBezTo>
                <a:cubicBezTo>
                  <a:pt x="1199354" y="-9402"/>
                  <a:pt x="6205263" y="-138905"/>
                  <a:pt x="7316937" y="0"/>
                </a:cubicBezTo>
                <a:cubicBezTo>
                  <a:pt x="7469984" y="-4257"/>
                  <a:pt x="7575285" y="124830"/>
                  <a:pt x="7572067" y="255130"/>
                </a:cubicBezTo>
                <a:cubicBezTo>
                  <a:pt x="7564362" y="514835"/>
                  <a:pt x="7642546" y="922031"/>
                  <a:pt x="7572067" y="1275619"/>
                </a:cubicBezTo>
                <a:cubicBezTo>
                  <a:pt x="7595583" y="1430279"/>
                  <a:pt x="7456625" y="1554530"/>
                  <a:pt x="7316937" y="1530749"/>
                </a:cubicBezTo>
                <a:cubicBezTo>
                  <a:pt x="5909767" y="1508416"/>
                  <a:pt x="3655399" y="1449300"/>
                  <a:pt x="255130" y="1530749"/>
                </a:cubicBezTo>
                <a:cubicBezTo>
                  <a:pt x="112294" y="1537195"/>
                  <a:pt x="8310" y="1413241"/>
                  <a:pt x="0" y="1275619"/>
                </a:cubicBezTo>
                <a:cubicBezTo>
                  <a:pt x="10109" y="1149839"/>
                  <a:pt x="-22744" y="382509"/>
                  <a:pt x="0" y="25513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19043635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hiểu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bảo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vệ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môi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trường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68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A246E69-3A55-A7C0-A70E-A6461BF851F1}"/>
              </a:ext>
            </a:extLst>
          </p:cNvPr>
          <p:cNvGrpSpPr/>
          <p:nvPr/>
        </p:nvGrpSpPr>
        <p:grpSpPr>
          <a:xfrm>
            <a:off x="7967955" y="1741701"/>
            <a:ext cx="4374772" cy="4304776"/>
            <a:chOff x="7967955" y="1741701"/>
            <a:chExt cx="4374772" cy="430477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2B43ED6-B7A7-00BA-717B-14867A72C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955" y="1741701"/>
              <a:ext cx="4374772" cy="430477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08C72A-9340-D24E-7EDE-13D1AB7D4060}"/>
                </a:ext>
              </a:extLst>
            </p:cNvPr>
            <p:cNvSpPr txBox="1"/>
            <p:nvPr/>
          </p:nvSpPr>
          <p:spPr>
            <a:xfrm>
              <a:off x="8496300" y="5362575"/>
              <a:ext cx="37814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FF0000"/>
                  </a:solidFill>
                </a:rPr>
                <a:t>Thảo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luận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nhóm</a:t>
              </a:r>
              <a:r>
                <a:rPr lang="en-US" sz="3200" b="1" dirty="0">
                  <a:solidFill>
                    <a:srgbClr val="FF0000"/>
                  </a:solidFill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</a:rPr>
                <a:t>đôi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FFCD4943-DEEE-54E3-2A8B-1A87290B46FB}"/>
              </a:ext>
            </a:extLst>
          </p:cNvPr>
          <p:cNvSpPr/>
          <p:nvPr/>
        </p:nvSpPr>
        <p:spPr>
          <a:xfrm>
            <a:off x="800100" y="1950448"/>
            <a:ext cx="7677150" cy="2690352"/>
          </a:xfrm>
          <a:prstGeom prst="rect">
            <a:avLst/>
          </a:prstGeom>
          <a:solidFill>
            <a:schemeClr val="bg1"/>
          </a:solidFill>
          <a:ln w="38100">
            <a:solidFill>
              <a:srgbClr val="C74D56"/>
            </a:solidFill>
          </a:ln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hiểu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về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trạng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môi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trường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đất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nước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không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khí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….</a:t>
            </a:r>
          </a:p>
          <a:p>
            <a:pPr marL="457200" indent="-457200" algn="just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36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Hành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bảo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vệ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môi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trường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thân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gia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đình</a:t>
            </a:r>
            <a:r>
              <a:rPr lang="en-US" sz="3600" b="1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lang="en-US" sz="3200" b="1" i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60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54;p13">
            <a:extLst>
              <a:ext uri="{FF2B5EF4-FFF2-40B4-BE49-F238E27FC236}">
                <a16:creationId xmlns:a16="http://schemas.microsoft.com/office/drawing/2014/main" id="{BCD2526E-9120-1387-ACE1-470C06514AB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55;p13">
            <a:extLst>
              <a:ext uri="{FF2B5EF4-FFF2-40B4-BE49-F238E27FC236}">
                <a16:creationId xmlns:a16="http://schemas.microsoft.com/office/drawing/2014/main" id="{C15F382B-ADB9-262D-EA34-9CE64FD5F92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56;p13">
            <a:extLst>
              <a:ext uri="{FF2B5EF4-FFF2-40B4-BE49-F238E27FC236}">
                <a16:creationId xmlns:a16="http://schemas.microsoft.com/office/drawing/2014/main" id="{9B39F956-9D12-5D55-3EF4-3658CDF8BD1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9;p13">
            <a:extLst>
              <a:ext uri="{FF2B5EF4-FFF2-40B4-BE49-F238E27FC236}">
                <a16:creationId xmlns:a16="http://schemas.microsoft.com/office/drawing/2014/main" id="{E4705F21-335B-6EB8-1328-6063C18E516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0;p13">
            <a:extLst>
              <a:ext uri="{FF2B5EF4-FFF2-40B4-BE49-F238E27FC236}">
                <a16:creationId xmlns:a16="http://schemas.microsoft.com/office/drawing/2014/main" id="{82468D7A-7A92-E1A8-9EE5-A028121250C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61;p13">
            <a:extLst>
              <a:ext uri="{FF2B5EF4-FFF2-40B4-BE49-F238E27FC236}">
                <a16:creationId xmlns:a16="http://schemas.microsoft.com/office/drawing/2014/main" id="{33BCC7EE-78D1-574C-8ED3-D72E5124193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62;p13">
            <a:extLst>
              <a:ext uri="{FF2B5EF4-FFF2-40B4-BE49-F238E27FC236}">
                <a16:creationId xmlns:a16="http://schemas.microsoft.com/office/drawing/2014/main" id="{41C963F1-9235-F006-4A3F-B53EF12B334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63;p13">
            <a:extLst>
              <a:ext uri="{FF2B5EF4-FFF2-40B4-BE49-F238E27FC236}">
                <a16:creationId xmlns:a16="http://schemas.microsoft.com/office/drawing/2014/main" id="{D26BC98D-F516-738E-3342-8A49994EDA2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64;p13">
            <a:extLst>
              <a:ext uri="{FF2B5EF4-FFF2-40B4-BE49-F238E27FC236}">
                <a16:creationId xmlns:a16="http://schemas.microsoft.com/office/drawing/2014/main" id="{E7CC0D7F-B532-05E4-3984-C7248C91313F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87;p14">
            <a:extLst>
              <a:ext uri="{FF2B5EF4-FFF2-40B4-BE49-F238E27FC236}">
                <a16:creationId xmlns:a16="http://schemas.microsoft.com/office/drawing/2014/main" id="{3602595F-9407-3D81-4AD9-4DBCD81F3E27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95;p14">
            <a:extLst>
              <a:ext uri="{FF2B5EF4-FFF2-40B4-BE49-F238E27FC236}">
                <a16:creationId xmlns:a16="http://schemas.microsoft.com/office/drawing/2014/main" id="{B606D612-26D4-F5BF-892F-29F91405653E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3" name="Google Shape;81;p14">
            <a:extLst>
              <a:ext uri="{FF2B5EF4-FFF2-40B4-BE49-F238E27FC236}">
                <a16:creationId xmlns:a16="http://schemas.microsoft.com/office/drawing/2014/main" id="{B29A9498-3DBE-A046-E521-19653E0B283E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" name="Google Shape;82;p14">
            <a:extLst>
              <a:ext uri="{FF2B5EF4-FFF2-40B4-BE49-F238E27FC236}">
                <a16:creationId xmlns:a16="http://schemas.microsoft.com/office/drawing/2014/main" id="{EB1DACA0-C384-D186-C18F-1C70C1035A40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8F9DB1-848F-A069-1D63-3F11A4DF09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78126" y="2222227"/>
            <a:ext cx="4945599" cy="665751"/>
          </a:xfrm>
          <a:prstGeom prst="rect">
            <a:avLst/>
          </a:prstGeom>
        </p:spPr>
      </p:pic>
      <p:pic>
        <p:nvPicPr>
          <p:cNvPr id="16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602CD284-A6CC-CA3E-7344-9318E5543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58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ực trạng môi trường hiện nay">
            <a:hlinkClick r:id="" action="ppaction://media"/>
            <a:extLst>
              <a:ext uri="{FF2B5EF4-FFF2-40B4-BE49-F238E27FC236}">
                <a16:creationId xmlns:a16="http://schemas.microsoft.com/office/drawing/2014/main" id="{D61CEF8A-2641-34D3-0D6B-E54D0AEBB3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40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9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4" y="101296"/>
            <a:ext cx="11312648" cy="256600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F47FBC-6C6A-4571-99CA-79A4E7CAE81D}"/>
              </a:ext>
            </a:extLst>
          </p:cNvPr>
          <p:cNvSpPr txBox="1">
            <a:spLocks/>
          </p:cNvSpPr>
          <p:nvPr/>
        </p:nvSpPr>
        <p:spPr>
          <a:xfrm>
            <a:off x="1190625" y="2400515"/>
            <a:ext cx="9944100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0972.115.126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14EC30-9C2F-2CF3-A4FC-DD3563B74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151" y="110773"/>
            <a:ext cx="8503200" cy="1983548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0C1CCA4-F917-3D5D-8761-971EC051E3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380" y="-228480"/>
            <a:ext cx="1923810" cy="19238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8B159E5-B2F6-7A6C-02D2-E898E43272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606" y="3634609"/>
            <a:ext cx="10998137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6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C1D1B6-E4A1-D075-8D3F-401AD0777A5E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083978-5EA4-99C2-8DF2-16A4F736C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44659C-EF17-7CE9-52C8-2B1276D14428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4DADD1-0CF8-FF1E-7903-0386C834E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C81347-E386-E3F5-E183-80B18E3DBE8B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937724-E41B-60C5-1042-152045569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59514D-660C-987A-2C68-E74880045D22}"/>
              </a:ext>
            </a:extLst>
          </p:cNvPr>
          <p:cNvSpPr txBox="1"/>
          <p:nvPr/>
        </p:nvSpPr>
        <p:spPr>
          <a:xfrm>
            <a:off x="2156874" y="50004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1556F6-1F40-D81D-0A25-333371A7D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964760" y="4917842"/>
            <a:ext cx="919996" cy="9199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4BAB3F-866E-C654-56B2-735E868F1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8254" y="740266"/>
            <a:ext cx="6090432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83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 uiExpand="1" build="p"/>
      <p:bldP spid="6" grpId="0" uiExpand="1" build="p"/>
      <p:bldP spid="8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r="13526"/>
          <a:stretch/>
        </p:blipFill>
        <p:spPr>
          <a:xfrm>
            <a:off x="0" y="0"/>
            <a:ext cx="12187451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A8619C0-355B-F6F2-11DB-C2B5857780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241" y="1483055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88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zh-CN" altLang="en-US">
              <a:latin typeface="Coiny" panose="02000903060500060000" pitchFamily="2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r="13526"/>
          <a:stretch/>
        </p:blipFill>
        <p:spPr>
          <a:xfrm>
            <a:off x="0" y="0"/>
            <a:ext cx="12187451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626" y="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A61855-4308-2631-97AA-FAFF0DB876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6277" y="1308595"/>
            <a:ext cx="6242845" cy="323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63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4">
            <a:extLst>
              <a:ext uri="{FF2B5EF4-FFF2-40B4-BE49-F238E27FC236}">
                <a16:creationId xmlns:a16="http://schemas.microsoft.com/office/drawing/2014/main" id="{AC49D9F8-19FE-C0F7-1330-2DF2D5951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10425" y="761999"/>
            <a:ext cx="4904977" cy="1076583"/>
          </a:xfrm>
          <a:prstGeom prst="rect">
            <a:avLst/>
          </a:prstGeom>
        </p:spPr>
      </p:pic>
      <p:sp>
        <p:nvSpPr>
          <p:cNvPr id="18" name="TextBox 14">
            <a:extLst>
              <a:ext uri="{FF2B5EF4-FFF2-40B4-BE49-F238E27FC236}">
                <a16:creationId xmlns:a16="http://schemas.microsoft.com/office/drawing/2014/main" id="{6F3B813B-A865-4B0C-F4E3-545AE43120FA}"/>
              </a:ext>
            </a:extLst>
          </p:cNvPr>
          <p:cNvSpPr txBox="1"/>
          <p:nvPr/>
        </p:nvSpPr>
        <p:spPr>
          <a:xfrm>
            <a:off x="6966727" y="965287"/>
            <a:ext cx="5148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black"/>
                </a:solidFill>
                <a:latin typeface="Calibri" panose="020F0502020204030204"/>
                <a:ea typeface="LNTH-LuoLuoNotangYuanTi 1" charset="-128"/>
                <a:cs typeface="LNTH-LuoLuoNotangYuanTi 1" charset="-128"/>
              </a:rPr>
              <a:t>Đọc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/>
                <a:ea typeface="LNTH-LuoLuoNotangYuanTi 1" charset="-128"/>
                <a:cs typeface="LNTH-LuoLuoNotangYuanTi 1" charset="-128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/>
                <a:ea typeface="LNTH-LuoLuoNotangYuanTi 1" charset="-128"/>
                <a:cs typeface="LNTH-LuoLuoNotangYuanTi 1" charset="-128"/>
              </a:rPr>
              <a:t>đoạn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/>
                <a:ea typeface="LNTH-LuoLuoNotangYuanTi 1" charset="-128"/>
                <a:cs typeface="LNTH-LuoLuoNotangYuanTi 1" charset="-128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/>
                <a:ea typeface="LNTH-LuoLuoNotangYuanTi 1" charset="-128"/>
                <a:cs typeface="LNTH-LuoLuoNotangYuanTi 1" charset="-128"/>
              </a:rPr>
              <a:t>thơ</a:t>
            </a:r>
            <a:r>
              <a:rPr lang="en-US" sz="4000" b="1" dirty="0">
                <a:solidFill>
                  <a:prstClr val="black"/>
                </a:solidFill>
                <a:latin typeface="Calibri" panose="020F0502020204030204"/>
                <a:ea typeface="LNTH-LuoLuoNotangYuanTi 1" charset="-128"/>
                <a:cs typeface="LNTH-LuoLuoNotangYuanTi 1" charset="-128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 panose="020F0502020204030204"/>
                <a:ea typeface="LNTH-LuoLuoNotangYuanTi 1" charset="-128"/>
                <a:cs typeface="LNTH-LuoLuoNotangYuanTi 1" charset="-128"/>
              </a:rPr>
              <a:t>sau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LNTH-LuoLuoNotangYuanTi 1" charset="-128"/>
              <a:cs typeface="LNTH-LuoLuoNotangYuanTi 1" charset="-128"/>
            </a:endParaRPr>
          </a:p>
        </p:txBody>
      </p:sp>
      <p:pic>
        <p:nvPicPr>
          <p:cNvPr id="24" name="Hình ảnh 23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F7CB009B-DFCD-A579-FC99-6E0DFF83F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93" b="95636" l="10000" r="90000">
                        <a14:foregroundMark x1="58500" y1="22960" x2="48500" y2="39279"/>
                        <a14:foregroundMark x1="46293" y1="47565" x2="42333" y2="62429"/>
                        <a14:foregroundMark x1="48500" y1="39279" x2="46933" y2="45161"/>
                        <a14:foregroundMark x1="42333" y1="62429" x2="46500" y2="56546"/>
                        <a14:foregroundMark x1="49927" y1="45161" x2="52667" y2="36053"/>
                        <a14:foregroundMark x1="49755" y1="45731" x2="49927" y2="45161"/>
                        <a14:foregroundMark x1="49698" y1="45920" x2="49755" y2="45731"/>
                        <a14:foregroundMark x1="49412" y1="46869" x2="49698" y2="45920"/>
                        <a14:foregroundMark x1="46500" y1="56546" x2="49412" y2="46869"/>
                        <a14:foregroundMark x1="49833" y1="39469" x2="53833" y2="57875"/>
                        <a14:foregroundMark x1="53833" y1="57875" x2="54333" y2="58634"/>
                        <a14:foregroundMark x1="45000" y1="22960" x2="43667" y2="35294"/>
                        <a14:foregroundMark x1="54833" y1="5693" x2="54833" y2="5693"/>
                        <a14:foregroundMark x1="60667" y1="90702" x2="60667" y2="90702"/>
                        <a14:foregroundMark x1="63974" y1="85259" x2="60333" y2="93548"/>
                        <a14:foregroundMark x1="60333" y1="93548" x2="57500" y2="95636"/>
                        <a14:foregroundMark x1="57667" y1="88425" x2="64167" y2="88235"/>
                        <a14:foregroundMark x1="64167" y1="88235" x2="64711" y2="86642"/>
                        <a14:foregroundMark x1="59833" y1="91082" x2="59833" y2="91082"/>
                        <a14:foregroundMark x1="31500" y1="69450" x2="31500" y2="69450"/>
                        <a14:foregroundMark x1="30500" y1="68501" x2="30500" y2="68501"/>
                        <a14:foregroundMark x1="29333" y1="67362" x2="29333" y2="67362"/>
                        <a14:backgroundMark x1="46833" y1="45920" x2="46833" y2="45920"/>
                        <a14:backgroundMark x1="46500" y1="46110" x2="46500" y2="46110"/>
                        <a14:backgroundMark x1="47333" y1="45920" x2="47333" y2="45920"/>
                        <a14:backgroundMark x1="47500" y1="45731" x2="47500" y2="45731"/>
                        <a14:backgroundMark x1="47000" y1="45161" x2="47000" y2="45161"/>
                        <a14:backgroundMark x1="46500" y1="46869" x2="46500" y2="46869"/>
                        <a14:backgroundMark x1="46167" y1="46300" x2="47000" y2="46300"/>
                        <a14:backgroundMark x1="65333" y1="79696" x2="67167" y2="85958"/>
                        <a14:backgroundMark x1="65167" y1="79127" x2="67667" y2="83681"/>
                        <a14:backgroundMark x1="65167" y1="79886" x2="67167" y2="855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534" y="1494071"/>
            <a:ext cx="5334868" cy="468579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6A4AB72-91B2-7F34-CE16-94B8F6AE7181}"/>
              </a:ext>
            </a:extLst>
          </p:cNvPr>
          <p:cNvGrpSpPr/>
          <p:nvPr/>
        </p:nvGrpSpPr>
        <p:grpSpPr>
          <a:xfrm>
            <a:off x="123824" y="180977"/>
            <a:ext cx="6962775" cy="3362323"/>
            <a:chOff x="123825" y="666336"/>
            <a:chExt cx="6648450" cy="2981739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AFA83C8C-49D7-871C-E88D-5949925B6982}"/>
                </a:ext>
              </a:extLst>
            </p:cNvPr>
            <p:cNvSpPr/>
            <p:nvPr/>
          </p:nvSpPr>
          <p:spPr>
            <a:xfrm>
              <a:off x="123825" y="666336"/>
              <a:ext cx="6648450" cy="2981739"/>
            </a:xfrm>
            <a:prstGeom prst="roundRect">
              <a:avLst/>
            </a:prstGeom>
            <a:solidFill>
              <a:srgbClr val="CCFFFF"/>
            </a:solidFill>
            <a:ln w="19050">
              <a:solidFill>
                <a:srgbClr val="0070C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886585217">
                    <a:custGeom>
                      <a:avLst/>
                      <a:gdLst>
                        <a:gd name="connsiteX0" fmla="*/ 0 w 3225130"/>
                        <a:gd name="connsiteY0" fmla="*/ 416384 h 2498252"/>
                        <a:gd name="connsiteX1" fmla="*/ 416384 w 3225130"/>
                        <a:gd name="connsiteY1" fmla="*/ 0 h 2498252"/>
                        <a:gd name="connsiteX2" fmla="*/ 1014475 w 3225130"/>
                        <a:gd name="connsiteY2" fmla="*/ 0 h 2498252"/>
                        <a:gd name="connsiteX3" fmla="*/ 1540794 w 3225130"/>
                        <a:gd name="connsiteY3" fmla="*/ 0 h 2498252"/>
                        <a:gd name="connsiteX4" fmla="*/ 2162808 w 3225130"/>
                        <a:gd name="connsiteY4" fmla="*/ 0 h 2498252"/>
                        <a:gd name="connsiteX5" fmla="*/ 2808746 w 3225130"/>
                        <a:gd name="connsiteY5" fmla="*/ 0 h 2498252"/>
                        <a:gd name="connsiteX6" fmla="*/ 3225130 w 3225130"/>
                        <a:gd name="connsiteY6" fmla="*/ 416384 h 2498252"/>
                        <a:gd name="connsiteX7" fmla="*/ 3225130 w 3225130"/>
                        <a:gd name="connsiteY7" fmla="*/ 1004855 h 2498252"/>
                        <a:gd name="connsiteX8" fmla="*/ 3225130 w 3225130"/>
                        <a:gd name="connsiteY8" fmla="*/ 1526707 h 2498252"/>
                        <a:gd name="connsiteX9" fmla="*/ 3225130 w 3225130"/>
                        <a:gd name="connsiteY9" fmla="*/ 2081868 h 2498252"/>
                        <a:gd name="connsiteX10" fmla="*/ 2808746 w 3225130"/>
                        <a:gd name="connsiteY10" fmla="*/ 2498252 h 2498252"/>
                        <a:gd name="connsiteX11" fmla="*/ 2234579 w 3225130"/>
                        <a:gd name="connsiteY11" fmla="*/ 2498252 h 2498252"/>
                        <a:gd name="connsiteX12" fmla="*/ 1660412 w 3225130"/>
                        <a:gd name="connsiteY12" fmla="*/ 2498252 h 2498252"/>
                        <a:gd name="connsiteX13" fmla="*/ 1014475 w 3225130"/>
                        <a:gd name="connsiteY13" fmla="*/ 2498252 h 2498252"/>
                        <a:gd name="connsiteX14" fmla="*/ 416384 w 3225130"/>
                        <a:gd name="connsiteY14" fmla="*/ 2498252 h 2498252"/>
                        <a:gd name="connsiteX15" fmla="*/ 0 w 3225130"/>
                        <a:gd name="connsiteY15" fmla="*/ 2081868 h 2498252"/>
                        <a:gd name="connsiteX16" fmla="*/ 0 w 3225130"/>
                        <a:gd name="connsiteY16" fmla="*/ 1493397 h 2498252"/>
                        <a:gd name="connsiteX17" fmla="*/ 0 w 3225130"/>
                        <a:gd name="connsiteY17" fmla="*/ 938236 h 2498252"/>
                        <a:gd name="connsiteX18" fmla="*/ 0 w 3225130"/>
                        <a:gd name="connsiteY18" fmla="*/ 416384 h 249825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</a:cxnLst>
                      <a:rect l="l" t="t" r="r" b="b"/>
                      <a:pathLst>
                        <a:path w="3225130" h="2498252" fill="none" extrusionOk="0">
                          <a:moveTo>
                            <a:pt x="0" y="416384"/>
                          </a:moveTo>
                          <a:cubicBezTo>
                            <a:pt x="28837" y="192833"/>
                            <a:pt x="254180" y="6716"/>
                            <a:pt x="416384" y="0"/>
                          </a:cubicBezTo>
                          <a:cubicBezTo>
                            <a:pt x="662493" y="-47266"/>
                            <a:pt x="880075" y="61114"/>
                            <a:pt x="1014475" y="0"/>
                          </a:cubicBezTo>
                          <a:cubicBezTo>
                            <a:pt x="1148875" y="-61114"/>
                            <a:pt x="1429603" y="9551"/>
                            <a:pt x="1540794" y="0"/>
                          </a:cubicBezTo>
                          <a:cubicBezTo>
                            <a:pt x="1651985" y="-9551"/>
                            <a:pt x="2015192" y="25268"/>
                            <a:pt x="2162808" y="0"/>
                          </a:cubicBezTo>
                          <a:cubicBezTo>
                            <a:pt x="2310424" y="-25268"/>
                            <a:pt x="2494201" y="16537"/>
                            <a:pt x="2808746" y="0"/>
                          </a:cubicBezTo>
                          <a:cubicBezTo>
                            <a:pt x="3030129" y="39604"/>
                            <a:pt x="3242672" y="134092"/>
                            <a:pt x="3225130" y="416384"/>
                          </a:cubicBezTo>
                          <a:cubicBezTo>
                            <a:pt x="3261748" y="701522"/>
                            <a:pt x="3160590" y="756302"/>
                            <a:pt x="3225130" y="1004855"/>
                          </a:cubicBezTo>
                          <a:cubicBezTo>
                            <a:pt x="3289670" y="1253408"/>
                            <a:pt x="3219882" y="1372189"/>
                            <a:pt x="3225130" y="1526707"/>
                          </a:cubicBezTo>
                          <a:cubicBezTo>
                            <a:pt x="3230378" y="1681225"/>
                            <a:pt x="3201470" y="1845030"/>
                            <a:pt x="3225130" y="2081868"/>
                          </a:cubicBezTo>
                          <a:cubicBezTo>
                            <a:pt x="3211008" y="2289095"/>
                            <a:pt x="3054562" y="2497602"/>
                            <a:pt x="2808746" y="2498252"/>
                          </a:cubicBezTo>
                          <a:cubicBezTo>
                            <a:pt x="2686091" y="2539849"/>
                            <a:pt x="2438903" y="2487928"/>
                            <a:pt x="2234579" y="2498252"/>
                          </a:cubicBezTo>
                          <a:cubicBezTo>
                            <a:pt x="2030255" y="2508576"/>
                            <a:pt x="1899592" y="2497014"/>
                            <a:pt x="1660412" y="2498252"/>
                          </a:cubicBezTo>
                          <a:cubicBezTo>
                            <a:pt x="1421232" y="2499490"/>
                            <a:pt x="1244229" y="2461775"/>
                            <a:pt x="1014475" y="2498252"/>
                          </a:cubicBezTo>
                          <a:cubicBezTo>
                            <a:pt x="784721" y="2534729"/>
                            <a:pt x="703679" y="2468160"/>
                            <a:pt x="416384" y="2498252"/>
                          </a:cubicBezTo>
                          <a:cubicBezTo>
                            <a:pt x="167549" y="2516582"/>
                            <a:pt x="-43924" y="2305466"/>
                            <a:pt x="0" y="2081868"/>
                          </a:cubicBezTo>
                          <a:cubicBezTo>
                            <a:pt x="-15547" y="1806920"/>
                            <a:pt x="68631" y="1761992"/>
                            <a:pt x="0" y="1493397"/>
                          </a:cubicBezTo>
                          <a:cubicBezTo>
                            <a:pt x="-68631" y="1224802"/>
                            <a:pt x="62898" y="1075608"/>
                            <a:pt x="0" y="938236"/>
                          </a:cubicBezTo>
                          <a:cubicBezTo>
                            <a:pt x="-62898" y="800864"/>
                            <a:pt x="47651" y="563265"/>
                            <a:pt x="0" y="416384"/>
                          </a:cubicBezTo>
                          <a:close/>
                        </a:path>
                        <a:path w="3225130" h="2498252" stroke="0" extrusionOk="0">
                          <a:moveTo>
                            <a:pt x="0" y="416384"/>
                          </a:moveTo>
                          <a:cubicBezTo>
                            <a:pt x="-242" y="203133"/>
                            <a:pt x="232769" y="-1507"/>
                            <a:pt x="416384" y="0"/>
                          </a:cubicBezTo>
                          <a:cubicBezTo>
                            <a:pt x="707839" y="-38471"/>
                            <a:pt x="740788" y="64085"/>
                            <a:pt x="1038398" y="0"/>
                          </a:cubicBezTo>
                          <a:cubicBezTo>
                            <a:pt x="1336008" y="-64085"/>
                            <a:pt x="1442454" y="16963"/>
                            <a:pt x="1588641" y="0"/>
                          </a:cubicBezTo>
                          <a:cubicBezTo>
                            <a:pt x="1734828" y="-16963"/>
                            <a:pt x="1896841" y="22661"/>
                            <a:pt x="2162808" y="0"/>
                          </a:cubicBezTo>
                          <a:cubicBezTo>
                            <a:pt x="2428775" y="-22661"/>
                            <a:pt x="2652858" y="42239"/>
                            <a:pt x="2808746" y="0"/>
                          </a:cubicBezTo>
                          <a:cubicBezTo>
                            <a:pt x="3010000" y="-6177"/>
                            <a:pt x="3282733" y="172510"/>
                            <a:pt x="3225130" y="416384"/>
                          </a:cubicBezTo>
                          <a:cubicBezTo>
                            <a:pt x="3286528" y="586755"/>
                            <a:pt x="3185441" y="856625"/>
                            <a:pt x="3225130" y="1004855"/>
                          </a:cubicBezTo>
                          <a:cubicBezTo>
                            <a:pt x="3264819" y="1153085"/>
                            <a:pt x="3220881" y="1395377"/>
                            <a:pt x="3225130" y="1510052"/>
                          </a:cubicBezTo>
                          <a:cubicBezTo>
                            <a:pt x="3229379" y="1624727"/>
                            <a:pt x="3179110" y="1804465"/>
                            <a:pt x="3225130" y="2081868"/>
                          </a:cubicBezTo>
                          <a:cubicBezTo>
                            <a:pt x="3234323" y="2291862"/>
                            <a:pt x="3034305" y="2502652"/>
                            <a:pt x="2808746" y="2498252"/>
                          </a:cubicBezTo>
                          <a:cubicBezTo>
                            <a:pt x="2508942" y="2567585"/>
                            <a:pt x="2331170" y="2443943"/>
                            <a:pt x="2186732" y="2498252"/>
                          </a:cubicBezTo>
                          <a:cubicBezTo>
                            <a:pt x="2042294" y="2552561"/>
                            <a:pt x="1906785" y="2459802"/>
                            <a:pt x="1660412" y="2498252"/>
                          </a:cubicBezTo>
                          <a:cubicBezTo>
                            <a:pt x="1414039" y="2536702"/>
                            <a:pt x="1208450" y="2447557"/>
                            <a:pt x="1086245" y="2498252"/>
                          </a:cubicBezTo>
                          <a:cubicBezTo>
                            <a:pt x="964040" y="2548947"/>
                            <a:pt x="750335" y="2436244"/>
                            <a:pt x="416384" y="2498252"/>
                          </a:cubicBezTo>
                          <a:cubicBezTo>
                            <a:pt x="163670" y="2441247"/>
                            <a:pt x="43383" y="2351153"/>
                            <a:pt x="0" y="2081868"/>
                          </a:cubicBezTo>
                          <a:cubicBezTo>
                            <a:pt x="-12553" y="1890265"/>
                            <a:pt x="56177" y="1753756"/>
                            <a:pt x="0" y="1560016"/>
                          </a:cubicBezTo>
                          <a:cubicBezTo>
                            <a:pt x="-56177" y="1366276"/>
                            <a:pt x="8615" y="1145435"/>
                            <a:pt x="0" y="1004855"/>
                          </a:cubicBezTo>
                          <a:cubicBezTo>
                            <a:pt x="-8615" y="864275"/>
                            <a:pt x="51555" y="666422"/>
                            <a:pt x="0" y="416384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455AE34-3537-75D7-41E8-EE9D70CC159D}"/>
                </a:ext>
              </a:extLst>
            </p:cNvPr>
            <p:cNvSpPr txBox="1"/>
            <p:nvPr/>
          </p:nvSpPr>
          <p:spPr>
            <a:xfrm>
              <a:off x="136790" y="691167"/>
              <a:ext cx="6534150" cy="27566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Núi rừng đây là của chúng ta</a:t>
              </a:r>
            </a:p>
            <a:p>
              <a:pPr algn="ctr"/>
              <a:r>
                <a:rPr lang="vi-VN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Những cánh đồng thơm mát</a:t>
              </a:r>
            </a:p>
            <a:p>
              <a:pPr algn="ctr"/>
              <a:r>
                <a:rPr lang="vi-VN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Những ngả đường bát ngát</a:t>
              </a:r>
            </a:p>
            <a:p>
              <a:pPr algn="ctr"/>
              <a:r>
                <a:rPr lang="vi-VN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Những dòng sông đỏ nặng phù sa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r"/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Nguyễn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Đình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Thi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6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Đất</a:t>
              </a:r>
              <a:r>
                <a:rPr lang="en-US" sz="2600" i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, in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Tuyển</a:t>
              </a:r>
              <a:r>
                <a:rPr lang="en-US" sz="2600" i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tập</a:t>
              </a:r>
              <a:r>
                <a:rPr lang="en-US" sz="2600" i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Nguyễn</a:t>
              </a:r>
              <a:r>
                <a:rPr lang="en-US" sz="2600" i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Đình</a:t>
              </a:r>
              <a:r>
                <a:rPr lang="en-US" sz="2600" i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i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Thi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tập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3, NXB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Văn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6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học</a:t>
              </a:r>
              <a:r>
                <a:rPr lang="en-US" sz="2600" dirty="0">
                  <a:latin typeface="Calibri" panose="020F0502020204030204" pitchFamily="34" charset="0"/>
                  <a:cs typeface="Calibri" panose="020F0502020204030204" pitchFamily="34" charset="0"/>
                </a:rPr>
                <a:t>, 1997)</a:t>
              </a:r>
            </a:p>
          </p:txBody>
        </p:sp>
      </p:grpSp>
      <p:sp>
        <p:nvSpPr>
          <p:cNvPr id="11" name="Rectangle: Rounded Corners 8">
            <a:extLst>
              <a:ext uri="{FF2B5EF4-FFF2-40B4-BE49-F238E27FC236}">
                <a16:creationId xmlns:a16="http://schemas.microsoft.com/office/drawing/2014/main" id="{4DD762D0-3260-0884-6C3C-FEF63F5718D3}"/>
              </a:ext>
            </a:extLst>
          </p:cNvPr>
          <p:cNvSpPr/>
          <p:nvPr/>
        </p:nvSpPr>
        <p:spPr>
          <a:xfrm>
            <a:off x="723121" y="4172160"/>
            <a:ext cx="6830204" cy="2076240"/>
          </a:xfrm>
          <a:custGeom>
            <a:avLst/>
            <a:gdLst>
              <a:gd name="connsiteX0" fmla="*/ 0 w 6830204"/>
              <a:gd name="connsiteY0" fmla="*/ 207831 h 2076240"/>
              <a:gd name="connsiteX1" fmla="*/ 292669 w 6830204"/>
              <a:gd name="connsiteY1" fmla="*/ 0 h 2076240"/>
              <a:gd name="connsiteX2" fmla="*/ 6537534 w 6830204"/>
              <a:gd name="connsiteY2" fmla="*/ 0 h 2076240"/>
              <a:gd name="connsiteX3" fmla="*/ 6830204 w 6830204"/>
              <a:gd name="connsiteY3" fmla="*/ 207831 h 2076240"/>
              <a:gd name="connsiteX4" fmla="*/ 6830204 w 6830204"/>
              <a:gd name="connsiteY4" fmla="*/ 1868408 h 2076240"/>
              <a:gd name="connsiteX5" fmla="*/ 6537534 w 6830204"/>
              <a:gd name="connsiteY5" fmla="*/ 2076240 h 2076240"/>
              <a:gd name="connsiteX6" fmla="*/ 292669 w 6830204"/>
              <a:gd name="connsiteY6" fmla="*/ 2076240 h 2076240"/>
              <a:gd name="connsiteX7" fmla="*/ 0 w 6830204"/>
              <a:gd name="connsiteY7" fmla="*/ 1868408 h 2076240"/>
              <a:gd name="connsiteX8" fmla="*/ 0 w 6830204"/>
              <a:gd name="connsiteY8" fmla="*/ 207831 h 2076240"/>
              <a:gd name="connsiteX0" fmla="*/ 0 w 6830204"/>
              <a:gd name="connsiteY0" fmla="*/ 207831 h 2076240"/>
              <a:gd name="connsiteX1" fmla="*/ 292669 w 6830204"/>
              <a:gd name="connsiteY1" fmla="*/ 0 h 2076240"/>
              <a:gd name="connsiteX2" fmla="*/ 6537534 w 6830204"/>
              <a:gd name="connsiteY2" fmla="*/ 0 h 2076240"/>
              <a:gd name="connsiteX3" fmla="*/ 6830204 w 6830204"/>
              <a:gd name="connsiteY3" fmla="*/ 207831 h 2076240"/>
              <a:gd name="connsiteX4" fmla="*/ 6830204 w 6830204"/>
              <a:gd name="connsiteY4" fmla="*/ 1868408 h 2076240"/>
              <a:gd name="connsiteX5" fmla="*/ 6537534 w 6830204"/>
              <a:gd name="connsiteY5" fmla="*/ 2076240 h 2076240"/>
              <a:gd name="connsiteX6" fmla="*/ 292669 w 6830204"/>
              <a:gd name="connsiteY6" fmla="*/ 2076240 h 2076240"/>
              <a:gd name="connsiteX7" fmla="*/ 0 w 6830204"/>
              <a:gd name="connsiteY7" fmla="*/ 1868408 h 2076240"/>
              <a:gd name="connsiteX8" fmla="*/ 0 w 6830204"/>
              <a:gd name="connsiteY8" fmla="*/ 207831 h 2076240"/>
              <a:gd name="connsiteX0" fmla="*/ 0 w 6830204"/>
              <a:gd name="connsiteY0" fmla="*/ 207831 h 2076240"/>
              <a:gd name="connsiteX1" fmla="*/ 292669 w 6830204"/>
              <a:gd name="connsiteY1" fmla="*/ 0 h 2076240"/>
              <a:gd name="connsiteX2" fmla="*/ 6537534 w 6830204"/>
              <a:gd name="connsiteY2" fmla="*/ 0 h 2076240"/>
              <a:gd name="connsiteX3" fmla="*/ 6830204 w 6830204"/>
              <a:gd name="connsiteY3" fmla="*/ 207831 h 2076240"/>
              <a:gd name="connsiteX4" fmla="*/ 6830204 w 6830204"/>
              <a:gd name="connsiteY4" fmla="*/ 1868408 h 2076240"/>
              <a:gd name="connsiteX5" fmla="*/ 6537534 w 6830204"/>
              <a:gd name="connsiteY5" fmla="*/ 2076240 h 2076240"/>
              <a:gd name="connsiteX6" fmla="*/ 292669 w 6830204"/>
              <a:gd name="connsiteY6" fmla="*/ 2076240 h 2076240"/>
              <a:gd name="connsiteX7" fmla="*/ 0 w 6830204"/>
              <a:gd name="connsiteY7" fmla="*/ 1868408 h 2076240"/>
              <a:gd name="connsiteX8" fmla="*/ 0 w 6830204"/>
              <a:gd name="connsiteY8" fmla="*/ 207831 h 207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30204" h="2076240" fill="none" extrusionOk="0">
                <a:moveTo>
                  <a:pt x="0" y="207831"/>
                </a:moveTo>
                <a:cubicBezTo>
                  <a:pt x="4718" y="130565"/>
                  <a:pt x="177618" y="-26173"/>
                  <a:pt x="292669" y="0"/>
                </a:cubicBezTo>
                <a:cubicBezTo>
                  <a:pt x="2581186" y="90098"/>
                  <a:pt x="5201170" y="-309794"/>
                  <a:pt x="6537534" y="0"/>
                </a:cubicBezTo>
                <a:cubicBezTo>
                  <a:pt x="6664025" y="-4471"/>
                  <a:pt x="6870602" y="68633"/>
                  <a:pt x="6830204" y="207831"/>
                </a:cubicBezTo>
                <a:cubicBezTo>
                  <a:pt x="6862236" y="905415"/>
                  <a:pt x="6967157" y="1213304"/>
                  <a:pt x="6830204" y="1868408"/>
                </a:cubicBezTo>
                <a:cubicBezTo>
                  <a:pt x="6799193" y="2009413"/>
                  <a:pt x="6735550" y="2075313"/>
                  <a:pt x="6537534" y="2076240"/>
                </a:cubicBezTo>
                <a:cubicBezTo>
                  <a:pt x="5220761" y="2034819"/>
                  <a:pt x="3214893" y="2047243"/>
                  <a:pt x="292669" y="2076240"/>
                </a:cubicBezTo>
                <a:cubicBezTo>
                  <a:pt x="124869" y="2047095"/>
                  <a:pt x="589" y="2002688"/>
                  <a:pt x="0" y="1868408"/>
                </a:cubicBezTo>
                <a:cubicBezTo>
                  <a:pt x="-180890" y="1140215"/>
                  <a:pt x="101895" y="725901"/>
                  <a:pt x="0" y="207831"/>
                </a:cubicBezTo>
                <a:close/>
              </a:path>
              <a:path w="6830204" h="2076240" stroke="0" extrusionOk="0">
                <a:moveTo>
                  <a:pt x="0" y="207831"/>
                </a:moveTo>
                <a:cubicBezTo>
                  <a:pt x="-35502" y="101251"/>
                  <a:pt x="160439" y="-18954"/>
                  <a:pt x="292669" y="0"/>
                </a:cubicBezTo>
                <a:cubicBezTo>
                  <a:pt x="2309483" y="-293669"/>
                  <a:pt x="3350654" y="291705"/>
                  <a:pt x="6537534" y="0"/>
                </a:cubicBezTo>
                <a:cubicBezTo>
                  <a:pt x="6665032" y="-1450"/>
                  <a:pt x="6832713" y="131082"/>
                  <a:pt x="6830204" y="207831"/>
                </a:cubicBezTo>
                <a:cubicBezTo>
                  <a:pt x="6946017" y="684657"/>
                  <a:pt x="7037619" y="1289359"/>
                  <a:pt x="6830204" y="1868408"/>
                </a:cubicBezTo>
                <a:cubicBezTo>
                  <a:pt x="6850221" y="2005376"/>
                  <a:pt x="6674474" y="2071283"/>
                  <a:pt x="6537534" y="2076240"/>
                </a:cubicBezTo>
                <a:cubicBezTo>
                  <a:pt x="4066032" y="2045235"/>
                  <a:pt x="980133" y="2176337"/>
                  <a:pt x="292669" y="2076240"/>
                </a:cubicBezTo>
                <a:cubicBezTo>
                  <a:pt x="137361" y="2035125"/>
                  <a:pt x="-14623" y="1949629"/>
                  <a:pt x="0" y="1868408"/>
                </a:cubicBezTo>
                <a:cubicBezTo>
                  <a:pt x="-183088" y="1268341"/>
                  <a:pt x="-189820" y="872831"/>
                  <a:pt x="0" y="207831"/>
                </a:cubicBezTo>
                <a:close/>
              </a:path>
              <a:path w="6830204" h="2076240" fill="none" stroke="0" extrusionOk="0">
                <a:moveTo>
                  <a:pt x="0" y="207831"/>
                </a:moveTo>
                <a:cubicBezTo>
                  <a:pt x="-15469" y="73144"/>
                  <a:pt x="166485" y="-4760"/>
                  <a:pt x="292669" y="0"/>
                </a:cubicBezTo>
                <a:cubicBezTo>
                  <a:pt x="2326930" y="109930"/>
                  <a:pt x="5106229" y="56129"/>
                  <a:pt x="6537534" y="0"/>
                </a:cubicBezTo>
                <a:cubicBezTo>
                  <a:pt x="6674725" y="2679"/>
                  <a:pt x="6870078" y="90137"/>
                  <a:pt x="6830204" y="207831"/>
                </a:cubicBezTo>
                <a:cubicBezTo>
                  <a:pt x="6813197" y="1003247"/>
                  <a:pt x="6942374" y="1175097"/>
                  <a:pt x="6830204" y="1868408"/>
                </a:cubicBezTo>
                <a:cubicBezTo>
                  <a:pt x="6809884" y="2005308"/>
                  <a:pt x="6712327" y="2050535"/>
                  <a:pt x="6537534" y="2076240"/>
                </a:cubicBezTo>
                <a:cubicBezTo>
                  <a:pt x="4691776" y="1959151"/>
                  <a:pt x="3412246" y="2097370"/>
                  <a:pt x="292669" y="2076240"/>
                </a:cubicBezTo>
                <a:cubicBezTo>
                  <a:pt x="129168" y="2067013"/>
                  <a:pt x="24617" y="1993723"/>
                  <a:pt x="0" y="1868408"/>
                </a:cubicBezTo>
                <a:cubicBezTo>
                  <a:pt x="-132521" y="1252855"/>
                  <a:pt x="-76295" y="822113"/>
                  <a:pt x="0" y="207831"/>
                </a:cubicBezTo>
                <a:close/>
              </a:path>
              <a:path w="6830204" h="2076240" fill="none" stroke="0" extrusionOk="0">
                <a:moveTo>
                  <a:pt x="0" y="207831"/>
                </a:moveTo>
                <a:cubicBezTo>
                  <a:pt x="247" y="84570"/>
                  <a:pt x="176993" y="-7075"/>
                  <a:pt x="292669" y="0"/>
                </a:cubicBezTo>
                <a:cubicBezTo>
                  <a:pt x="2316570" y="242430"/>
                  <a:pt x="5171553" y="-167386"/>
                  <a:pt x="6537534" y="0"/>
                </a:cubicBezTo>
                <a:cubicBezTo>
                  <a:pt x="6665782" y="-2206"/>
                  <a:pt x="6861892" y="80796"/>
                  <a:pt x="6830204" y="207831"/>
                </a:cubicBezTo>
                <a:cubicBezTo>
                  <a:pt x="6837107" y="955485"/>
                  <a:pt x="6967714" y="1194851"/>
                  <a:pt x="6830204" y="1868408"/>
                </a:cubicBezTo>
                <a:cubicBezTo>
                  <a:pt x="6802231" y="2011389"/>
                  <a:pt x="6725889" y="2072792"/>
                  <a:pt x="6537534" y="2076240"/>
                </a:cubicBezTo>
                <a:cubicBezTo>
                  <a:pt x="4912138" y="1777172"/>
                  <a:pt x="3324186" y="1830379"/>
                  <a:pt x="292669" y="2076240"/>
                </a:cubicBezTo>
                <a:cubicBezTo>
                  <a:pt x="121779" y="2044562"/>
                  <a:pt x="4587" y="1999173"/>
                  <a:pt x="0" y="1868408"/>
                </a:cubicBezTo>
                <a:cubicBezTo>
                  <a:pt x="-190895" y="1247706"/>
                  <a:pt x="69551" y="752316"/>
                  <a:pt x="0" y="20783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  <a:gd name="connsiteX0" fmla="*/ 0 w 11221386"/>
                      <a:gd name="connsiteY0" fmla="*/ 564768 h 5642051"/>
                      <a:gd name="connsiteX1" fmla="*/ 480828 w 11221386"/>
                      <a:gd name="connsiteY1" fmla="*/ 0 h 5642051"/>
                      <a:gd name="connsiteX2" fmla="*/ 10740557 w 11221386"/>
                      <a:gd name="connsiteY2" fmla="*/ 0 h 5642051"/>
                      <a:gd name="connsiteX3" fmla="*/ 11221386 w 11221386"/>
                      <a:gd name="connsiteY3" fmla="*/ 564768 h 5642051"/>
                      <a:gd name="connsiteX4" fmla="*/ 11221386 w 11221386"/>
                      <a:gd name="connsiteY4" fmla="*/ 5077282 h 5642051"/>
                      <a:gd name="connsiteX5" fmla="*/ 10740557 w 11221386"/>
                      <a:gd name="connsiteY5" fmla="*/ 5642051 h 5642051"/>
                      <a:gd name="connsiteX6" fmla="*/ 480828 w 11221386"/>
                      <a:gd name="connsiteY6" fmla="*/ 5642051 h 5642051"/>
                      <a:gd name="connsiteX7" fmla="*/ 0 w 11221386"/>
                      <a:gd name="connsiteY7" fmla="*/ 5077282 h 5642051"/>
                      <a:gd name="connsiteX8" fmla="*/ 0 w 11221386"/>
                      <a:gd name="connsiteY8" fmla="*/ 564768 h 5642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5642051" fill="none" extrusionOk="0">
                        <a:moveTo>
                          <a:pt x="0" y="564768"/>
                        </a:moveTo>
                        <a:cubicBezTo>
                          <a:pt x="4198" y="296083"/>
                          <a:pt x="271234" y="-46070"/>
                          <a:pt x="480828" y="0"/>
                        </a:cubicBezTo>
                        <a:cubicBezTo>
                          <a:pt x="3918412" y="236510"/>
                          <a:pt x="8316621" y="-273671"/>
                          <a:pt x="10740557" y="0"/>
                        </a:cubicBezTo>
                        <a:cubicBezTo>
                          <a:pt x="10965699" y="-7367"/>
                          <a:pt x="11269636" y="210916"/>
                          <a:pt x="11221386" y="564768"/>
                        </a:cubicBezTo>
                        <a:cubicBezTo>
                          <a:pt x="11241835" y="2485839"/>
                          <a:pt x="11392661" y="3194569"/>
                          <a:pt x="11221386" y="5077282"/>
                        </a:cubicBezTo>
                        <a:cubicBezTo>
                          <a:pt x="11189280" y="5427354"/>
                          <a:pt x="11054272" y="5640224"/>
                          <a:pt x="10740557" y="5642051"/>
                        </a:cubicBezTo>
                        <a:cubicBezTo>
                          <a:pt x="8090018" y="5467533"/>
                          <a:pt x="5375441" y="5578798"/>
                          <a:pt x="480828" y="5642051"/>
                        </a:cubicBezTo>
                        <a:cubicBezTo>
                          <a:pt x="206752" y="5579801"/>
                          <a:pt x="836" y="5431708"/>
                          <a:pt x="0" y="5077282"/>
                        </a:cubicBezTo>
                        <a:cubicBezTo>
                          <a:pt x="-237410" y="3309681"/>
                          <a:pt x="73700" y="2042400"/>
                          <a:pt x="0" y="564768"/>
                        </a:cubicBezTo>
                        <a:close/>
                      </a:path>
                      <a:path w="11221386" h="5642051" stroke="0" extrusionOk="0">
                        <a:moveTo>
                          <a:pt x="0" y="564768"/>
                        </a:moveTo>
                        <a:cubicBezTo>
                          <a:pt x="-25052" y="229978"/>
                          <a:pt x="255687" y="-20397"/>
                          <a:pt x="480828" y="0"/>
                        </a:cubicBezTo>
                        <a:cubicBezTo>
                          <a:pt x="3774078" y="-535804"/>
                          <a:pt x="5729721" y="255273"/>
                          <a:pt x="10740557" y="0"/>
                        </a:cubicBezTo>
                        <a:cubicBezTo>
                          <a:pt x="10961947" y="-31"/>
                          <a:pt x="11230451" y="316435"/>
                          <a:pt x="11221386" y="564768"/>
                        </a:cubicBezTo>
                        <a:cubicBezTo>
                          <a:pt x="11353835" y="1832166"/>
                          <a:pt x="11518106" y="3374330"/>
                          <a:pt x="11221386" y="5077282"/>
                        </a:cubicBezTo>
                        <a:cubicBezTo>
                          <a:pt x="11215483" y="5429236"/>
                          <a:pt x="10984118" y="5634832"/>
                          <a:pt x="10740557" y="5642051"/>
                        </a:cubicBezTo>
                        <a:cubicBezTo>
                          <a:pt x="6771896" y="5543333"/>
                          <a:pt x="1601655" y="5556133"/>
                          <a:pt x="480828" y="5642051"/>
                        </a:cubicBezTo>
                        <a:cubicBezTo>
                          <a:pt x="215483" y="5556595"/>
                          <a:pt x="-11378" y="5344441"/>
                          <a:pt x="0" y="5077282"/>
                        </a:cubicBezTo>
                        <a:cubicBezTo>
                          <a:pt x="-293203" y="3430290"/>
                          <a:pt x="-246871" y="2391562"/>
                          <a:pt x="0" y="564768"/>
                        </a:cubicBezTo>
                        <a:close/>
                      </a:path>
                      <a:path w="11221386" h="5642051" fill="none" stroke="0" extrusionOk="0">
                        <a:moveTo>
                          <a:pt x="0" y="564768"/>
                        </a:moveTo>
                        <a:cubicBezTo>
                          <a:pt x="-1193" y="241103"/>
                          <a:pt x="277277" y="-12814"/>
                          <a:pt x="480828" y="0"/>
                        </a:cubicBezTo>
                        <a:cubicBezTo>
                          <a:pt x="3423874" y="583837"/>
                          <a:pt x="8515548" y="-218089"/>
                          <a:pt x="10740557" y="0"/>
                        </a:cubicBezTo>
                        <a:cubicBezTo>
                          <a:pt x="10954677" y="-2477"/>
                          <a:pt x="11258551" y="260496"/>
                          <a:pt x="11221386" y="564768"/>
                        </a:cubicBezTo>
                        <a:cubicBezTo>
                          <a:pt x="11146278" y="2656045"/>
                          <a:pt x="11399422" y="3186728"/>
                          <a:pt x="11221386" y="5077282"/>
                        </a:cubicBezTo>
                        <a:cubicBezTo>
                          <a:pt x="11184753" y="5441274"/>
                          <a:pt x="11004699" y="5623791"/>
                          <a:pt x="10740557" y="5642051"/>
                        </a:cubicBezTo>
                        <a:cubicBezTo>
                          <a:pt x="7930817" y="5061465"/>
                          <a:pt x="5660390" y="5228089"/>
                          <a:pt x="480828" y="5642051"/>
                        </a:cubicBezTo>
                        <a:cubicBezTo>
                          <a:pt x="196758" y="5564769"/>
                          <a:pt x="31478" y="5410607"/>
                          <a:pt x="0" y="5077282"/>
                        </a:cubicBezTo>
                        <a:cubicBezTo>
                          <a:pt x="-252468" y="3369012"/>
                          <a:pt x="-31927" y="2102072"/>
                          <a:pt x="0" y="56476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Hộp Văn bản 5">
            <a:extLst>
              <a:ext uri="{FF2B5EF4-FFF2-40B4-BE49-F238E27FC236}">
                <a16:creationId xmlns:a16="http://schemas.microsoft.com/office/drawing/2014/main" id="{2F648419-C74B-C379-002A-86817F78E849}"/>
              </a:ext>
            </a:extLst>
          </p:cNvPr>
          <p:cNvSpPr txBox="1"/>
          <p:nvPr/>
        </p:nvSpPr>
        <p:spPr>
          <a:xfrm>
            <a:off x="658511" y="4404426"/>
            <a:ext cx="68281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n w="0"/>
                <a:solidFill>
                  <a:srgbClr val="FF0000"/>
                </a:solidFill>
              </a:rPr>
              <a:t>Đoạn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thơ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trên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giúp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em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liên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tưởng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đến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những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cảnh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đẹp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thiên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nhiên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nào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ở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địa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phương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ln w="0"/>
                <a:solidFill>
                  <a:srgbClr val="FF0000"/>
                </a:solidFill>
              </a:rPr>
              <a:t>em</a:t>
            </a:r>
            <a:r>
              <a:rPr lang="en-US" sz="3600" b="1" dirty="0">
                <a:ln w="0"/>
                <a:solidFill>
                  <a:srgbClr val="FF0000"/>
                </a:solidFill>
              </a:rPr>
              <a:t>?</a:t>
            </a:r>
            <a:endParaRPr kumimoji="0" lang="en-US" sz="3600" b="1" i="0" u="none" strike="noStrike" kern="1200" normalizeH="0" baseline="0" noProof="0" dirty="0">
              <a:ln w="0"/>
              <a:solidFill>
                <a:srgbClr val="FF0000"/>
              </a:solidFill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1742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repeatCount="2000" accel="18000" decel="82000" autoRev="1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1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zh-CN" altLang="en-US">
              <a:latin typeface="Coiny" panose="02000903060500060000" pitchFamily="2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r="13526"/>
          <a:stretch/>
        </p:blipFill>
        <p:spPr>
          <a:xfrm>
            <a:off x="0" y="0"/>
            <a:ext cx="1218745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536" y="447762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FA3E0A-5048-B354-3EE2-B80FC5AB90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9464" y="1300977"/>
            <a:ext cx="5230821" cy="317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0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9">
            <a:extLst>
              <a:ext uri="{FF2B5EF4-FFF2-40B4-BE49-F238E27FC236}">
                <a16:creationId xmlns:a16="http://schemas.microsoft.com/office/drawing/2014/main" id="{1B477F1C-71D5-AB90-62A3-FC6FB804AE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29178" y="1428739"/>
            <a:ext cx="5543708" cy="5543708"/>
          </a:xfrm>
          <a:prstGeom prst="ellipse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6FBD03E-524C-BEEE-6D37-A262C07F67ED}"/>
              </a:ext>
            </a:extLst>
          </p:cNvPr>
          <p:cNvSpPr/>
          <p:nvPr/>
        </p:nvSpPr>
        <p:spPr>
          <a:xfrm>
            <a:off x="2828260" y="1950448"/>
            <a:ext cx="8773190" cy="2401683"/>
          </a:xfrm>
          <a:prstGeom prst="rect">
            <a:avLst/>
          </a:prstGeom>
          <a:solidFill>
            <a:schemeClr val="bg1"/>
          </a:solidFill>
          <a:ln w="38100">
            <a:solidFill>
              <a:srgbClr val="C74D56"/>
            </a:solidFill>
          </a:ln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Tài liệu giáo dục địa phương lớp 4.</a:t>
            </a:r>
            <a:endParaRPr lang="en-US" sz="3200" b="1" i="1" dirty="0">
              <a:solidFill>
                <a:srgbClr val="84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 hiểu các thông tin, tài liệu về tự nhiên, các hoạt động kinh tế của địa phương (từ sách, báo, internet,...).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182F0D4-F27E-D27C-89B2-CF98563F0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4758" y="541331"/>
            <a:ext cx="318848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92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68" b="23543"/>
          <a:stretch/>
        </p:blipFill>
        <p:spPr>
          <a:xfrm>
            <a:off x="696969" y="3087539"/>
            <a:ext cx="5065700" cy="2931124"/>
          </a:xfrm>
          <a:prstGeom prst="rect">
            <a:avLst/>
          </a:prstGeom>
        </p:spPr>
      </p:pic>
      <p:sp>
        <p:nvSpPr>
          <p:cNvPr id="2" name="Hình chữ nhật: Góc Tròn 15">
            <a:extLst>
              <a:ext uri="{FF2B5EF4-FFF2-40B4-BE49-F238E27FC236}">
                <a16:creationId xmlns:a16="http://schemas.microsoft.com/office/drawing/2014/main" id="{C3DE5F0E-2D20-097A-ECCD-9E5B03D71AE0}"/>
              </a:ext>
            </a:extLst>
          </p:cNvPr>
          <p:cNvSpPr/>
          <p:nvPr/>
        </p:nvSpPr>
        <p:spPr>
          <a:xfrm>
            <a:off x="3962707" y="1962150"/>
            <a:ext cx="7572067" cy="1530749"/>
          </a:xfrm>
          <a:custGeom>
            <a:avLst/>
            <a:gdLst>
              <a:gd name="connsiteX0" fmla="*/ 0 w 7572067"/>
              <a:gd name="connsiteY0" fmla="*/ 255130 h 1530749"/>
              <a:gd name="connsiteX1" fmla="*/ 255130 w 7572067"/>
              <a:gd name="connsiteY1" fmla="*/ 0 h 1530749"/>
              <a:gd name="connsiteX2" fmla="*/ 7316937 w 7572067"/>
              <a:gd name="connsiteY2" fmla="*/ 0 h 1530749"/>
              <a:gd name="connsiteX3" fmla="*/ 7572067 w 7572067"/>
              <a:gd name="connsiteY3" fmla="*/ 255130 h 1530749"/>
              <a:gd name="connsiteX4" fmla="*/ 7572067 w 7572067"/>
              <a:gd name="connsiteY4" fmla="*/ 1275619 h 1530749"/>
              <a:gd name="connsiteX5" fmla="*/ 7316937 w 7572067"/>
              <a:gd name="connsiteY5" fmla="*/ 1530749 h 1530749"/>
              <a:gd name="connsiteX6" fmla="*/ 255130 w 7572067"/>
              <a:gd name="connsiteY6" fmla="*/ 1530749 h 1530749"/>
              <a:gd name="connsiteX7" fmla="*/ 0 w 7572067"/>
              <a:gd name="connsiteY7" fmla="*/ 1275619 h 1530749"/>
              <a:gd name="connsiteX8" fmla="*/ 0 w 7572067"/>
              <a:gd name="connsiteY8" fmla="*/ 255130 h 1530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72067" h="1530749" fill="none" extrusionOk="0">
                <a:moveTo>
                  <a:pt x="0" y="255130"/>
                </a:moveTo>
                <a:cubicBezTo>
                  <a:pt x="3598" y="110348"/>
                  <a:pt x="100509" y="13249"/>
                  <a:pt x="255130" y="0"/>
                </a:cubicBezTo>
                <a:cubicBezTo>
                  <a:pt x="1341089" y="22936"/>
                  <a:pt x="5595445" y="-134525"/>
                  <a:pt x="7316937" y="0"/>
                </a:cubicBezTo>
                <a:cubicBezTo>
                  <a:pt x="7461847" y="-17929"/>
                  <a:pt x="7569043" y="113851"/>
                  <a:pt x="7572067" y="255130"/>
                </a:cubicBezTo>
                <a:cubicBezTo>
                  <a:pt x="7493136" y="727242"/>
                  <a:pt x="7490808" y="1042393"/>
                  <a:pt x="7572067" y="1275619"/>
                </a:cubicBezTo>
                <a:cubicBezTo>
                  <a:pt x="7563109" y="1414386"/>
                  <a:pt x="7460070" y="1529742"/>
                  <a:pt x="7316937" y="1530749"/>
                </a:cubicBezTo>
                <a:cubicBezTo>
                  <a:pt x="4422531" y="1442177"/>
                  <a:pt x="1036766" y="1511560"/>
                  <a:pt x="255130" y="1530749"/>
                </a:cubicBezTo>
                <a:cubicBezTo>
                  <a:pt x="95311" y="1550436"/>
                  <a:pt x="-2660" y="1412335"/>
                  <a:pt x="0" y="1275619"/>
                </a:cubicBezTo>
                <a:cubicBezTo>
                  <a:pt x="85794" y="921182"/>
                  <a:pt x="-33545" y="585339"/>
                  <a:pt x="0" y="255130"/>
                </a:cubicBezTo>
                <a:close/>
              </a:path>
              <a:path w="7572067" h="1530749" stroke="0" extrusionOk="0">
                <a:moveTo>
                  <a:pt x="0" y="255130"/>
                </a:moveTo>
                <a:cubicBezTo>
                  <a:pt x="8392" y="119070"/>
                  <a:pt x="109230" y="15390"/>
                  <a:pt x="255130" y="0"/>
                </a:cubicBezTo>
                <a:cubicBezTo>
                  <a:pt x="1199354" y="-9402"/>
                  <a:pt x="6205263" y="-138905"/>
                  <a:pt x="7316937" y="0"/>
                </a:cubicBezTo>
                <a:cubicBezTo>
                  <a:pt x="7469984" y="-4257"/>
                  <a:pt x="7575285" y="124830"/>
                  <a:pt x="7572067" y="255130"/>
                </a:cubicBezTo>
                <a:cubicBezTo>
                  <a:pt x="7564362" y="514835"/>
                  <a:pt x="7642546" y="922031"/>
                  <a:pt x="7572067" y="1275619"/>
                </a:cubicBezTo>
                <a:cubicBezTo>
                  <a:pt x="7595583" y="1430279"/>
                  <a:pt x="7456625" y="1554530"/>
                  <a:pt x="7316937" y="1530749"/>
                </a:cubicBezTo>
                <a:cubicBezTo>
                  <a:pt x="5909767" y="1508416"/>
                  <a:pt x="3655399" y="1449300"/>
                  <a:pt x="255130" y="1530749"/>
                </a:cubicBezTo>
                <a:cubicBezTo>
                  <a:pt x="112294" y="1537195"/>
                  <a:pt x="8310" y="1413241"/>
                  <a:pt x="0" y="1275619"/>
                </a:cubicBezTo>
                <a:cubicBezTo>
                  <a:pt x="10109" y="1149839"/>
                  <a:pt x="-22744" y="382509"/>
                  <a:pt x="0" y="25513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19043635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</a:rPr>
              <a:t>Hoạt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động</a:t>
            </a:r>
            <a:r>
              <a:rPr lang="en-US" sz="4800" b="1" dirty="0">
                <a:solidFill>
                  <a:srgbClr val="002060"/>
                </a:solidFill>
              </a:rPr>
              <a:t> 1: </a:t>
            </a:r>
            <a:r>
              <a:rPr lang="en-US" sz="4800" b="1" dirty="0" err="1">
                <a:solidFill>
                  <a:srgbClr val="002060"/>
                </a:solidFill>
              </a:rPr>
              <a:t>Tìm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hiểu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về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vị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trí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địa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lí</a:t>
            </a:r>
            <a:endParaRPr lang="en-US" sz="4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50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"/>
            <a:ext cx="12192000" cy="685753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1" y="200025"/>
            <a:ext cx="8896350" cy="64986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6" y="4871827"/>
            <a:ext cx="12078326" cy="21650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681" y="127346"/>
            <a:ext cx="1803639" cy="1803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4F60D9-587A-871A-D728-3312BD4A3AA4}"/>
              </a:ext>
            </a:extLst>
          </p:cNvPr>
          <p:cNvSpPr txBox="1"/>
          <p:nvPr/>
        </p:nvSpPr>
        <p:spPr>
          <a:xfrm>
            <a:off x="2181225" y="962025"/>
            <a:ext cx="75914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Xác định vị trí địa lí địa phương em (tỉnh hoặc thành phố) trên bản đồ hành chính Việt Nam.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Kể tên các tỉnh hoặc thành phố tiếp giáp.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Kể tên biển hoặc quốc gia tiếp giáp (nếu có).</a:t>
            </a:r>
          </a:p>
        </p:txBody>
      </p:sp>
    </p:spTree>
    <p:extLst>
      <p:ext uri="{BB962C8B-B14F-4D97-AF65-F5344CB8AC3E}">
        <p14:creationId xmlns:p14="http://schemas.microsoft.com/office/powerpoint/2010/main" val="245217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14:ferris dir="l"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CA5E6A0-E772-DEF8-DC74-64B223CDBC3E}"/>
              </a:ext>
            </a:extLst>
          </p:cNvPr>
          <p:cNvSpPr/>
          <p:nvPr/>
        </p:nvSpPr>
        <p:spPr>
          <a:xfrm>
            <a:off x="1390650" y="1921873"/>
            <a:ext cx="9925050" cy="2401683"/>
          </a:xfrm>
          <a:prstGeom prst="rect">
            <a:avLst/>
          </a:prstGeom>
          <a:solidFill>
            <a:schemeClr val="bg1"/>
          </a:solidFill>
          <a:ln w="38100">
            <a:solidFill>
              <a:srgbClr val="C74D56"/>
            </a:solidFill>
          </a:ln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Thầy</a:t>
            </a: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</a:t>
            </a: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căn cứ vào Tài liệu giáo dục địa phươn</a:t>
            </a: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</a:t>
            </a:r>
            <a:r>
              <a:rPr lang="vi-VN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và tình hình thực tiễn tại địa phương </a:t>
            </a: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mình</a:t>
            </a:r>
            <a:r>
              <a:rPr lang="vi-VN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để thực hiện các yêu cầu</a:t>
            </a:r>
            <a:endParaRPr lang="en-US" sz="3200" b="1" i="1" dirty="0">
              <a:solidFill>
                <a:srgbClr val="84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indent="-4572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Ở </a:t>
            </a: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giảng</a:t>
            </a: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này</a:t>
            </a: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lấy</a:t>
            </a: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ví</a:t>
            </a: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</a:t>
            </a: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minh</a:t>
            </a: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họa</a:t>
            </a: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</a:t>
            </a:r>
            <a:r>
              <a:rPr lang="en-US" sz="3200" b="1" i="1" dirty="0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84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Nội</a:t>
            </a:r>
            <a:endParaRPr lang="vi-VN" sz="3200" b="1" i="1" dirty="0">
              <a:solidFill>
                <a:srgbClr val="84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88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885</Words>
  <Application>Microsoft Office PowerPoint</Application>
  <PresentationFormat>Widescreen</PresentationFormat>
  <Paragraphs>77</Paragraphs>
  <Slides>27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等线</vt:lpstr>
      <vt:lpstr>等线 Light</vt:lpstr>
      <vt:lpstr>字魂37号-波纹乖乖体</vt:lpstr>
      <vt:lpstr>Arial</vt:lpstr>
      <vt:lpstr>Calibri</vt:lpstr>
      <vt:lpstr>Calibri Light</vt:lpstr>
      <vt:lpstr>Cambria</vt:lpstr>
      <vt:lpstr>Coiny</vt:lpstr>
      <vt:lpstr>Georgia</vt:lpstr>
      <vt:lpstr>Times New Roman</vt:lpstr>
      <vt:lpstr>Wingdings</vt:lpstr>
      <vt:lpstr>Office 主题</vt:lpstr>
      <vt:lpstr>Chủ đề Office</vt:lpstr>
      <vt:lpstr>2_Office 主题​​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37</cp:revision>
  <dcterms:created xsi:type="dcterms:W3CDTF">2023-06-28T09:22:28Z</dcterms:created>
  <dcterms:modified xsi:type="dcterms:W3CDTF">2023-07-15T09:49:11Z</dcterms:modified>
</cp:coreProperties>
</file>