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55" r:id="rId3"/>
    <p:sldId id="348" r:id="rId4"/>
    <p:sldId id="362" r:id="rId5"/>
    <p:sldId id="349" r:id="rId6"/>
    <p:sldId id="350" r:id="rId7"/>
    <p:sldId id="351" r:id="rId8"/>
    <p:sldId id="357" r:id="rId9"/>
    <p:sldId id="359" r:id="rId10"/>
    <p:sldId id="334" r:id="rId11"/>
    <p:sldId id="353" r:id="rId12"/>
  </p:sldIdLst>
  <p:sldSz cx="9144000" cy="5143500" type="screen16x9"/>
  <p:notesSz cx="6858000" cy="9144000"/>
  <p:custDataLst>
    <p:tags r:id="rId14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E873A"/>
    <a:srgbClr val="55375F"/>
    <a:srgbClr val="442C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730" y="8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8BE76-29C8-41AB-8544-889D89FA4F96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AD677-048F-409F-AACD-0A0B5EF61C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2366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209CF918-1EEB-455D-8575-008F94E048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E5E32349-F8C9-4871-8BF1-234F0A7A7AE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C9C5F30-268A-4DB2-A0BD-E5184117E0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A43072C-94BA-4B12-B477-06571521E38A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37467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98277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88466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46437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9474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61035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790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51592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922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90579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04289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68638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2013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  <a:t>2025/3/30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1859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89" r:id="rId13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206[1]">
            <a:extLst>
              <a:ext uri="{FF2B5EF4-FFF2-40B4-BE49-F238E27FC236}">
                <a16:creationId xmlns:a16="http://schemas.microsoft.com/office/drawing/2014/main" id="{0C8F4411-4900-49DD-AF86-ED94FCF5C20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950" y="3486150"/>
            <a:ext cx="1071563" cy="141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79">
            <a:extLst>
              <a:ext uri="{FF2B5EF4-FFF2-40B4-BE49-F238E27FC236}">
                <a16:creationId xmlns:a16="http://schemas.microsoft.com/office/drawing/2014/main" id="{B1E87142-9E54-4E4E-93FB-007161C72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9188" y="1115616"/>
            <a:ext cx="6858000" cy="2446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 LIỆT CHÀO MỪNG</a:t>
            </a:r>
          </a:p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 THẦY CÔ VỀ DỰ TIẾT: TIẾNG VIỆT</a:t>
            </a:r>
          </a:p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LỚP 2</a:t>
            </a:r>
          </a:p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en-US" alt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1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alt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alt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endParaRPr lang="en-US" alt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Text Box 79">
            <a:extLst>
              <a:ext uri="{FF2B5EF4-FFF2-40B4-BE49-F238E27FC236}">
                <a16:creationId xmlns:a16="http://schemas.microsoft.com/office/drawing/2014/main" id="{1321B9A8-5867-4AD7-B0CA-DBB4C10E6D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85751"/>
            <a:ext cx="6858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HUYỆN TIÊN LÃNG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MINH ĐỨC</a:t>
            </a:r>
          </a:p>
        </p:txBody>
      </p:sp>
      <p:pic>
        <p:nvPicPr>
          <p:cNvPr id="3077" name="Picture 1">
            <a:extLst>
              <a:ext uri="{FF2B5EF4-FFF2-40B4-BE49-F238E27FC236}">
                <a16:creationId xmlns:a16="http://schemas.microsoft.com/office/drawing/2014/main" id="{90E73F05-E3B1-4461-9BA2-5077756181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450" y="3975498"/>
            <a:ext cx="6554391" cy="797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AAAD103-20E3-4DEC-929C-B0CA6D52B6D6}"/>
              </a:ext>
            </a:extLst>
          </p:cNvPr>
          <p:cNvSpPr txBox="1"/>
          <p:nvPr/>
        </p:nvSpPr>
        <p:spPr>
          <a:xfrm>
            <a:off x="338400" y="128089"/>
            <a:ext cx="8524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khủng</a:t>
            </a:r>
            <a:r>
              <a:rPr 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FC809A-7408-4B5E-9FDC-F397B0B7C6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2639" y="606780"/>
            <a:ext cx="4719521" cy="4408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028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66094" y="285750"/>
            <a:ext cx="8058150" cy="914400"/>
          </a:xfrm>
          <a:prstGeom prst="roundRect">
            <a:avLst/>
          </a:prstGeom>
          <a:solidFill>
            <a:srgbClr val="D24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994" tIns="30998" rIns="61994" bIns="30998" rtlCol="0" anchor="ctr"/>
          <a:lstStyle/>
          <a:p>
            <a:r>
              <a:rPr lang="en-US" sz="2700" b="1" dirty="0"/>
              <a:t>2. </a:t>
            </a:r>
            <a:r>
              <a:rPr lang="en-US" sz="2700" b="1" dirty="0" err="1"/>
              <a:t>Hỏi</a:t>
            </a:r>
            <a:r>
              <a:rPr lang="en-US" sz="2700" b="1" dirty="0"/>
              <a:t> - </a:t>
            </a:r>
            <a:r>
              <a:rPr lang="en-US" sz="2700" b="1" dirty="0" err="1"/>
              <a:t>đáp</a:t>
            </a:r>
            <a:r>
              <a:rPr lang="en-US" sz="2700" b="1" dirty="0"/>
              <a:t> </a:t>
            </a:r>
            <a:r>
              <a:rPr lang="en-US" sz="2700" b="1" dirty="0" err="1"/>
              <a:t>về</a:t>
            </a:r>
            <a:r>
              <a:rPr lang="en-US" sz="2700" b="1" dirty="0"/>
              <a:t> </a:t>
            </a:r>
            <a:r>
              <a:rPr lang="en-US" sz="2700" b="1" dirty="0" err="1"/>
              <a:t>đặc</a:t>
            </a:r>
            <a:r>
              <a:rPr lang="en-US" sz="2700" b="1" dirty="0"/>
              <a:t> </a:t>
            </a:r>
            <a:r>
              <a:rPr lang="en-US" sz="2700" b="1" dirty="0" err="1"/>
              <a:t>điểm</a:t>
            </a:r>
            <a:r>
              <a:rPr lang="en-US" sz="2700" b="1" dirty="0"/>
              <a:t> </a:t>
            </a:r>
            <a:r>
              <a:rPr lang="en-US" sz="2700" b="1" dirty="0" err="1"/>
              <a:t>các</a:t>
            </a:r>
            <a:r>
              <a:rPr lang="en-US" sz="2700" b="1" dirty="0"/>
              <a:t> </a:t>
            </a:r>
            <a:r>
              <a:rPr lang="en-US" sz="2700" b="1" dirty="0" err="1"/>
              <a:t>bộ</a:t>
            </a:r>
            <a:r>
              <a:rPr lang="en-US" sz="2700" b="1" dirty="0"/>
              <a:t> </a:t>
            </a:r>
            <a:r>
              <a:rPr lang="en-US" sz="2700" b="1" dirty="0" err="1"/>
              <a:t>phận</a:t>
            </a:r>
            <a:r>
              <a:rPr lang="en-US" sz="2700" b="1" dirty="0"/>
              <a:t> </a:t>
            </a:r>
            <a:r>
              <a:rPr lang="en-US" sz="2700" b="1" dirty="0" err="1"/>
              <a:t>của</a:t>
            </a:r>
            <a:r>
              <a:rPr lang="en-US" sz="2700" b="1" dirty="0"/>
              <a:t> </a:t>
            </a:r>
            <a:r>
              <a:rPr lang="en-US" sz="2700" b="1" dirty="0" err="1"/>
              <a:t>khủng</a:t>
            </a:r>
            <a:r>
              <a:rPr lang="en-US" sz="2700" b="1" dirty="0"/>
              <a:t> long.</a:t>
            </a:r>
            <a:endParaRPr lang="en-US" sz="3000" b="1" dirty="0">
              <a:latin typeface="Arial" pitchFamily="34" charset="0"/>
              <a:ea typeface="Arial-Rounded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7486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66094" y="285750"/>
            <a:ext cx="8058150" cy="914400"/>
          </a:xfrm>
          <a:prstGeom prst="roundRect">
            <a:avLst/>
          </a:prstGeom>
          <a:solidFill>
            <a:srgbClr val="D24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994" tIns="30998" rIns="61994" bIns="30998" rtlCol="0" anchor="ctr"/>
          <a:lstStyle/>
          <a:p>
            <a:pPr algn="ctr"/>
            <a:r>
              <a:rPr lang="en-US" sz="4000" b="1" dirty="0" err="1" smtClean="0"/>
              <a:t>Trả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lời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câu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hỏi</a:t>
            </a:r>
            <a:endParaRPr lang="en-US" sz="4000" b="1" dirty="0">
              <a:latin typeface="Arial" pitchFamily="34" charset="0"/>
              <a:ea typeface="Arial-Rounded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3221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60275" y="914532"/>
            <a:ext cx="8058150" cy="857250"/>
          </a:xfrm>
          <a:prstGeom prst="roundRect">
            <a:avLst/>
          </a:prstGeom>
          <a:solidFill>
            <a:srgbClr val="D24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994" tIns="30998" rIns="61994" bIns="30998" rtlCol="0" anchor="ctr"/>
          <a:lstStyle/>
          <a:p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1.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Bài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đọc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cho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biết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những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thông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tin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nào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về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khủng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long?</a:t>
            </a: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4345303" y="1779946"/>
            <a:ext cx="288095" cy="408407"/>
          </a:xfrm>
          <a:prstGeom prst="downArrow">
            <a:avLst/>
          </a:prstGeom>
          <a:solidFill>
            <a:srgbClr val="B09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994" tIns="30998" rIns="61994" bIns="30998" rtlCol="0" anchor="ctr"/>
          <a:lstStyle/>
          <a:p>
            <a:pPr algn="ctr"/>
            <a:endParaRPr lang="en-US" sz="1013">
              <a:solidFill>
                <a:srgbClr val="865B3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823B8F1-FE75-4C6E-BF28-C0252EC059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005" y="2335936"/>
            <a:ext cx="6725589" cy="1238423"/>
          </a:xfrm>
          <a:prstGeom prst="rect">
            <a:avLst/>
          </a:prstGeom>
        </p:spPr>
      </p:pic>
      <p:sp>
        <p:nvSpPr>
          <p:cNvPr id="2" name="Arrow: Right 1">
            <a:extLst>
              <a:ext uri="{FF2B5EF4-FFF2-40B4-BE49-F238E27FC236}">
                <a16:creationId xmlns:a16="http://schemas.microsoft.com/office/drawing/2014/main" id="{A10E4BA0-85A2-46A6-871C-E6B851947484}"/>
              </a:ext>
            </a:extLst>
          </p:cNvPr>
          <p:cNvSpPr/>
          <p:nvPr/>
        </p:nvSpPr>
        <p:spPr>
          <a:xfrm>
            <a:off x="1897350" y="4228968"/>
            <a:ext cx="1296000" cy="331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291087B-9B89-481B-B4D7-790CBDDA2CDC}"/>
              </a:ext>
            </a:extLst>
          </p:cNvPr>
          <p:cNvSpPr/>
          <p:nvPr/>
        </p:nvSpPr>
        <p:spPr>
          <a:xfrm>
            <a:off x="3193350" y="4010400"/>
            <a:ext cx="1296000" cy="820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a,b,c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3633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2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60275" y="170121"/>
            <a:ext cx="8058150" cy="2284874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994" tIns="30998" rIns="61994" bIns="30998" rtlCol="0" anchor="ctr"/>
          <a:lstStyle/>
          <a:p>
            <a:r>
              <a:rPr lang="en-US" sz="27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2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Những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bộ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phận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nào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giúp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khủng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long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săn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mồi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tốt</a:t>
            </a:r>
            <a:r>
              <a:rPr lang="en-US" sz="27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3.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Nhờ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đâu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khủng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long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có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khả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năng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tự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vệ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tốt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?</a:t>
            </a: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3189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60275" y="914532"/>
            <a:ext cx="8058150" cy="85725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994" tIns="30998" rIns="61994" bIns="30998" rtlCol="0" anchor="ctr"/>
          <a:lstStyle/>
          <a:p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2.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Những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bộ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phận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nào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giúp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khủng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long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săn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mồi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tốt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?</a:t>
            </a: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4345303" y="1779946"/>
            <a:ext cx="288095" cy="408407"/>
          </a:xfrm>
          <a:prstGeom prst="downArrow">
            <a:avLst/>
          </a:prstGeom>
          <a:solidFill>
            <a:srgbClr val="B09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994" tIns="30998" rIns="61994" bIns="30998" rtlCol="0" anchor="ctr"/>
          <a:lstStyle/>
          <a:p>
            <a:pPr algn="ctr"/>
            <a:endParaRPr lang="en-US" sz="1013">
              <a:solidFill>
                <a:srgbClr val="865B3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DCF74A-5C21-4D9E-A515-EF3CCF8DA502}"/>
              </a:ext>
            </a:extLst>
          </p:cNvPr>
          <p:cNvSpPr txBox="1"/>
          <p:nvPr/>
        </p:nvSpPr>
        <p:spPr>
          <a:xfrm>
            <a:off x="916303" y="2454995"/>
            <a:ext cx="6858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Khủng long có khả năng săn mồi tốt nhờ đôi mắt tinh tường cùng cái mũi và đôi tai thính.</a:t>
            </a:r>
            <a:endParaRPr lang="en-US" sz="24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1943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83135" y="922696"/>
            <a:ext cx="8058150" cy="85725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994" tIns="30998" rIns="61994" bIns="30998" rtlCol="0" anchor="ctr"/>
          <a:lstStyle/>
          <a:p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3.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Nhờ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đâu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khủng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long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có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khả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năng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tự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vệ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tốt</a:t>
            </a:r>
            <a:r>
              <a:rPr lang="en-US" sz="27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?</a:t>
            </a: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4345303" y="1779946"/>
            <a:ext cx="288095" cy="408407"/>
          </a:xfrm>
          <a:prstGeom prst="downArrow">
            <a:avLst/>
          </a:prstGeom>
          <a:solidFill>
            <a:srgbClr val="B09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994" tIns="30998" rIns="61994" bIns="30998" rtlCol="0" anchor="ctr"/>
          <a:lstStyle/>
          <a:p>
            <a:pPr algn="ctr"/>
            <a:endParaRPr lang="en-US" sz="1013">
              <a:solidFill>
                <a:srgbClr val="865B3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DCF74A-5C21-4D9E-A515-EF3CCF8DA502}"/>
              </a:ext>
            </a:extLst>
          </p:cNvPr>
          <p:cNvSpPr txBox="1"/>
          <p:nvPr/>
        </p:nvSpPr>
        <p:spPr>
          <a:xfrm>
            <a:off x="916303" y="2454995"/>
            <a:ext cx="6858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Khủng 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 </a:t>
            </a:r>
            <a:r>
              <a:rPr lang="vi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khả năng tự vệ tốt nhờ cái đầu cứng và cái đuôi dũng mãnh.</a:t>
            </a:r>
            <a:endParaRPr lang="en-US" sz="2400" dirty="0">
              <a:solidFill>
                <a:srgbClr val="0070C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2624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60275" y="922696"/>
            <a:ext cx="8058150" cy="85725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994" tIns="30998" rIns="61994" bIns="30998" rtlCol="0" anchor="ctr"/>
          <a:lstStyle/>
          <a:p>
            <a:r>
              <a:rPr lang="en-US" sz="2700" dirty="0">
                <a:latin typeface="Arial" pitchFamily="34" charset="0"/>
                <a:ea typeface="Arial-Rounded" pitchFamily="34" charset="0"/>
                <a:cs typeface="Arial" pitchFamily="34" charset="0"/>
              </a:rPr>
              <a:t> 4.  </a:t>
            </a:r>
            <a:r>
              <a:rPr lang="en-US" sz="2700" dirty="0" err="1">
                <a:latin typeface="Arial" pitchFamily="34" charset="0"/>
                <a:ea typeface="Arial-Rounded" pitchFamily="34" charset="0"/>
                <a:cs typeface="Arial" pitchFamily="34" charset="0"/>
              </a:rPr>
              <a:t>Vì</a:t>
            </a:r>
            <a:r>
              <a:rPr lang="en-US" sz="2700" dirty="0">
                <a:latin typeface="Arial" pitchFamily="34" charset="0"/>
                <a:ea typeface="Arial-Rounded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Arial-Rounded" pitchFamily="34" charset="0"/>
                <a:cs typeface="Arial" pitchFamily="34" charset="0"/>
              </a:rPr>
              <a:t>sao</a:t>
            </a:r>
            <a:r>
              <a:rPr lang="en-US" sz="2700" dirty="0">
                <a:latin typeface="Arial" pitchFamily="34" charset="0"/>
                <a:ea typeface="Arial-Rounded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Arial-Rounded" pitchFamily="34" charset="0"/>
                <a:cs typeface="Arial" pitchFamily="34" charset="0"/>
              </a:rPr>
              <a:t>chúng</a:t>
            </a:r>
            <a:r>
              <a:rPr lang="en-US" sz="2700" dirty="0">
                <a:latin typeface="Arial" pitchFamily="34" charset="0"/>
                <a:ea typeface="Arial-Rounded" pitchFamily="34" charset="0"/>
                <a:cs typeface="Arial" pitchFamily="34" charset="0"/>
              </a:rPr>
              <a:t> ta </a:t>
            </a:r>
            <a:r>
              <a:rPr lang="en-US" sz="2700" dirty="0" err="1">
                <a:latin typeface="Arial" pitchFamily="34" charset="0"/>
                <a:ea typeface="Arial-Rounded" pitchFamily="34" charset="0"/>
                <a:cs typeface="Arial" pitchFamily="34" charset="0"/>
              </a:rPr>
              <a:t>không</a:t>
            </a:r>
            <a:r>
              <a:rPr lang="en-US" sz="2700" dirty="0">
                <a:latin typeface="Arial" pitchFamily="34" charset="0"/>
                <a:ea typeface="Arial-Rounded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Arial-Rounded" pitchFamily="34" charset="0"/>
                <a:cs typeface="Arial" pitchFamily="34" charset="0"/>
              </a:rPr>
              <a:t>thể</a:t>
            </a:r>
            <a:r>
              <a:rPr lang="en-US" sz="2700" dirty="0">
                <a:latin typeface="Arial" pitchFamily="34" charset="0"/>
                <a:ea typeface="Arial-Rounded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Arial-Rounded" pitchFamily="34" charset="0"/>
                <a:cs typeface="Arial" pitchFamily="34" charset="0"/>
              </a:rPr>
              <a:t>gặp</a:t>
            </a:r>
            <a:r>
              <a:rPr lang="en-US" sz="2700" dirty="0">
                <a:latin typeface="Arial" pitchFamily="34" charset="0"/>
                <a:ea typeface="Arial-Rounded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Arial-Rounded" pitchFamily="34" charset="0"/>
                <a:cs typeface="Arial" pitchFamily="34" charset="0"/>
              </a:rPr>
              <a:t>khủng</a:t>
            </a:r>
            <a:r>
              <a:rPr lang="en-US" sz="2700" dirty="0">
                <a:latin typeface="Arial" pitchFamily="34" charset="0"/>
                <a:ea typeface="Arial-Rounded" pitchFamily="34" charset="0"/>
                <a:cs typeface="Arial" pitchFamily="34" charset="0"/>
              </a:rPr>
              <a:t> long </a:t>
            </a:r>
            <a:r>
              <a:rPr lang="en-US" sz="2700" dirty="0" err="1">
                <a:latin typeface="Arial" pitchFamily="34" charset="0"/>
                <a:ea typeface="Arial-Rounded" pitchFamily="34" charset="0"/>
                <a:cs typeface="Arial" pitchFamily="34" charset="0"/>
              </a:rPr>
              <a:t>thật</a:t>
            </a:r>
            <a:r>
              <a:rPr lang="en-US" sz="2700" dirty="0">
                <a:latin typeface="Arial" pitchFamily="34" charset="0"/>
                <a:ea typeface="Arial-Rounded" pitchFamily="34" charset="0"/>
                <a:cs typeface="Arial" pitchFamily="34" charset="0"/>
              </a:rPr>
              <a:t>?</a:t>
            </a:r>
            <a:endParaRPr lang="en-US" sz="2700" dirty="0"/>
          </a:p>
        </p:txBody>
      </p:sp>
      <p:sp>
        <p:nvSpPr>
          <p:cNvPr id="13" name="Down Arrow 12"/>
          <p:cNvSpPr/>
          <p:nvPr/>
        </p:nvSpPr>
        <p:spPr>
          <a:xfrm>
            <a:off x="4345303" y="1779946"/>
            <a:ext cx="288095" cy="408407"/>
          </a:xfrm>
          <a:prstGeom prst="downArrow">
            <a:avLst/>
          </a:prstGeom>
          <a:solidFill>
            <a:srgbClr val="B09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994" tIns="30998" rIns="61994" bIns="30998" rtlCol="0" anchor="ctr"/>
          <a:lstStyle/>
          <a:p>
            <a:pPr algn="ctr"/>
            <a:endParaRPr lang="en-US" sz="1013">
              <a:solidFill>
                <a:srgbClr val="865B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DCF74A-5C21-4D9E-A515-EF3CCF8DA502}"/>
              </a:ext>
            </a:extLst>
          </p:cNvPr>
          <p:cNvSpPr txBox="1"/>
          <p:nvPr/>
        </p:nvSpPr>
        <p:spPr>
          <a:xfrm>
            <a:off x="1060350" y="2260595"/>
            <a:ext cx="6858000" cy="83099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húng ta không thể gặp khủng long thật vì khủng long đã tuyệt chủng trước khi con người xuất hiện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70C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6597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66094" y="285750"/>
            <a:ext cx="8058150" cy="914400"/>
          </a:xfrm>
          <a:prstGeom prst="roundRect">
            <a:avLst/>
          </a:prstGeom>
          <a:solidFill>
            <a:srgbClr val="D24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994" tIns="30998" rIns="61994" bIns="30998" rtlCol="0" anchor="ctr"/>
          <a:lstStyle/>
          <a:p>
            <a:pPr algn="ctr"/>
            <a:r>
              <a:rPr lang="en-US" sz="4000" b="1" dirty="0" err="1" smtClean="0"/>
              <a:t>Luyện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đọc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lại</a:t>
            </a:r>
            <a:endParaRPr lang="en-US" sz="4000" b="1" dirty="0">
              <a:latin typeface="Arial" pitchFamily="34" charset="0"/>
              <a:ea typeface="Arial-Rounded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1131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66094" y="285750"/>
            <a:ext cx="8058150" cy="914400"/>
          </a:xfrm>
          <a:prstGeom prst="roundRect">
            <a:avLst/>
          </a:prstGeom>
          <a:solidFill>
            <a:srgbClr val="D24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1994" tIns="30998" rIns="61994" bIns="30998" rtlCol="0" anchor="ctr"/>
          <a:lstStyle/>
          <a:p>
            <a:pPr algn="ctr"/>
            <a:r>
              <a:rPr lang="en-US" sz="4000" b="1" dirty="0" err="1" smtClean="0"/>
              <a:t>Luyện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tập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theo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văn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bản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đọc</a:t>
            </a:r>
            <a:endParaRPr lang="en-US" sz="4000" b="1" dirty="0">
              <a:latin typeface="Arial" pitchFamily="34" charset="0"/>
              <a:ea typeface="Arial-Rounded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3559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 advTm="3000">
        <p15:prstTrans prst="pageCurlDouble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可爱卡通幼儿园童年成长小学课件PPT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474</TotalTime>
  <Words>232</Words>
  <Application>Microsoft Office PowerPoint</Application>
  <PresentationFormat>On-screen Show (16:9)</PresentationFormat>
  <Paragraphs>24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Arial-Rounded</vt:lpstr>
      <vt:lpstr>Calibri</vt:lpstr>
      <vt:lpstr>Calibri Light</vt:lpstr>
      <vt:lpstr>等线</vt:lpstr>
      <vt:lpstr>等线 Light</vt:lpstr>
      <vt:lpstr>Times New Roman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可爱卡通幼儿园童年成长小学课件PPT</dc:title>
  <dc:creator>User</dc:creator>
  <cp:lastModifiedBy>PKComputer</cp:lastModifiedBy>
  <cp:revision>157</cp:revision>
  <dcterms:created xsi:type="dcterms:W3CDTF">2017-03-04T06:55:50Z</dcterms:created>
  <dcterms:modified xsi:type="dcterms:W3CDTF">2025-03-30T14:04:56Z</dcterms:modified>
</cp:coreProperties>
</file>