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2" r:id="rId3"/>
  </p:sldMasterIdLst>
  <p:notesMasterIdLst>
    <p:notesMasterId r:id="rId29"/>
  </p:notesMasterIdLst>
  <p:sldIdLst>
    <p:sldId id="257" r:id="rId4"/>
    <p:sldId id="262" r:id="rId5"/>
    <p:sldId id="258" r:id="rId6"/>
    <p:sldId id="259" r:id="rId7"/>
    <p:sldId id="263" r:id="rId8"/>
    <p:sldId id="264" r:id="rId9"/>
    <p:sldId id="265" r:id="rId10"/>
    <p:sldId id="277" r:id="rId11"/>
    <p:sldId id="268" r:id="rId12"/>
    <p:sldId id="269" r:id="rId13"/>
    <p:sldId id="271" r:id="rId14"/>
    <p:sldId id="278" r:id="rId15"/>
    <p:sldId id="273" r:id="rId16"/>
    <p:sldId id="279" r:id="rId17"/>
    <p:sldId id="274" r:id="rId18"/>
    <p:sldId id="280" r:id="rId19"/>
    <p:sldId id="281" r:id="rId20"/>
    <p:sldId id="282" r:id="rId21"/>
    <p:sldId id="284" r:id="rId22"/>
    <p:sldId id="285" r:id="rId23"/>
    <p:sldId id="286" r:id="rId24"/>
    <p:sldId id="275" r:id="rId25"/>
    <p:sldId id="260" r:id="rId26"/>
    <p:sldId id="276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E34CD-B90E-403E-88EB-1EA0B1D63686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B18C2-49D2-4506-A9B3-BA3F23A38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33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022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817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863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764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81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158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857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3697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463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479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5774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202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862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298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326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88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81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8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6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3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93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3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4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7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09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08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02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95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8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4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2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88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1DD2DE94-BE36-46D0-945C-3539F9DDF3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0002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0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62AAF2D6-00A7-48F5-BB9B-858FBBDE1AC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0002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8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2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06531B-F7EC-43E7-8C3D-74F94A4CF2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259" y="1957442"/>
            <a:ext cx="3895682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23484" y="1084110"/>
            <a:ext cx="8828225" cy="4788531"/>
            <a:chOff x="2515017" y="2832186"/>
            <a:chExt cx="8843546" cy="4086530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15017" y="2867851"/>
              <a:ext cx="8608145" cy="4050865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vi-VN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1: Tìm độ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bay B.</a:t>
              </a:r>
              <a:endParaRPr lang="vi-VN" sz="4267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vi-VN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2: Tìm độ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67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4267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bay C.</a:t>
              </a:r>
              <a:endParaRPr lang="vi-VN" sz="4267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endParaRPr lang="vi-VN" sz="4267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42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40000" y="1092199"/>
            <a:ext cx="9245600" cy="3962402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404390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r>
                <a:rPr lang="vi-VN" sz="3733" b="1" u="sng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giải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 cao của máy bay B là: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6 504 : 2 = 3 252 (m)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 cao của máy bay C là: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3 252 : 3 = 1 084 (m)</a:t>
              </a:r>
            </a:p>
            <a:p>
              <a:pPr algn="ctr" defTabSz="1218900"/>
              <a:r>
                <a:rPr lang="vi-VN" sz="3733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Đáp số: 1 084 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73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3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1B2C61-AF32-4AC5-9996-716203D0B205}"/>
              </a:ext>
            </a:extLst>
          </p:cNvPr>
          <p:cNvSpPr/>
          <p:nvPr/>
        </p:nvSpPr>
        <p:spPr>
          <a:xfrm>
            <a:off x="2066924" y="495300"/>
            <a:ext cx="1190625" cy="6096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Số</a:t>
            </a:r>
            <a:r>
              <a:rPr lang="en-US" sz="4000" dirty="0"/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D7BAB8-708B-4A25-8365-5C0ED1C66448}"/>
              </a:ext>
            </a:extLst>
          </p:cNvPr>
          <p:cNvGrpSpPr/>
          <p:nvPr/>
        </p:nvGrpSpPr>
        <p:grpSpPr>
          <a:xfrm>
            <a:off x="4505325" y="561975"/>
            <a:ext cx="5219700" cy="1843582"/>
            <a:chOff x="4505325" y="561975"/>
            <a:chExt cx="5219700" cy="18435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F34D80-83D4-4627-8ED6-CFD483EC37B8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      × 4 = 1668</a:t>
              </a:r>
            </a:p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      : 3 = 819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2E41A51-49F8-46E2-81CD-1E68E0B0CF8B}"/>
                </a:ext>
              </a:extLst>
            </p:cNvPr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DFC86AC-8A1D-45DB-A978-F00EBBDDF864}"/>
                </a:ext>
              </a:extLst>
            </p:cNvPr>
            <p:cNvSpPr/>
            <p:nvPr/>
          </p:nvSpPr>
          <p:spPr>
            <a:xfrm>
              <a:off x="5067300" y="174307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37601B-79B8-459D-81EB-058C13FDC4D6}"/>
              </a:ext>
            </a:extLst>
          </p:cNvPr>
          <p:cNvGrpSpPr/>
          <p:nvPr/>
        </p:nvGrpSpPr>
        <p:grpSpPr>
          <a:xfrm>
            <a:off x="923925" y="2962275"/>
            <a:ext cx="5219700" cy="1843582"/>
            <a:chOff x="4505325" y="561975"/>
            <a:chExt cx="5219700" cy="184358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F249B2-27E6-44D7-A568-F7B80B85C1B4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lphaLcParenR"/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× x 4 = 1 668</a:t>
              </a:r>
            </a:p>
            <a:p>
              <a:pPr algn="just">
                <a:lnSpc>
                  <a:spcPct val="150000"/>
                </a:lnSpc>
              </a:pPr>
              <a:endPara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EDD5BA2-6551-4058-B0DB-6A85500E995D}"/>
                </a:ext>
              </a:extLst>
            </p:cNvPr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93ABDA6-FF2E-4EBF-821E-1592CF284987}"/>
              </a:ext>
            </a:extLst>
          </p:cNvPr>
          <p:cNvSpPr/>
          <p:nvPr/>
        </p:nvSpPr>
        <p:spPr>
          <a:xfrm>
            <a:off x="2066925" y="3924300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4D5A0C-63E8-4AA1-9E9F-06ACDEAE25E7}"/>
              </a:ext>
            </a:extLst>
          </p:cNvPr>
          <p:cNvSpPr txBox="1"/>
          <p:nvPr/>
        </p:nvSpPr>
        <p:spPr>
          <a:xfrm>
            <a:off x="2838450" y="3914775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1668 : 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71C5B1-B4E9-4D23-A0EA-233A60B6AF00}"/>
              </a:ext>
            </a:extLst>
          </p:cNvPr>
          <p:cNvSpPr/>
          <p:nvPr/>
        </p:nvSpPr>
        <p:spPr>
          <a:xfrm>
            <a:off x="2076450" y="4676775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97A953-A3E2-4D70-9030-49F19792EC8D}"/>
              </a:ext>
            </a:extLst>
          </p:cNvPr>
          <p:cNvSpPr txBox="1"/>
          <p:nvPr/>
        </p:nvSpPr>
        <p:spPr>
          <a:xfrm>
            <a:off x="2857500" y="459105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417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9917BB-67EE-4477-A7C7-17E7DD88F003}"/>
              </a:ext>
            </a:extLst>
          </p:cNvPr>
          <p:cNvGrpSpPr/>
          <p:nvPr/>
        </p:nvGrpSpPr>
        <p:grpSpPr>
          <a:xfrm>
            <a:off x="6067425" y="2867025"/>
            <a:ext cx="5219700" cy="1843582"/>
            <a:chOff x="4505325" y="561975"/>
            <a:chExt cx="5219700" cy="184358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E22015F-75AF-43CD-8607-418486B95AFF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       : 3 = 819</a:t>
              </a:r>
            </a:p>
            <a:p>
              <a:pPr algn="just">
                <a:lnSpc>
                  <a:spcPct val="150000"/>
                </a:lnSpc>
              </a:pPr>
              <a:endPara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82BF9BA-1A26-4143-874A-98B7D470CDAC}"/>
                </a:ext>
              </a:extLst>
            </p:cNvPr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DD7CA9BA-0F69-475E-9631-7168D500794B}"/>
              </a:ext>
            </a:extLst>
          </p:cNvPr>
          <p:cNvSpPr/>
          <p:nvPr/>
        </p:nvSpPr>
        <p:spPr>
          <a:xfrm>
            <a:off x="7277100" y="3781425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104B1A-9EE2-46E9-BD04-C1981A1FFA18}"/>
              </a:ext>
            </a:extLst>
          </p:cNvPr>
          <p:cNvSpPr txBox="1"/>
          <p:nvPr/>
        </p:nvSpPr>
        <p:spPr>
          <a:xfrm>
            <a:off x="8048625" y="377190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819 x 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A96236A-5DF1-47D7-B434-7185421D76B2}"/>
              </a:ext>
            </a:extLst>
          </p:cNvPr>
          <p:cNvSpPr/>
          <p:nvPr/>
        </p:nvSpPr>
        <p:spPr>
          <a:xfrm>
            <a:off x="7296150" y="4505325"/>
            <a:ext cx="657225" cy="61912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19AF98-9DD1-4BAE-AA01-7C94615211C8}"/>
              </a:ext>
            </a:extLst>
          </p:cNvPr>
          <p:cNvSpPr txBox="1"/>
          <p:nvPr/>
        </p:nvSpPr>
        <p:spPr>
          <a:xfrm>
            <a:off x="8067675" y="449580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= 2 457</a:t>
            </a:r>
          </a:p>
        </p:txBody>
      </p:sp>
    </p:spTree>
    <p:extLst>
      <p:ext uri="{BB962C8B-B14F-4D97-AF65-F5344CB8AC3E}">
        <p14:creationId xmlns:p14="http://schemas.microsoft.com/office/powerpoint/2010/main" val="25994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/>
      <p:bldP spid="24" grpId="0" animBg="1"/>
      <p:bldP spid="26" grpId="0"/>
      <p:bldP spid="30" grpId="0" animBg="1"/>
      <p:bldP spid="31" grpId="0"/>
      <p:bldP spid="32" grpId="0" animBg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4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20925" y="444501"/>
            <a:ext cx="9245600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68197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endParaRPr lang="vi-VN" sz="32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887458" y="613995"/>
            <a:ext cx="839828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Hai con cà cuống A và B cùng bơi đến chỗ cụm rong. Cà cuống A bơi theo đường gấp khúc gồm 4 đoạn thằng bằng nhau, cà cuống B bơi theo đường gấp khúc gồm 3 đoạn thẳng bằng nhau. Hỏi quãng đường bơi của cà cuống nào ngắn hơn?</a:t>
            </a:r>
            <a:endParaRPr lang="en-US" sz="2800" dirty="0">
              <a:solidFill>
                <a:srgbClr val="ED7D31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E4E2F6-4492-4A11-B10E-E19E2DBA0C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2837" y="3519487"/>
            <a:ext cx="6272213" cy="264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8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04434" y="697277"/>
            <a:ext cx="9154166" cy="6362045"/>
            <a:chOff x="2495934" y="2502063"/>
            <a:chExt cx="9170053" cy="5429366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495934" y="2502063"/>
              <a:ext cx="9170053" cy="5429366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1: Tìm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bơi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cuống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Tìm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bơi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cuống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B.</a:t>
              </a:r>
            </a:p>
            <a:p>
              <a:pPr marL="609585" indent="-609585" algn="just" defTabSz="1218900">
                <a:buFontTx/>
                <a:buChar char="-"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3: So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R="0" lvl="0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876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4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37767" y="907709"/>
            <a:ext cx="9245600" cy="436880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0603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endParaRPr lang="vi-VN" sz="32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990720" y="1318456"/>
            <a:ext cx="839828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Quãng đường bơi của cà cuống A là: </a:t>
            </a:r>
          </a:p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515 x 4 = 2060 (m)</a:t>
            </a:r>
          </a:p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 đường bơi của cà cuống B là: </a:t>
            </a:r>
          </a:p>
          <a:p>
            <a:pPr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928 x 3 = 2784 (m)</a:t>
            </a:r>
          </a:p>
          <a:p>
            <a:pPr algn="just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2060 m &lt; 2784 m nên quãng đường bơi của cà cuống A ngắn hơn quãng đường bơi của cà cuống B.</a:t>
            </a:r>
            <a:endParaRPr lang="vi-VN" sz="3200" b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03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60086"/>
            <a:ext cx="1793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20925" y="444501"/>
            <a:ext cx="9245600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68197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887458" y="613995"/>
            <a:ext cx="839828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 đường bơi của tôm là đường gấp khúc gồm 5 đoạn dài bằng nhau. Biết quãng đường tôm bơi dài bằng quãng đường bơi của cà cuống A. Mỗi đoạn của đường gấp khúc đó dài </a:t>
            </a:r>
            <a:r>
              <a:rPr lang="en-US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</a:t>
            </a:r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</a:t>
            </a:r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410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04434" y="697277"/>
            <a:ext cx="9154166" cy="4864376"/>
            <a:chOff x="2495934" y="2502063"/>
            <a:chExt cx="9170053" cy="4151257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495934" y="2502063"/>
              <a:ext cx="9170053" cy="4099726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1: Tìm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bơi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Tôm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Tìm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gấp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khúc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02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37767" y="907709"/>
            <a:ext cx="9245600" cy="436880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0603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981195" y="1394656"/>
            <a:ext cx="839828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Vì quãng đường bơi của tôm bằng quãng đường bơi của cà cuống A nên quãng đường bơi của tôm dài: 2060m</a:t>
            </a:r>
          </a:p>
          <a:p>
            <a:pPr lvl="0"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dài mỗi đoạn của đường gấp khúc đó là: </a:t>
            </a:r>
          </a:p>
          <a:p>
            <a:pPr lvl="0" algn="ctr" defTabSz="1218900"/>
            <a:r>
              <a:rPr lang="vi-VN" sz="32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2060 : 5 = 412 (m)</a:t>
            </a:r>
            <a:endParaRPr lang="en-US" sz="3200" b="1" i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 defTabSz="1218900"/>
            <a:r>
              <a:rPr lang="pt-BR" sz="32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412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1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5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38300" y="444501"/>
            <a:ext cx="9928225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68197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028825" y="613995"/>
            <a:ext cx="92569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8 cục pin như nhau nặng 1680 g. Mỗi rô-bốt chưa nắp pin có cân nặng 2000 g.</a:t>
            </a:r>
          </a:p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Mỗi cục pin cân nặng bao nhiêu gam?</a:t>
            </a:r>
          </a:p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Sau khi lắp số pin như hình vẽ, rô-bốt nào nhẹ nhất và cân nặng bao nhiêu ki-lô-gam?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F91D68-3840-41F1-B5C9-5F1B2A8B7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424" y="3619499"/>
            <a:ext cx="6238875" cy="246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0D5C794A-80BB-43B0-8B1E-D93A1D40C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"/>
            <a:ext cx="12192000" cy="685799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4B64E958-0DF4-4D98-A89B-760E94E40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1" y="4864061"/>
            <a:ext cx="1900352" cy="1488227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1BC8DA3D-4905-4A28-A187-15A29B004ADD}"/>
              </a:ext>
            </a:extLst>
          </p:cNvPr>
          <p:cNvGrpSpPr/>
          <p:nvPr/>
        </p:nvGrpSpPr>
        <p:grpSpPr>
          <a:xfrm>
            <a:off x="337065" y="604401"/>
            <a:ext cx="1780283" cy="942659"/>
            <a:chOff x="263312" y="4608366"/>
            <a:chExt cx="1780282" cy="942658"/>
          </a:xfrm>
        </p:grpSpPr>
        <p:sp>
          <p:nvSpPr>
            <p:cNvPr id="38" name="arrow_130847">
              <a:extLst>
                <a:ext uri="{FF2B5EF4-FFF2-40B4-BE49-F238E27FC236}">
                  <a16:creationId xmlns:a16="http://schemas.microsoft.com/office/drawing/2014/main" id="{4EC0533F-0F15-4B29-A833-3F7A9A83C0C2}"/>
                </a:ext>
              </a:extLst>
            </p:cNvPr>
            <p:cNvSpPr>
              <a:spLocks noChangeAspect="1"/>
            </p:cNvSpPr>
            <p:nvPr/>
          </p:nvSpPr>
          <p:spPr bwMode="auto">
            <a:xfrm rot="3710616">
              <a:off x="767572" y="4275003"/>
              <a:ext cx="853351" cy="1698692"/>
            </a:xfrm>
            <a:custGeom>
              <a:avLst/>
              <a:gdLst>
                <a:gd name="T0" fmla="*/ 1185 w 2601"/>
                <a:gd name="T1" fmla="*/ 46 h 5185"/>
                <a:gd name="T2" fmla="*/ 63 w 2601"/>
                <a:gd name="T3" fmla="*/ 1153 h 5185"/>
                <a:gd name="T4" fmla="*/ 63 w 2601"/>
                <a:gd name="T5" fmla="*/ 1379 h 5185"/>
                <a:gd name="T6" fmla="*/ 292 w 2601"/>
                <a:gd name="T7" fmla="*/ 1379 h 5185"/>
                <a:gd name="T8" fmla="*/ 1138 w 2601"/>
                <a:gd name="T9" fmla="*/ 545 h 5185"/>
                <a:gd name="T10" fmla="*/ 1138 w 2601"/>
                <a:gd name="T11" fmla="*/ 2352 h 5185"/>
                <a:gd name="T12" fmla="*/ 60 w 2601"/>
                <a:gd name="T13" fmla="*/ 3415 h 5185"/>
                <a:gd name="T14" fmla="*/ 13 w 2601"/>
                <a:gd name="T15" fmla="*/ 3529 h 5185"/>
                <a:gd name="T16" fmla="*/ 13 w 2601"/>
                <a:gd name="T17" fmla="*/ 4972 h 5185"/>
                <a:gd name="T18" fmla="*/ 289 w 2601"/>
                <a:gd name="T19" fmla="*/ 5086 h 5185"/>
                <a:gd name="T20" fmla="*/ 1297 w 2601"/>
                <a:gd name="T21" fmla="*/ 4092 h 5185"/>
                <a:gd name="T22" fmla="*/ 2305 w 2601"/>
                <a:gd name="T23" fmla="*/ 5086 h 5185"/>
                <a:gd name="T24" fmla="*/ 2579 w 2601"/>
                <a:gd name="T25" fmla="*/ 4958 h 5185"/>
                <a:gd name="T26" fmla="*/ 2579 w 2601"/>
                <a:gd name="T27" fmla="*/ 3543 h 5185"/>
                <a:gd name="T28" fmla="*/ 2534 w 2601"/>
                <a:gd name="T29" fmla="*/ 3415 h 5185"/>
                <a:gd name="T30" fmla="*/ 1459 w 2601"/>
                <a:gd name="T31" fmla="*/ 2355 h 5185"/>
                <a:gd name="T32" fmla="*/ 1459 w 2601"/>
                <a:gd name="T33" fmla="*/ 542 h 5185"/>
                <a:gd name="T34" fmla="*/ 2308 w 2601"/>
                <a:gd name="T35" fmla="*/ 1379 h 5185"/>
                <a:gd name="T36" fmla="*/ 2537 w 2601"/>
                <a:gd name="T37" fmla="*/ 1379 h 5185"/>
                <a:gd name="T38" fmla="*/ 2537 w 2601"/>
                <a:gd name="T39" fmla="*/ 1153 h 5185"/>
                <a:gd name="T40" fmla="*/ 1415 w 2601"/>
                <a:gd name="T41" fmla="*/ 46 h 5185"/>
                <a:gd name="T42" fmla="*/ 1299 w 2601"/>
                <a:gd name="T43" fmla="*/ 0 h 5185"/>
                <a:gd name="T44" fmla="*/ 1185 w 2601"/>
                <a:gd name="T45" fmla="*/ 46 h 5185"/>
                <a:gd name="T46" fmla="*/ 2258 w 2601"/>
                <a:gd name="T47" fmla="*/ 3596 h 5185"/>
                <a:gd name="T48" fmla="*/ 2258 w 2601"/>
                <a:gd name="T49" fmla="*/ 4587 h 5185"/>
                <a:gd name="T50" fmla="*/ 1459 w 2601"/>
                <a:gd name="T51" fmla="*/ 3799 h 5185"/>
                <a:gd name="T52" fmla="*/ 1459 w 2601"/>
                <a:gd name="T53" fmla="*/ 2808 h 5185"/>
                <a:gd name="T54" fmla="*/ 2258 w 2601"/>
                <a:gd name="T55" fmla="*/ 3596 h 5185"/>
                <a:gd name="T56" fmla="*/ 1138 w 2601"/>
                <a:gd name="T57" fmla="*/ 3796 h 5185"/>
                <a:gd name="T58" fmla="*/ 333 w 2601"/>
                <a:gd name="T59" fmla="*/ 4590 h 5185"/>
                <a:gd name="T60" fmla="*/ 333 w 2601"/>
                <a:gd name="T61" fmla="*/ 3599 h 5185"/>
                <a:gd name="T62" fmla="*/ 1138 w 2601"/>
                <a:gd name="T63" fmla="*/ 2805 h 5185"/>
                <a:gd name="T64" fmla="*/ 1138 w 2601"/>
                <a:gd name="T65" fmla="*/ 3796 h 5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01" h="5185">
                  <a:moveTo>
                    <a:pt x="1185" y="46"/>
                  </a:moveTo>
                  <a:lnTo>
                    <a:pt x="63" y="1153"/>
                  </a:lnTo>
                  <a:cubicBezTo>
                    <a:pt x="0" y="1215"/>
                    <a:pt x="0" y="1317"/>
                    <a:pt x="63" y="1379"/>
                  </a:cubicBezTo>
                  <a:cubicBezTo>
                    <a:pt x="126" y="1442"/>
                    <a:pt x="229" y="1442"/>
                    <a:pt x="292" y="1379"/>
                  </a:cubicBezTo>
                  <a:lnTo>
                    <a:pt x="1138" y="545"/>
                  </a:lnTo>
                  <a:lnTo>
                    <a:pt x="1138" y="2352"/>
                  </a:lnTo>
                  <a:lnTo>
                    <a:pt x="60" y="3415"/>
                  </a:lnTo>
                  <a:cubicBezTo>
                    <a:pt x="33" y="3442"/>
                    <a:pt x="13" y="3489"/>
                    <a:pt x="13" y="3529"/>
                  </a:cubicBezTo>
                  <a:lnTo>
                    <a:pt x="13" y="4972"/>
                  </a:lnTo>
                  <a:cubicBezTo>
                    <a:pt x="13" y="5112"/>
                    <a:pt x="189" y="5185"/>
                    <a:pt x="289" y="5086"/>
                  </a:cubicBezTo>
                  <a:lnTo>
                    <a:pt x="1297" y="4092"/>
                  </a:lnTo>
                  <a:lnTo>
                    <a:pt x="2305" y="5086"/>
                  </a:lnTo>
                  <a:cubicBezTo>
                    <a:pt x="2403" y="5182"/>
                    <a:pt x="2579" y="5116"/>
                    <a:pt x="2579" y="4958"/>
                  </a:cubicBezTo>
                  <a:lnTo>
                    <a:pt x="2579" y="3543"/>
                  </a:lnTo>
                  <a:cubicBezTo>
                    <a:pt x="2579" y="3497"/>
                    <a:pt x="2570" y="3450"/>
                    <a:pt x="2534" y="3415"/>
                  </a:cubicBezTo>
                  <a:lnTo>
                    <a:pt x="1459" y="2355"/>
                  </a:lnTo>
                  <a:lnTo>
                    <a:pt x="1459" y="542"/>
                  </a:lnTo>
                  <a:lnTo>
                    <a:pt x="2308" y="1379"/>
                  </a:lnTo>
                  <a:cubicBezTo>
                    <a:pt x="2371" y="1442"/>
                    <a:pt x="2474" y="1442"/>
                    <a:pt x="2537" y="1379"/>
                  </a:cubicBezTo>
                  <a:cubicBezTo>
                    <a:pt x="2601" y="1317"/>
                    <a:pt x="2601" y="1215"/>
                    <a:pt x="2537" y="1153"/>
                  </a:cubicBezTo>
                  <a:lnTo>
                    <a:pt x="1415" y="46"/>
                  </a:lnTo>
                  <a:cubicBezTo>
                    <a:pt x="1384" y="16"/>
                    <a:pt x="1342" y="0"/>
                    <a:pt x="1299" y="0"/>
                  </a:cubicBezTo>
                  <a:cubicBezTo>
                    <a:pt x="1261" y="0"/>
                    <a:pt x="1213" y="19"/>
                    <a:pt x="1185" y="46"/>
                  </a:cubicBezTo>
                  <a:close/>
                  <a:moveTo>
                    <a:pt x="2258" y="3596"/>
                  </a:moveTo>
                  <a:lnTo>
                    <a:pt x="2258" y="4587"/>
                  </a:lnTo>
                  <a:lnTo>
                    <a:pt x="1459" y="3799"/>
                  </a:lnTo>
                  <a:lnTo>
                    <a:pt x="1459" y="2808"/>
                  </a:lnTo>
                  <a:lnTo>
                    <a:pt x="2258" y="3596"/>
                  </a:lnTo>
                  <a:close/>
                  <a:moveTo>
                    <a:pt x="1138" y="3796"/>
                  </a:moveTo>
                  <a:lnTo>
                    <a:pt x="333" y="4590"/>
                  </a:lnTo>
                  <a:lnTo>
                    <a:pt x="333" y="3599"/>
                  </a:lnTo>
                  <a:lnTo>
                    <a:pt x="1138" y="2805"/>
                  </a:lnTo>
                  <a:lnTo>
                    <a:pt x="1138" y="3796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/>
            <a:lstStyle/>
            <a:p>
              <a:pPr defTabSz="914264"/>
              <a:endParaRPr lang="zh-CN" altLang="en-US" sz="1867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9" name="arrow_130847">
              <a:extLst>
                <a:ext uri="{FF2B5EF4-FFF2-40B4-BE49-F238E27FC236}">
                  <a16:creationId xmlns:a16="http://schemas.microsoft.com/office/drawing/2014/main" id="{DDDFABF4-A164-4831-91B1-2A9D3B1B400D}"/>
                </a:ext>
              </a:extLst>
            </p:cNvPr>
            <p:cNvSpPr>
              <a:spLocks noChangeAspect="1"/>
            </p:cNvSpPr>
            <p:nvPr/>
          </p:nvSpPr>
          <p:spPr bwMode="auto">
            <a:xfrm rot="3710616">
              <a:off x="685982" y="4185696"/>
              <a:ext cx="853351" cy="1698692"/>
            </a:xfrm>
            <a:custGeom>
              <a:avLst/>
              <a:gdLst>
                <a:gd name="T0" fmla="*/ 1185 w 2601"/>
                <a:gd name="T1" fmla="*/ 46 h 5185"/>
                <a:gd name="T2" fmla="*/ 63 w 2601"/>
                <a:gd name="T3" fmla="*/ 1153 h 5185"/>
                <a:gd name="T4" fmla="*/ 63 w 2601"/>
                <a:gd name="T5" fmla="*/ 1379 h 5185"/>
                <a:gd name="T6" fmla="*/ 292 w 2601"/>
                <a:gd name="T7" fmla="*/ 1379 h 5185"/>
                <a:gd name="T8" fmla="*/ 1138 w 2601"/>
                <a:gd name="T9" fmla="*/ 545 h 5185"/>
                <a:gd name="T10" fmla="*/ 1138 w 2601"/>
                <a:gd name="T11" fmla="*/ 2352 h 5185"/>
                <a:gd name="T12" fmla="*/ 60 w 2601"/>
                <a:gd name="T13" fmla="*/ 3415 h 5185"/>
                <a:gd name="T14" fmla="*/ 13 w 2601"/>
                <a:gd name="T15" fmla="*/ 3529 h 5185"/>
                <a:gd name="T16" fmla="*/ 13 w 2601"/>
                <a:gd name="T17" fmla="*/ 4972 h 5185"/>
                <a:gd name="T18" fmla="*/ 289 w 2601"/>
                <a:gd name="T19" fmla="*/ 5086 h 5185"/>
                <a:gd name="T20" fmla="*/ 1297 w 2601"/>
                <a:gd name="T21" fmla="*/ 4092 h 5185"/>
                <a:gd name="T22" fmla="*/ 2305 w 2601"/>
                <a:gd name="T23" fmla="*/ 5086 h 5185"/>
                <a:gd name="T24" fmla="*/ 2579 w 2601"/>
                <a:gd name="T25" fmla="*/ 4958 h 5185"/>
                <a:gd name="T26" fmla="*/ 2579 w 2601"/>
                <a:gd name="T27" fmla="*/ 3543 h 5185"/>
                <a:gd name="T28" fmla="*/ 2534 w 2601"/>
                <a:gd name="T29" fmla="*/ 3415 h 5185"/>
                <a:gd name="T30" fmla="*/ 1459 w 2601"/>
                <a:gd name="T31" fmla="*/ 2355 h 5185"/>
                <a:gd name="T32" fmla="*/ 1459 w 2601"/>
                <a:gd name="T33" fmla="*/ 542 h 5185"/>
                <a:gd name="T34" fmla="*/ 2308 w 2601"/>
                <a:gd name="T35" fmla="*/ 1379 h 5185"/>
                <a:gd name="T36" fmla="*/ 2537 w 2601"/>
                <a:gd name="T37" fmla="*/ 1379 h 5185"/>
                <a:gd name="T38" fmla="*/ 2537 w 2601"/>
                <a:gd name="T39" fmla="*/ 1153 h 5185"/>
                <a:gd name="T40" fmla="*/ 1415 w 2601"/>
                <a:gd name="T41" fmla="*/ 46 h 5185"/>
                <a:gd name="T42" fmla="*/ 1299 w 2601"/>
                <a:gd name="T43" fmla="*/ 0 h 5185"/>
                <a:gd name="T44" fmla="*/ 1185 w 2601"/>
                <a:gd name="T45" fmla="*/ 46 h 5185"/>
                <a:gd name="T46" fmla="*/ 2258 w 2601"/>
                <a:gd name="T47" fmla="*/ 3596 h 5185"/>
                <a:gd name="T48" fmla="*/ 2258 w 2601"/>
                <a:gd name="T49" fmla="*/ 4587 h 5185"/>
                <a:gd name="T50" fmla="*/ 1459 w 2601"/>
                <a:gd name="T51" fmla="*/ 3799 h 5185"/>
                <a:gd name="T52" fmla="*/ 1459 w 2601"/>
                <a:gd name="T53" fmla="*/ 2808 h 5185"/>
                <a:gd name="T54" fmla="*/ 2258 w 2601"/>
                <a:gd name="T55" fmla="*/ 3596 h 5185"/>
                <a:gd name="T56" fmla="*/ 1138 w 2601"/>
                <a:gd name="T57" fmla="*/ 3796 h 5185"/>
                <a:gd name="T58" fmla="*/ 333 w 2601"/>
                <a:gd name="T59" fmla="*/ 4590 h 5185"/>
                <a:gd name="T60" fmla="*/ 333 w 2601"/>
                <a:gd name="T61" fmla="*/ 3599 h 5185"/>
                <a:gd name="T62" fmla="*/ 1138 w 2601"/>
                <a:gd name="T63" fmla="*/ 2805 h 5185"/>
                <a:gd name="T64" fmla="*/ 1138 w 2601"/>
                <a:gd name="T65" fmla="*/ 3796 h 5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01" h="5185">
                  <a:moveTo>
                    <a:pt x="1185" y="46"/>
                  </a:moveTo>
                  <a:lnTo>
                    <a:pt x="63" y="1153"/>
                  </a:lnTo>
                  <a:cubicBezTo>
                    <a:pt x="0" y="1215"/>
                    <a:pt x="0" y="1317"/>
                    <a:pt x="63" y="1379"/>
                  </a:cubicBezTo>
                  <a:cubicBezTo>
                    <a:pt x="126" y="1442"/>
                    <a:pt x="229" y="1442"/>
                    <a:pt x="292" y="1379"/>
                  </a:cubicBezTo>
                  <a:lnTo>
                    <a:pt x="1138" y="545"/>
                  </a:lnTo>
                  <a:lnTo>
                    <a:pt x="1138" y="2352"/>
                  </a:lnTo>
                  <a:lnTo>
                    <a:pt x="60" y="3415"/>
                  </a:lnTo>
                  <a:cubicBezTo>
                    <a:pt x="33" y="3442"/>
                    <a:pt x="13" y="3489"/>
                    <a:pt x="13" y="3529"/>
                  </a:cubicBezTo>
                  <a:lnTo>
                    <a:pt x="13" y="4972"/>
                  </a:lnTo>
                  <a:cubicBezTo>
                    <a:pt x="13" y="5112"/>
                    <a:pt x="189" y="5185"/>
                    <a:pt x="289" y="5086"/>
                  </a:cubicBezTo>
                  <a:lnTo>
                    <a:pt x="1297" y="4092"/>
                  </a:lnTo>
                  <a:lnTo>
                    <a:pt x="2305" y="5086"/>
                  </a:lnTo>
                  <a:cubicBezTo>
                    <a:pt x="2403" y="5182"/>
                    <a:pt x="2579" y="5116"/>
                    <a:pt x="2579" y="4958"/>
                  </a:cubicBezTo>
                  <a:lnTo>
                    <a:pt x="2579" y="3543"/>
                  </a:lnTo>
                  <a:cubicBezTo>
                    <a:pt x="2579" y="3497"/>
                    <a:pt x="2570" y="3450"/>
                    <a:pt x="2534" y="3415"/>
                  </a:cubicBezTo>
                  <a:lnTo>
                    <a:pt x="1459" y="2355"/>
                  </a:lnTo>
                  <a:lnTo>
                    <a:pt x="1459" y="542"/>
                  </a:lnTo>
                  <a:lnTo>
                    <a:pt x="2308" y="1379"/>
                  </a:lnTo>
                  <a:cubicBezTo>
                    <a:pt x="2371" y="1442"/>
                    <a:pt x="2474" y="1442"/>
                    <a:pt x="2537" y="1379"/>
                  </a:cubicBezTo>
                  <a:cubicBezTo>
                    <a:pt x="2601" y="1317"/>
                    <a:pt x="2601" y="1215"/>
                    <a:pt x="2537" y="1153"/>
                  </a:cubicBezTo>
                  <a:lnTo>
                    <a:pt x="1415" y="46"/>
                  </a:lnTo>
                  <a:cubicBezTo>
                    <a:pt x="1384" y="16"/>
                    <a:pt x="1342" y="0"/>
                    <a:pt x="1299" y="0"/>
                  </a:cubicBezTo>
                  <a:cubicBezTo>
                    <a:pt x="1261" y="0"/>
                    <a:pt x="1213" y="19"/>
                    <a:pt x="1185" y="46"/>
                  </a:cubicBezTo>
                  <a:close/>
                  <a:moveTo>
                    <a:pt x="2258" y="3596"/>
                  </a:moveTo>
                  <a:lnTo>
                    <a:pt x="2258" y="4587"/>
                  </a:lnTo>
                  <a:lnTo>
                    <a:pt x="1459" y="3799"/>
                  </a:lnTo>
                  <a:lnTo>
                    <a:pt x="1459" y="2808"/>
                  </a:lnTo>
                  <a:lnTo>
                    <a:pt x="2258" y="3596"/>
                  </a:lnTo>
                  <a:close/>
                  <a:moveTo>
                    <a:pt x="1138" y="3796"/>
                  </a:moveTo>
                  <a:lnTo>
                    <a:pt x="333" y="4590"/>
                  </a:lnTo>
                  <a:lnTo>
                    <a:pt x="333" y="3599"/>
                  </a:lnTo>
                  <a:lnTo>
                    <a:pt x="1138" y="2805"/>
                  </a:lnTo>
                  <a:lnTo>
                    <a:pt x="1138" y="3796"/>
                  </a:lnTo>
                  <a:close/>
                </a:path>
              </a:pathLst>
            </a:custGeom>
            <a:solidFill>
              <a:srgbClr val="09078F"/>
            </a:solidFill>
            <a:ln>
              <a:noFill/>
            </a:ln>
          </p:spPr>
          <p:txBody>
            <a:bodyPr/>
            <a:lstStyle/>
            <a:p>
              <a:pPr defTabSz="914264"/>
              <a:endParaRPr lang="zh-CN" altLang="en-US" sz="1867" dirty="0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310BF35-F4D0-4EC4-9F3F-CC8B5470C1EA}"/>
              </a:ext>
            </a:extLst>
          </p:cNvPr>
          <p:cNvGrpSpPr/>
          <p:nvPr/>
        </p:nvGrpSpPr>
        <p:grpSpPr>
          <a:xfrm>
            <a:off x="10755090" y="780530"/>
            <a:ext cx="1027521" cy="1027521"/>
            <a:chOff x="8991831" y="2504017"/>
            <a:chExt cx="1027521" cy="1027521"/>
          </a:xfrm>
        </p:grpSpPr>
        <p:sp>
          <p:nvSpPr>
            <p:cNvPr id="81" name="圆: 空心 80">
              <a:extLst>
                <a:ext uri="{FF2B5EF4-FFF2-40B4-BE49-F238E27FC236}">
                  <a16:creationId xmlns:a16="http://schemas.microsoft.com/office/drawing/2014/main" id="{CD6F3E89-58A9-419A-A278-077068DF1EBB}"/>
                </a:ext>
              </a:extLst>
            </p:cNvPr>
            <p:cNvSpPr/>
            <p:nvPr/>
          </p:nvSpPr>
          <p:spPr>
            <a:xfrm>
              <a:off x="9074956" y="2587142"/>
              <a:ext cx="944396" cy="944396"/>
            </a:xfrm>
            <a:prstGeom prst="donu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4"/>
              <a:endParaRPr lang="zh-CN" altLang="en-US" sz="1867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: 空心 9">
              <a:extLst>
                <a:ext uri="{FF2B5EF4-FFF2-40B4-BE49-F238E27FC236}">
                  <a16:creationId xmlns:a16="http://schemas.microsoft.com/office/drawing/2014/main" id="{5CBD3985-3253-4B63-8493-2DC71F72DA38}"/>
                </a:ext>
              </a:extLst>
            </p:cNvPr>
            <p:cNvSpPr/>
            <p:nvPr/>
          </p:nvSpPr>
          <p:spPr>
            <a:xfrm>
              <a:off x="8991831" y="2504017"/>
              <a:ext cx="944396" cy="944396"/>
            </a:xfrm>
            <a:prstGeom prst="donut">
              <a:avLst/>
            </a:prstGeom>
            <a:solidFill>
              <a:srgbClr val="FF476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4"/>
              <a:endParaRPr lang="zh-CN" altLang="en-US" sz="1867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336801" y="1027034"/>
            <a:ext cx="809008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–Thực hiện được phép chia nhẩm trong trường hợp đơn giản.</a:t>
            </a:r>
          </a:p>
          <a:p>
            <a:pPr algn="just" defTabSz="1218900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Củng cố, rèn kĩ năng thực hiện phép chia hết và chia có dư số có bốn chữ số cho số có một chữ số; củng cố kĩ năng vận dụng phép chia vào các tình huống khác.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186" y="-94799"/>
            <a:ext cx="5681964" cy="14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6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5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04434" y="697277"/>
            <a:ext cx="9154166" cy="4864376"/>
            <a:chOff x="2495934" y="2502063"/>
            <a:chExt cx="9170053" cy="4151257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5"/>
              <a:ext cx="8419895" cy="3821135"/>
              <a:chOff x="3260330" y="2736115"/>
              <a:chExt cx="8159953" cy="3630911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5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495934" y="2502063"/>
              <a:ext cx="9170053" cy="4099726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1: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nặng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cục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pin.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khối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lượng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rô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bốt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lắp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pin.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5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7A606F-4EFA-4C62-AE97-239D1FA3D006}"/>
              </a:ext>
            </a:extLst>
          </p:cNvPr>
          <p:cNvSpPr txBox="1"/>
          <p:nvPr/>
        </p:nvSpPr>
        <p:spPr>
          <a:xfrm>
            <a:off x="876300" y="1019175"/>
            <a:ext cx="102203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1680 : 8 = 210 (g)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 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210 x 5 = 1050 (g)</a:t>
            </a:r>
          </a:p>
          <a:p>
            <a:pPr algn="ctr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210 x 6 = 1260 (g)</a:t>
            </a:r>
          </a:p>
          <a:p>
            <a:pPr algn="ctr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210 x 8 = 1680 (g)</a:t>
            </a:r>
          </a:p>
          <a:p>
            <a:pPr algn="ctr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a) 210 gam;</a:t>
            </a:r>
          </a:p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b)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8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36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793796"/>
            <a:ext cx="11469603" cy="78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83347" y="889001"/>
            <a:ext cx="9531927" cy="3438090"/>
            <a:chOff x="2265932" y="2832186"/>
            <a:chExt cx="9548469" cy="4040785"/>
          </a:xfrm>
        </p:grpSpPr>
        <p:grpSp>
          <p:nvGrpSpPr>
            <p:cNvPr id="5" name="Group 4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6" name="Rectangle 10"/>
            <p:cNvSpPr/>
            <p:nvPr/>
          </p:nvSpPr>
          <p:spPr>
            <a:xfrm>
              <a:off x="2265932" y="3058019"/>
              <a:ext cx="9548469" cy="3814952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ctr" defTabSz="1218900">
                <a:buFontTx/>
                <a:buChar char="-"/>
              </a:pP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6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37767" y="907710"/>
            <a:ext cx="9245600" cy="4368800"/>
            <a:chOff x="1978325" y="680782"/>
            <a:chExt cx="6934200" cy="3276600"/>
          </a:xfrm>
        </p:grpSpPr>
        <p:grpSp>
          <p:nvGrpSpPr>
            <p:cNvPr id="9" name="Group 8"/>
            <p:cNvGrpSpPr/>
            <p:nvPr/>
          </p:nvGrpSpPr>
          <p:grpSpPr>
            <a:xfrm>
              <a:off x="1978325" y="680782"/>
              <a:ext cx="6934200" cy="3276600"/>
              <a:chOff x="2520262" y="2553497"/>
              <a:chExt cx="8711880" cy="409230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684226" y="2779523"/>
                <a:ext cx="8383954" cy="3866281"/>
                <a:chOff x="3013743" y="2686074"/>
                <a:chExt cx="8125122" cy="3673809"/>
              </a:xfrm>
            </p:grpSpPr>
            <p:sp>
              <p:nvSpPr>
                <p:cNvPr id="12" name="Cloud 11"/>
                <p:cNvSpPr/>
                <p:nvPr/>
              </p:nvSpPr>
              <p:spPr>
                <a:xfrm>
                  <a:off x="3199403" y="2816583"/>
                  <a:ext cx="7939462" cy="3543300"/>
                </a:xfrm>
                <a:prstGeom prst="roundRect">
                  <a:avLst/>
                </a:prstGeom>
                <a:solidFill>
                  <a:srgbClr val="43A7EC"/>
                </a:solidFill>
                <a:ln w="28575">
                  <a:solidFill>
                    <a:srgbClr val="43A7EC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900"/>
                  <a:endParaRPr lang="en-GB" sz="24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3" name="Cloud 3"/>
                <p:cNvSpPr/>
                <p:nvPr/>
              </p:nvSpPr>
              <p:spPr>
                <a:xfrm>
                  <a:off x="3013743" y="2686074"/>
                  <a:ext cx="8125122" cy="354485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900"/>
                  <a:endParaRPr lang="en-GB" sz="1867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2520262" y="2553497"/>
                <a:ext cx="8711880" cy="606039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8900"/>
                <a:endParaRPr lang="vi-VN" sz="32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3EA874-4D08-3AC7-82D4-99F25A8EBFDB}"/>
                </a:ext>
              </a:extLst>
            </p:cNvPr>
            <p:cNvSpPr txBox="1"/>
            <p:nvPr/>
          </p:nvSpPr>
          <p:spPr>
            <a:xfrm>
              <a:off x="2225821" y="1226854"/>
              <a:ext cx="6298714" cy="21005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u="none" strike="noStrike" spc="0" dirty="0" err="1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0" u="none" strike="noStrike" spc="0" dirty="0" err="1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áp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dụng được 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Palatino Linotype" panose="02040502050505030304" pitchFamily="18" charset="0"/>
                </a:rPr>
                <a:t>phép 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 và phép chia vào các tình huống</a:t>
              </a:r>
              <a:r>
                <a:rPr lang="vi-VN" sz="4400" b="1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thực tế.</a:t>
              </a:r>
              <a:endParaRPr lang="en-GB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lang="vi-VN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37"/>
            <a:ext cx="3859675" cy="2418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2398" y="-177475"/>
            <a:ext cx="4324471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A2B4DB-908E-4F7B-A208-A3FEEEAD57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607" y="2272232"/>
            <a:ext cx="7609918" cy="357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cken Dance">
            <a:hlinkClick r:id="" action="ppaction://media"/>
            <a:extLst>
              <a:ext uri="{FF2B5EF4-FFF2-40B4-BE49-F238E27FC236}">
                <a16:creationId xmlns:a16="http://schemas.microsoft.com/office/drawing/2014/main" id="{7D70FD37-23B6-251A-1372-3CCE1C543B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5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883212"/>
            <a:ext cx="11445216" cy="7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Đặt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rồi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: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1: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304800" y="2311400"/>
            <a:ext cx="3759200" cy="406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646DBE-366B-4D95-B44C-851B3FFB68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6962" y="2362199"/>
            <a:ext cx="9268983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75027" y="180183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-206375" y="3933825"/>
            <a:ext cx="1583237" cy="28227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C31554-D380-4716-B0C3-4C4C77FFA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8529" y="599260"/>
            <a:ext cx="3630993" cy="440397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5228F95-AD41-41EE-895D-98ED922352EA}"/>
              </a:ext>
            </a:extLst>
          </p:cNvPr>
          <p:cNvGrpSpPr/>
          <p:nvPr/>
        </p:nvGrpSpPr>
        <p:grpSpPr>
          <a:xfrm>
            <a:off x="2276771" y="1373532"/>
            <a:ext cx="2998425" cy="1676529"/>
            <a:chOff x="9059455" y="2432470"/>
            <a:chExt cx="2554897" cy="16765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4FF878-B71F-4754-8B01-212E2E74E50A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4E8BAE-04AB-4FA0-BD2D-28438CBDE8B9}"/>
                </a:ext>
              </a:extLst>
            </p:cNvPr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3 507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BE8B9F-2ED3-4F77-A545-72085ECDEB40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5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BF35D9-1C5F-4259-8187-AF27B1A272B0}"/>
                </a:ext>
              </a:extLst>
            </p:cNvPr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1842D8E-8CA8-4D0D-B990-74A32B0386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2945A12-FDC7-42A1-90D2-88C44000B612}"/>
              </a:ext>
            </a:extLst>
          </p:cNvPr>
          <p:cNvSpPr txBox="1"/>
          <p:nvPr/>
        </p:nvSpPr>
        <p:spPr>
          <a:xfrm>
            <a:off x="4400550" y="29755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68525A-D85A-4EDA-82FB-57CFF1AAB37F}"/>
              </a:ext>
            </a:extLst>
          </p:cNvPr>
          <p:cNvSpPr txBox="1"/>
          <p:nvPr/>
        </p:nvSpPr>
        <p:spPr>
          <a:xfrm>
            <a:off x="409243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B0E3E8-1DB1-4550-8CDC-C2CE69B69BA2}"/>
              </a:ext>
            </a:extLst>
          </p:cNvPr>
          <p:cNvSpPr txBox="1"/>
          <p:nvPr/>
        </p:nvSpPr>
        <p:spPr>
          <a:xfrm>
            <a:off x="374456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584F49-6F51-4F3D-BF60-02AD14F6B09A}"/>
              </a:ext>
            </a:extLst>
          </p:cNvPr>
          <p:cNvSpPr txBox="1"/>
          <p:nvPr/>
        </p:nvSpPr>
        <p:spPr>
          <a:xfrm>
            <a:off x="3317184" y="29751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CD0DC27-7674-49CF-A85D-B5A0B7E1A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6604" y="618310"/>
            <a:ext cx="5510521" cy="440397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94DD0FA-9D9B-4618-9466-B86787F0C32B}"/>
              </a:ext>
            </a:extLst>
          </p:cNvPr>
          <p:cNvGrpSpPr/>
          <p:nvPr/>
        </p:nvGrpSpPr>
        <p:grpSpPr>
          <a:xfrm>
            <a:off x="7151916" y="1567823"/>
            <a:ext cx="2572521" cy="1631502"/>
            <a:chOff x="413254" y="1441024"/>
            <a:chExt cx="1968173" cy="1631502"/>
          </a:xfrm>
        </p:grpSpPr>
        <p:sp>
          <p:nvSpPr>
            <p:cNvPr id="53" name="TextBox 43">
              <a:extLst>
                <a:ext uri="{FF2B5EF4-FFF2-40B4-BE49-F238E27FC236}">
                  <a16:creationId xmlns:a16="http://schemas.microsoft.com/office/drawing/2014/main" id="{92222826-E16B-4285-A38B-0B1F1FF19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54" name="TextBox 49">
              <a:extLst>
                <a:ext uri="{FF2B5EF4-FFF2-40B4-BE49-F238E27FC236}">
                  <a16:creationId xmlns:a16="http://schemas.microsoft.com/office/drawing/2014/main" id="{B0734F9E-9064-4EF8-9CDB-7E75E9E30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4 806</a:t>
              </a:r>
            </a:p>
          </p:txBody>
        </p:sp>
        <p:grpSp>
          <p:nvGrpSpPr>
            <p:cNvPr id="55" name="Group 66">
              <a:extLst>
                <a:ext uri="{FF2B5EF4-FFF2-40B4-BE49-F238E27FC236}">
                  <a16:creationId xmlns:a16="http://schemas.microsoft.com/office/drawing/2014/main" id="{A812101D-0D45-469F-B079-E432D53C19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EDABB76B-E86E-4A11-BF3E-FF46A0C94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AAC2E68-F399-4098-A57F-8CE0C8E008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352C2616-4A86-49D9-8088-88BC14357908}"/>
              </a:ext>
            </a:extLst>
          </p:cNvPr>
          <p:cNvSpPr txBox="1"/>
          <p:nvPr/>
        </p:nvSpPr>
        <p:spPr>
          <a:xfrm>
            <a:off x="8466048" y="21988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62A9A8-92D1-42AF-8FEB-61EE842AA28F}"/>
              </a:ext>
            </a:extLst>
          </p:cNvPr>
          <p:cNvSpPr txBox="1"/>
          <p:nvPr/>
        </p:nvSpPr>
        <p:spPr>
          <a:xfrm>
            <a:off x="7515575" y="202851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F2608B1-9896-4C10-8407-4D06CEF8E9EF}"/>
              </a:ext>
            </a:extLst>
          </p:cNvPr>
          <p:cNvSpPr txBox="1"/>
          <p:nvPr/>
        </p:nvSpPr>
        <p:spPr>
          <a:xfrm>
            <a:off x="7795881" y="20298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23AC570-025A-44C4-9E18-3DF3617E1D52}"/>
              </a:ext>
            </a:extLst>
          </p:cNvPr>
          <p:cNvSpPr txBox="1"/>
          <p:nvPr/>
        </p:nvSpPr>
        <p:spPr>
          <a:xfrm>
            <a:off x="8729331" y="22026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5C526BA-8CDC-4A28-8084-1F8714DBC142}"/>
              </a:ext>
            </a:extLst>
          </p:cNvPr>
          <p:cNvSpPr txBox="1"/>
          <p:nvPr/>
        </p:nvSpPr>
        <p:spPr>
          <a:xfrm>
            <a:off x="7814931" y="24911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89D17B-88F2-4864-9566-F6D45641E0E2}"/>
              </a:ext>
            </a:extLst>
          </p:cNvPr>
          <p:cNvSpPr txBox="1"/>
          <p:nvPr/>
        </p:nvSpPr>
        <p:spPr>
          <a:xfrm>
            <a:off x="8991949" y="220404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365376C-5367-4EC4-A4BB-9C32814DEA85}"/>
              </a:ext>
            </a:extLst>
          </p:cNvPr>
          <p:cNvSpPr txBox="1"/>
          <p:nvPr/>
        </p:nvSpPr>
        <p:spPr>
          <a:xfrm>
            <a:off x="8070745" y="24870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9D9DD57-7B83-4643-8800-F4026256CCCA}"/>
              </a:ext>
            </a:extLst>
          </p:cNvPr>
          <p:cNvSpPr txBox="1"/>
          <p:nvPr/>
        </p:nvSpPr>
        <p:spPr>
          <a:xfrm>
            <a:off x="8065302" y="30299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766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4" grpId="0"/>
      <p:bldP spid="65" grpId="0"/>
      <p:bldP spid="6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75027" y="180183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-206375" y="3933825"/>
            <a:ext cx="1583237" cy="28227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C31554-D380-4716-B0C3-4C4C77FFA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8529" y="599260"/>
            <a:ext cx="3630993" cy="440397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5228F95-AD41-41EE-895D-98ED922352EA}"/>
              </a:ext>
            </a:extLst>
          </p:cNvPr>
          <p:cNvGrpSpPr/>
          <p:nvPr/>
        </p:nvGrpSpPr>
        <p:grpSpPr>
          <a:xfrm>
            <a:off x="2276771" y="1373532"/>
            <a:ext cx="2998425" cy="1676529"/>
            <a:chOff x="9059455" y="2432470"/>
            <a:chExt cx="2554897" cy="16765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4FF878-B71F-4754-8B01-212E2E74E50A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4E8BAE-04AB-4FA0-BD2D-28438CBDE8B9}"/>
                </a:ext>
              </a:extLst>
            </p:cNvPr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1 041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BE8B9F-2ED3-4F77-A545-72085ECDEB40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BF35D9-1C5F-4259-8187-AF27B1A272B0}"/>
                </a:ext>
              </a:extLst>
            </p:cNvPr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1842D8E-8CA8-4D0D-B990-74A32B0386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2945A12-FDC7-42A1-90D2-88C44000B612}"/>
              </a:ext>
            </a:extLst>
          </p:cNvPr>
          <p:cNvSpPr txBox="1"/>
          <p:nvPr/>
        </p:nvSpPr>
        <p:spPr>
          <a:xfrm>
            <a:off x="4400550" y="29755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68525A-D85A-4EDA-82FB-57CFF1AAB37F}"/>
              </a:ext>
            </a:extLst>
          </p:cNvPr>
          <p:cNvSpPr txBox="1"/>
          <p:nvPr/>
        </p:nvSpPr>
        <p:spPr>
          <a:xfrm>
            <a:off x="409243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B0E3E8-1DB1-4550-8CDC-C2CE69B69BA2}"/>
              </a:ext>
            </a:extLst>
          </p:cNvPr>
          <p:cNvSpPr txBox="1"/>
          <p:nvPr/>
        </p:nvSpPr>
        <p:spPr>
          <a:xfrm>
            <a:off x="3744567" y="29755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584F49-6F51-4F3D-BF60-02AD14F6B09A}"/>
              </a:ext>
            </a:extLst>
          </p:cNvPr>
          <p:cNvSpPr txBox="1"/>
          <p:nvPr/>
        </p:nvSpPr>
        <p:spPr>
          <a:xfrm>
            <a:off x="3317184" y="29751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CD0DC27-7674-49CF-A85D-B5A0B7E1A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6604" y="618310"/>
            <a:ext cx="5510521" cy="440397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94DD0FA-9D9B-4618-9466-B86787F0C32B}"/>
              </a:ext>
            </a:extLst>
          </p:cNvPr>
          <p:cNvGrpSpPr/>
          <p:nvPr/>
        </p:nvGrpSpPr>
        <p:grpSpPr>
          <a:xfrm>
            <a:off x="7151916" y="1567823"/>
            <a:ext cx="2572521" cy="1375402"/>
            <a:chOff x="413254" y="1441024"/>
            <a:chExt cx="1968173" cy="1631502"/>
          </a:xfrm>
        </p:grpSpPr>
        <p:sp>
          <p:nvSpPr>
            <p:cNvPr id="53" name="TextBox 43">
              <a:extLst>
                <a:ext uri="{FF2B5EF4-FFF2-40B4-BE49-F238E27FC236}">
                  <a16:creationId xmlns:a16="http://schemas.microsoft.com/office/drawing/2014/main" id="{92222826-E16B-4285-A38B-0B1F1FF19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54" name="TextBox 49">
              <a:extLst>
                <a:ext uri="{FF2B5EF4-FFF2-40B4-BE49-F238E27FC236}">
                  <a16:creationId xmlns:a16="http://schemas.microsoft.com/office/drawing/2014/main" id="{B0734F9E-9064-4EF8-9CDB-7E75E9E30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7 168</a:t>
              </a:r>
            </a:p>
          </p:txBody>
        </p:sp>
        <p:grpSp>
          <p:nvGrpSpPr>
            <p:cNvPr id="55" name="Group 66">
              <a:extLst>
                <a:ext uri="{FF2B5EF4-FFF2-40B4-BE49-F238E27FC236}">
                  <a16:creationId xmlns:a16="http://schemas.microsoft.com/office/drawing/2014/main" id="{A812101D-0D45-469F-B079-E432D53C19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EDABB76B-E86E-4A11-BF3E-FF46A0C94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AAC2E68-F399-4098-A57F-8CE0C8E008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352C2616-4A86-49D9-8088-88BC14357908}"/>
              </a:ext>
            </a:extLst>
          </p:cNvPr>
          <p:cNvSpPr txBox="1"/>
          <p:nvPr/>
        </p:nvSpPr>
        <p:spPr>
          <a:xfrm>
            <a:off x="8466048" y="21988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62A9A8-92D1-42AF-8FEB-61EE842AA28F}"/>
              </a:ext>
            </a:extLst>
          </p:cNvPr>
          <p:cNvSpPr txBox="1"/>
          <p:nvPr/>
        </p:nvSpPr>
        <p:spPr>
          <a:xfrm>
            <a:off x="7172675" y="201898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F2608B1-9896-4C10-8407-4D06CEF8E9EF}"/>
              </a:ext>
            </a:extLst>
          </p:cNvPr>
          <p:cNvSpPr txBox="1"/>
          <p:nvPr/>
        </p:nvSpPr>
        <p:spPr>
          <a:xfrm>
            <a:off x="7519656" y="20298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23AC570-025A-44C4-9E18-3DF3617E1D52}"/>
              </a:ext>
            </a:extLst>
          </p:cNvPr>
          <p:cNvSpPr txBox="1"/>
          <p:nvPr/>
        </p:nvSpPr>
        <p:spPr>
          <a:xfrm>
            <a:off x="8729331" y="22026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5C526BA-8CDC-4A28-8084-1F8714DBC142}"/>
              </a:ext>
            </a:extLst>
          </p:cNvPr>
          <p:cNvSpPr txBox="1"/>
          <p:nvPr/>
        </p:nvSpPr>
        <p:spPr>
          <a:xfrm>
            <a:off x="7548231" y="2481628"/>
            <a:ext cx="528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89D17B-88F2-4864-9566-F6D45641E0E2}"/>
              </a:ext>
            </a:extLst>
          </p:cNvPr>
          <p:cNvSpPr txBox="1"/>
          <p:nvPr/>
        </p:nvSpPr>
        <p:spPr>
          <a:xfrm>
            <a:off x="8991949" y="220404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365376C-5367-4EC4-A4BB-9C32814DEA85}"/>
              </a:ext>
            </a:extLst>
          </p:cNvPr>
          <p:cNvSpPr txBox="1"/>
          <p:nvPr/>
        </p:nvSpPr>
        <p:spPr>
          <a:xfrm>
            <a:off x="7804045" y="24870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9D9DD57-7B83-4643-8800-F4026256CCCA}"/>
              </a:ext>
            </a:extLst>
          </p:cNvPr>
          <p:cNvSpPr txBox="1"/>
          <p:nvPr/>
        </p:nvSpPr>
        <p:spPr>
          <a:xfrm>
            <a:off x="7827177" y="2953797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FD8070-0B43-4698-AB3C-72B5D811D9A8}"/>
              </a:ext>
            </a:extLst>
          </p:cNvPr>
          <p:cNvSpPr txBox="1"/>
          <p:nvPr/>
        </p:nvSpPr>
        <p:spPr>
          <a:xfrm>
            <a:off x="8093877" y="2944272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4177A5-6E9D-4794-A69F-AC40F6249148}"/>
              </a:ext>
            </a:extLst>
          </p:cNvPr>
          <p:cNvSpPr txBox="1"/>
          <p:nvPr/>
        </p:nvSpPr>
        <p:spPr>
          <a:xfrm>
            <a:off x="9249124" y="22135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995FC1-79FC-428C-B659-7D890816B0D5}"/>
              </a:ext>
            </a:extLst>
          </p:cNvPr>
          <p:cNvSpPr txBox="1"/>
          <p:nvPr/>
        </p:nvSpPr>
        <p:spPr>
          <a:xfrm>
            <a:off x="8093877" y="3468147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7477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4" grpId="0"/>
      <p:bldP spid="65" grpId="0"/>
      <p:bldP spid="66" grpId="0"/>
      <p:bldP spid="32" grpId="0"/>
      <p:bldP spid="33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7600" y="537404"/>
            <a:ext cx="96853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200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Máy bay A đang bay ở độ cao 6504 m. Máy bay A đang bay ở độ cao gấp đôi máy bay B. Máy bay B đang bay ở độ cao gấp 3 lần độ cao máy bay C. Hỏi máy bay C đang bay ở độ cao bao nhiêu mét?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304800" y="2311400"/>
            <a:ext cx="3759200" cy="4064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470400" y="3108635"/>
            <a:ext cx="5892800" cy="2818671"/>
          </a:xfrm>
          <a:prstGeom prst="wedgeEllipseCallout">
            <a:avLst>
              <a:gd name="adj1" fmla="val -91248"/>
              <a:gd name="adj2" fmla="val -61220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Thảo luận nhóm đôi và nêu các bước giải bài toán trên.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828</Words>
  <Application>Microsoft Office PowerPoint</Application>
  <PresentationFormat>Widescreen</PresentationFormat>
  <Paragraphs>160</Paragraphs>
  <Slides>25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Cambria</vt:lpstr>
      <vt:lpstr>SVN-Berkshire Swash</vt:lpstr>
      <vt:lpstr>Tahoma</vt:lpstr>
      <vt:lpstr>Office 主题</vt:lpstr>
      <vt:lpstr>1_Office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39</cp:revision>
  <dcterms:created xsi:type="dcterms:W3CDTF">2022-11-23T01:38:25Z</dcterms:created>
  <dcterms:modified xsi:type="dcterms:W3CDTF">2022-11-23T09:08:13Z</dcterms:modified>
</cp:coreProperties>
</file>