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3" r:id="rId3"/>
    <p:sldId id="256" r:id="rId4"/>
    <p:sldId id="285" r:id="rId5"/>
    <p:sldId id="286" r:id="rId6"/>
    <p:sldId id="287" r:id="rId7"/>
    <p:sldId id="273" r:id="rId8"/>
    <p:sldId id="257" r:id="rId9"/>
    <p:sldId id="258" r:id="rId10"/>
    <p:sldId id="301" r:id="rId11"/>
    <p:sldId id="290" r:id="rId12"/>
    <p:sldId id="291" r:id="rId13"/>
    <p:sldId id="302" r:id="rId14"/>
    <p:sldId id="304" r:id="rId15"/>
    <p:sldId id="305" r:id="rId16"/>
    <p:sldId id="306" r:id="rId17"/>
    <p:sldId id="303" r:id="rId18"/>
    <p:sldId id="308" r:id="rId19"/>
    <p:sldId id="307" r:id="rId20"/>
    <p:sldId id="292" r:id="rId21"/>
    <p:sldId id="294" r:id="rId22"/>
    <p:sldId id="295" r:id="rId23"/>
    <p:sldId id="309" r:id="rId24"/>
    <p:sldId id="293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BB6"/>
    <a:srgbClr val="99CCFF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04AA-6D96-400C-980B-756F3E2E3DE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F3E8-E3C9-4F0B-A2A5-405292E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7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54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9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70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28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30" y="26127"/>
            <a:ext cx="7132730" cy="682687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7"/>
            <a:ext cx="149383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496388"/>
            <a:ext cx="5499041" cy="4140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404948"/>
            <a:ext cx="5680505" cy="414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84627" y="5212977"/>
            <a:ext cx="880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smtClean="0"/>
              <a:t>Đâm chồi: </a:t>
            </a:r>
            <a:r>
              <a:rPr lang="en-US" altLang="en-US" sz="3600" b="1"/>
              <a:t>mọc ra những mầm non</a:t>
            </a:r>
            <a:r>
              <a:rPr lang="en-US" altLang="en-US" sz="3600" b="1" smtClean="0"/>
              <a:t>, lá </a:t>
            </a:r>
            <a:r>
              <a:rPr lang="en-US" altLang="en-US" sz="3600" b="1"/>
              <a:t>non.</a:t>
            </a:r>
          </a:p>
        </p:txBody>
      </p:sp>
    </p:spTree>
    <p:extLst>
      <p:ext uri="{BB962C8B-B14F-4D97-AF65-F5344CB8AC3E}">
        <p14:creationId xmlns:p14="http://schemas.microsoft.com/office/powerpoint/2010/main" val="253122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7" y="365762"/>
            <a:ext cx="5683345" cy="381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06" y="365762"/>
            <a:ext cx="5922594" cy="384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878749" y="4510611"/>
            <a:ext cx="3125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smtClean="0"/>
              <a:t>Đơm</a:t>
            </a:r>
            <a:r>
              <a:rPr lang="en-US" altLang="en-US" sz="3600" b="1"/>
              <a:t>: nảy ra.</a:t>
            </a:r>
          </a:p>
        </p:txBody>
      </p: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4963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263" y="1599136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/ mới có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bập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 bếp lửa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sàn,/ mọi người mới có giấc ngủ ấm trong chăn</a:t>
            </a:r>
            <a:r>
              <a:rPr lang="en-US" sz="36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.//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941" y="324167"/>
            <a:ext cx="619111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dài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729" y="2975128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 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 Đông,/ cháu có công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 ủ mầm sống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để xuân về cây cối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 chồi nảy lộc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.//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2509488" y="2580947"/>
            <a:ext cx="741976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07131" y="2580947"/>
            <a:ext cx="76244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972127" y="2665036"/>
            <a:ext cx="566922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58983" y="2679350"/>
            <a:ext cx="5397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4000" smtClean="0">
                <a:latin typeface="Times New Roman" panose="02020603050405020304" pitchFamily="18" charset="0"/>
              </a:rPr>
              <a:t>: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Bốn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nàng tiên tượng trưng cho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những mùa nào trong năm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Bốn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nàng tiên tượng trưng cho bốn mùa: Xuân, Hạ, Thu, Đông trong năm.</a:t>
            </a:r>
            <a:r>
              <a:rPr lang="en-US" sz="4000" smtClean="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764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2</a:t>
            </a:r>
            <a:r>
              <a:rPr lang="en-US" sz="4000" smtClean="0">
                <a:latin typeface="Times New Roman" panose="02020603050405020304" pitchFamily="18" charset="0"/>
              </a:rPr>
              <a:t>: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nàng tiên mùa Hạ,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vì sao thiếu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nhi thích mùa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thu?</a:t>
            </a:r>
            <a:endParaRPr lang="en-US" sz="4000"/>
          </a:p>
        </p:txBody>
      </p:sp>
      <p:sp>
        <p:nvSpPr>
          <p:cNvPr id="153" name="Rectangle 152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Theo nàng tiên mùa Hạ, thiếu nhi thích mùa thu vì có đêm trăng rằm, rước đèn phá cỗ.</a:t>
            </a:r>
            <a:r>
              <a:rPr lang="en-US" sz="4000" smtClean="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0621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546509" y="296026"/>
            <a:ext cx="1139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3</a:t>
            </a:r>
            <a:r>
              <a:rPr lang="en-US" sz="3600" smtClean="0">
                <a:latin typeface="Times New Roman" panose="02020603050405020304" pitchFamily="18" charset="0"/>
              </a:rPr>
              <a:t>:Dựa vào bài đọc, nói tên mùa phù hợp với mỗi tranh</a:t>
            </a:r>
            <a:r>
              <a:rPr lang="en-US" sz="3600">
                <a:latin typeface="Times New Roman" panose="02020603050405020304" pitchFamily="18" charset="0"/>
              </a:rPr>
              <a:t>.</a:t>
            </a:r>
            <a:endParaRPr lang="en-US" sz="3600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9" y="1019237"/>
            <a:ext cx="11734008" cy="2624075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79197" y="3640822"/>
            <a:ext cx="272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</a:t>
            </a:r>
            <a:r>
              <a:rPr lang="en-US" sz="36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endParaRPr lang="en-US" sz="3600" b="1"/>
          </a:p>
        </p:txBody>
      </p:sp>
      <p:sp>
        <p:nvSpPr>
          <p:cNvPr id="149" name="Rectangle 148"/>
          <p:cNvSpPr/>
          <p:nvPr/>
        </p:nvSpPr>
        <p:spPr>
          <a:xfrm>
            <a:off x="3446465" y="3649444"/>
            <a:ext cx="229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đông</a:t>
            </a:r>
            <a:endParaRPr lang="en-US" sz="3600" b="1"/>
          </a:p>
        </p:txBody>
      </p:sp>
      <p:sp>
        <p:nvSpPr>
          <p:cNvPr id="150" name="Rectangle 149"/>
          <p:cNvSpPr/>
          <p:nvPr/>
        </p:nvSpPr>
        <p:spPr>
          <a:xfrm>
            <a:off x="6526515" y="3760787"/>
            <a:ext cx="21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hạ</a:t>
            </a:r>
            <a:endParaRPr lang="en-US" sz="3600" b="1"/>
          </a:p>
        </p:txBody>
      </p:sp>
      <p:sp>
        <p:nvSpPr>
          <p:cNvPr id="151" name="Rectangle 150"/>
          <p:cNvSpPr/>
          <p:nvPr/>
        </p:nvSpPr>
        <p:spPr>
          <a:xfrm>
            <a:off x="9592625" y="3785861"/>
            <a:ext cx="2207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</a:t>
            </a:r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276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8" grpId="0"/>
      <p:bldP spid="149" grpId="0"/>
      <p:bldP spid="150" grpId="0"/>
      <p:bldP spid="1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616607" y="2725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4</a:t>
            </a:r>
            <a:r>
              <a:rPr lang="en-US" sz="4000" smtClean="0">
                <a:latin typeface="Times New Roman" panose="02020603050405020304" pitchFamily="18" charset="0"/>
              </a:rPr>
              <a:t>: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bà Đất nói cả bốn nàng tiên đều có ích và đáng yêu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/>
          </a:p>
        </p:txBody>
      </p:sp>
      <p:sp>
        <p:nvSpPr>
          <p:cNvPr id="148" name="Rectangle 147"/>
          <p:cNvSpPr/>
          <p:nvPr/>
        </p:nvSpPr>
        <p:spPr>
          <a:xfrm>
            <a:off x="613198" y="1661855"/>
            <a:ext cx="11396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 làm cho cây lá tươi tốt. Hạ cho trái ngọt, hoa thơm. Thu làm cho trời xanh cao, học sinh nhớ ngày tựu trường. Đông có công ấp ủ mầm sống để xuân về cây cối đâm chồi nảy lộc.</a:t>
            </a:r>
            <a:r>
              <a:rPr lang="en-US" sz="4000" smtClean="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742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094014" y="1457347"/>
            <a:ext cx="10003971" cy="3200400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422326"/>
            <a:ext cx="685800" cy="4374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7339" y="2048210"/>
            <a:ext cx="89850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729"/>
            <a:ext cx="685800" cy="4374678"/>
          </a:xfrm>
          <a:prstGeom prst="rect">
            <a:avLst/>
          </a:prstGeom>
        </p:spPr>
      </p:pic>
      <p:grpSp>
        <p:nvGrpSpPr>
          <p:cNvPr id="23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1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2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3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4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5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6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7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8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9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0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1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2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3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4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5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8253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306" cy="3174274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79155" y="3427615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402cd816">
            <a:extLst>
              <a:ext uri="{FF2B5EF4-FFF2-40B4-BE49-F238E27FC236}">
                <a16:creationId xmlns:a16="http://schemas.microsoft.com/office/drawing/2014/main" xmlns="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402cd816">
            <a:extLst>
              <a:ext uri="{FF2B5EF4-FFF2-40B4-BE49-F238E27FC236}">
                <a16:creationId xmlns:a16="http://schemas.microsoft.com/office/drawing/2014/main" xmlns="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822" y="-259360"/>
            <a:ext cx="685800" cy="4374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" y="2705371"/>
            <a:ext cx="685800" cy="4374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45" y="-167834"/>
            <a:ext cx="1625600" cy="162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82" y="5328842"/>
            <a:ext cx="1349343" cy="143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15" y="5330250"/>
            <a:ext cx="1390228" cy="14771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71" y="5283995"/>
            <a:ext cx="1433762" cy="15233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99" y="5212242"/>
            <a:ext cx="1445124" cy="15354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96941" y="826380"/>
            <a:ext cx="8357821" cy="272658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5316" y="1659981"/>
            <a:ext cx="46297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999" y="5351969"/>
            <a:ext cx="1349343" cy="14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3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-183299"/>
            <a:ext cx="685800" cy="4374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" y="2832580"/>
            <a:ext cx="685800" cy="437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7490" y="533400"/>
            <a:ext cx="33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1394262"/>
            <a:ext cx="797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140643"/>
            <a:ext cx="750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6775" y="2895600"/>
            <a:ext cx="472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4258" y="4481018"/>
            <a:ext cx="550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020" y="4765057"/>
            <a:ext cx="550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4258" y="3733800"/>
            <a:ext cx="360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Thu: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24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331030" y="2142309"/>
            <a:ext cx="6493294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</a:p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112" y="201995"/>
            <a:ext cx="9853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4000" smtClean="0">
                <a:latin typeface="Times New Roman" panose="02020603050405020304" pitchFamily="18" charset="0"/>
              </a:rPr>
              <a:t>: Câu nào dưới đây là câu nêu đặc điểm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4000" smtClean="0">
                <a:latin typeface="Times New Roman" panose="02020603050405020304" pitchFamily="18" charset="0"/>
              </a:rPr>
              <a:t>a. Bốn nàng tiên cầm tay nhau trò chuyện.</a:t>
            </a:r>
          </a:p>
          <a:p>
            <a:r>
              <a:rPr lang="en-US" sz="4000" smtClean="0">
                <a:latin typeface="Times New Roman" panose="02020603050405020304" pitchFamily="18" charset="0"/>
              </a:rPr>
              <a:t>b. Các cháu đều có ích, đều đáng yêu.</a:t>
            </a:r>
            <a:endParaRPr lang="en-US" sz="4000"/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81828" y="4571546"/>
            <a:ext cx="12110172" cy="2527300"/>
            <a:chOff x="-6350" y="6061075"/>
            <a:chExt cx="12204701" cy="2527300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731864" y="2030772"/>
            <a:ext cx="10792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a là câu nêu hoạt động vì có từ ngữ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 tay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chỉ hoạt động. </a:t>
            </a:r>
            <a:endParaRPr lang="en-US" sz="4000" smtClean="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là câu nêu đặc điểm vì có các từ ngữ chỉ đặc điểm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ích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 </a:t>
            </a:r>
            <a:r>
              <a:rPr lang="en-US" sz="4000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901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942289" y="618427"/>
            <a:ext cx="7911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</a:t>
            </a: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 nhanh đáp đúng </a:t>
            </a:r>
            <a:endParaRPr lang="en-US" sz="4000"/>
          </a:p>
        </p:txBody>
      </p:sp>
      <p:sp>
        <p:nvSpPr>
          <p:cNvPr id="147" name="Rectangle 146"/>
          <p:cNvSpPr/>
          <p:nvPr/>
        </p:nvSpPr>
        <p:spPr>
          <a:xfrm>
            <a:off x="853478" y="1739212"/>
            <a:ext cx="10128764" cy="72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Hỏi: 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 có gì</a:t>
            </a:r>
            <a:r>
              <a:rPr lang="en-US" sz="4000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44027" y="2806556"/>
            <a:ext cx="10128764" cy="74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 có cây cối đâm chồi nảy lộc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3342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638697" y="2677886"/>
            <a:ext cx="6500947" cy="2351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Khởi động</a:t>
            </a:r>
            <a:endParaRPr lang="vi-VN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5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 lá mùa xuâ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124" y="267787"/>
            <a:ext cx="10511248" cy="63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288925" y="0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418155" y="-863880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9560" y="1593867"/>
            <a:ext cx="352299" cy="5802531"/>
          </a:xfrm>
          <a:prstGeom prst="rect">
            <a:avLst/>
          </a:prstGeom>
        </p:spPr>
      </p:pic>
      <p:sp>
        <p:nvSpPr>
          <p:cNvPr id="27" name="39"/>
          <p:cNvSpPr txBox="1"/>
          <p:nvPr/>
        </p:nvSpPr>
        <p:spPr>
          <a:xfrm flipH="1">
            <a:off x="3739374" y="2609140"/>
            <a:ext cx="5999569" cy="1300346"/>
          </a:xfrm>
          <a:prstGeom prst="rect">
            <a:avLst/>
          </a:prstGeom>
          <a:solidFill>
            <a:srgbClr val="92D050"/>
          </a:solidFill>
        </p:spPr>
        <p:txBody>
          <a:bodyPr wrap="square" lIns="68571" tIns="34285" rIns="68571" bIns="34285" rtlCol="0">
            <a:spAutoFit/>
          </a:bodyPr>
          <a:lstStyle/>
          <a:p>
            <a:pPr lvl="0" algn="ctr"/>
            <a:r>
              <a:rPr lang="en-US" altLang="zh-CN" sz="8000" b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</a:p>
        </p:txBody>
      </p:sp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87" y="203835"/>
            <a:ext cx="8420780" cy="781050"/>
          </a:xfrm>
          <a:prstGeom prst="rect">
            <a:avLst/>
          </a:prstGeom>
        </p:spPr>
      </p:pic>
      <p:pic>
        <p:nvPicPr>
          <p:cNvPr id="1026" name="Picture 2" descr="https://kenhthoitiet.vn/wp-content/uploads/2019/07/khong-nen-lam-khi-nang-nong-696x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7" y="1283728"/>
            <a:ext cx="5377680" cy="3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ắng nóng không chịu nổi, cư dân mạng thi nhau đăng ảnh trời mưa để cầu được ước thấy - Ảnh 2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1205455"/>
            <a:ext cx="5905500" cy="3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9" y="104504"/>
            <a:ext cx="954768" cy="9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91" y="40510"/>
            <a:ext cx="37528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662" y="621535"/>
            <a:ext cx="10416208" cy="410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62" y="4724078"/>
            <a:ext cx="10296938" cy="2027906"/>
          </a:xfrm>
          <a:prstGeom prst="rect">
            <a:avLst/>
          </a:prstGeom>
        </p:spPr>
      </p:pic>
      <p:sp>
        <p:nvSpPr>
          <p:cNvPr id="7" name="Text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980662" y="470115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7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" y="726218"/>
            <a:ext cx="11081922" cy="3285899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9952" y="726218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en-GB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xmlns="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5" y="5238207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xmlns="" id="{46CA6527-4AE7-4DFD-B76B-EF6442C62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5238206"/>
            <a:ext cx="6241144" cy="16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6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5814" y="561232"/>
            <a:ext cx="849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Luyện đọc từ khó kết hợp giải nghĩa từ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000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655724" y="1755617"/>
            <a:ext cx="2021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nảy lộc</a:t>
            </a:r>
            <a:endParaRPr lang="en-US" sz="4000"/>
          </a:p>
        </p:txBody>
      </p:sp>
      <p:sp>
        <p:nvSpPr>
          <p:cNvPr id="149" name="Rectangle 148"/>
          <p:cNvSpPr/>
          <p:nvPr/>
        </p:nvSpPr>
        <p:spPr>
          <a:xfrm>
            <a:off x="1566721" y="2695237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đơm </a:t>
            </a:r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trái </a:t>
            </a:r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ngọt </a:t>
            </a:r>
            <a:endParaRPr lang="en-US" sz="4000"/>
          </a:p>
        </p:txBody>
      </p:sp>
      <p:sp>
        <p:nvSpPr>
          <p:cNvPr id="150" name="Rectangle 149"/>
          <p:cNvSpPr/>
          <p:nvPr/>
        </p:nvSpPr>
        <p:spPr>
          <a:xfrm>
            <a:off x="7063247" y="1801037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rước đèn</a:t>
            </a:r>
            <a:endParaRPr lang="en-US" sz="4000"/>
          </a:p>
        </p:txBody>
      </p:sp>
      <p:sp>
        <p:nvSpPr>
          <p:cNvPr id="151" name="Rectangle 150"/>
          <p:cNvSpPr/>
          <p:nvPr/>
        </p:nvSpPr>
        <p:spPr>
          <a:xfrm>
            <a:off x="7063248" y="2799435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smtClean="0">
                <a:latin typeface="Times New Roman" panose="02020603050405020304" pitchFamily="18" charset="0"/>
                <a:ea typeface="Calibri" panose="020F0502020204030204" pitchFamily="34" charset="0"/>
              </a:rPr>
              <a:t>bập bùng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343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  <p:bldP spid="149" grpId="0"/>
      <p:bldP spid="150" grpId="0"/>
      <p:bldP spid="1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441</Words>
  <Application>Microsoft Office PowerPoint</Application>
  <PresentationFormat>Widescreen</PresentationFormat>
  <Paragraphs>48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等线</vt:lpstr>
      <vt:lpstr>Times New Roman</vt:lpstr>
      <vt:lpstr>字魂59号-创粗黑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95</cp:revision>
  <dcterms:created xsi:type="dcterms:W3CDTF">2021-04-06T13:29:12Z</dcterms:created>
  <dcterms:modified xsi:type="dcterms:W3CDTF">2025-01-05T09:23:16Z</dcterms:modified>
</cp:coreProperties>
</file>