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3" r:id="rId3"/>
    <p:sldMasterId id="2147483686" r:id="rId4"/>
  </p:sldMasterIdLst>
  <p:notesMasterIdLst>
    <p:notesMasterId r:id="rId34"/>
  </p:notesMasterIdLst>
  <p:sldIdLst>
    <p:sldId id="257" r:id="rId5"/>
    <p:sldId id="316" r:id="rId6"/>
    <p:sldId id="259" r:id="rId7"/>
    <p:sldId id="287" r:id="rId8"/>
    <p:sldId id="289" r:id="rId9"/>
    <p:sldId id="317" r:id="rId10"/>
    <p:sldId id="261" r:id="rId11"/>
    <p:sldId id="291" r:id="rId12"/>
    <p:sldId id="303" r:id="rId13"/>
    <p:sldId id="332" r:id="rId14"/>
    <p:sldId id="333" r:id="rId15"/>
    <p:sldId id="293" r:id="rId16"/>
    <p:sldId id="334" r:id="rId17"/>
    <p:sldId id="295" r:id="rId18"/>
    <p:sldId id="335" r:id="rId19"/>
    <p:sldId id="336" r:id="rId20"/>
    <p:sldId id="296" r:id="rId21"/>
    <p:sldId id="337" r:id="rId22"/>
    <p:sldId id="331" r:id="rId23"/>
    <p:sldId id="338" r:id="rId24"/>
    <p:sldId id="339" r:id="rId25"/>
    <p:sldId id="340" r:id="rId26"/>
    <p:sldId id="341" r:id="rId27"/>
    <p:sldId id="342" r:id="rId28"/>
    <p:sldId id="344" r:id="rId29"/>
    <p:sldId id="343" r:id="rId30"/>
    <p:sldId id="315" r:id="rId31"/>
    <p:sldId id="319" r:id="rId32"/>
    <p:sldId id="28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204" autoAdjust="0"/>
  </p:normalViewPr>
  <p:slideViewPr>
    <p:cSldViewPr snapToGrid="0">
      <p:cViewPr varScale="1">
        <p:scale>
          <a:sx n="66" d="100"/>
          <a:sy n="66" d="100"/>
        </p:scale>
        <p:origin x="90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AF6E0C-6D70-4B5C-B133-E27AAC5DC3CF}" type="datetimeFigureOut">
              <a:rPr lang="en-US" smtClean="0"/>
              <a:t>10/6/2023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96359F-4334-42D7-B842-283DA2DECEC1}" type="slidenum">
              <a:rPr lang="en-US" smtClean="0"/>
              <a:t>‹#›</a:t>
            </a:fld>
            <a:endParaRPr lang="en-US"/>
          </a:p>
        </p:txBody>
      </p:sp>
    </p:spTree>
    <p:extLst>
      <p:ext uri="{BB962C8B-B14F-4D97-AF65-F5344CB8AC3E}">
        <p14:creationId xmlns:p14="http://schemas.microsoft.com/office/powerpoint/2010/main" val="1038503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1</a:t>
            </a:fld>
            <a:endParaRPr lang="en-US"/>
          </a:p>
        </p:txBody>
      </p:sp>
    </p:spTree>
    <p:extLst>
      <p:ext uri="{BB962C8B-B14F-4D97-AF65-F5344CB8AC3E}">
        <p14:creationId xmlns:p14="http://schemas.microsoft.com/office/powerpoint/2010/main" val="54618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23</a:t>
            </a:fld>
            <a:endParaRPr lang="en-US"/>
          </a:p>
        </p:txBody>
      </p:sp>
    </p:spTree>
    <p:extLst>
      <p:ext uri="{BB962C8B-B14F-4D97-AF65-F5344CB8AC3E}">
        <p14:creationId xmlns:p14="http://schemas.microsoft.com/office/powerpoint/2010/main" val="476781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24</a:t>
            </a:fld>
            <a:endParaRPr lang="en-US"/>
          </a:p>
        </p:txBody>
      </p:sp>
    </p:spTree>
    <p:extLst>
      <p:ext uri="{BB962C8B-B14F-4D97-AF65-F5344CB8AC3E}">
        <p14:creationId xmlns:p14="http://schemas.microsoft.com/office/powerpoint/2010/main" val="3963991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baseline="0" dirty="0"/>
              <a:t> </a:t>
            </a:r>
            <a:r>
              <a:rPr lang="en-US" baseline="0" dirty="0" err="1"/>
              <a:t>số</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Hiện</a:t>
            </a:r>
            <a:r>
              <a:rPr lang="en-US" baseline="0" dirty="0">
                <a:sym typeface="Wingdings" panose="05000000000000000000" pitchFamily="2" charset="2"/>
              </a:rPr>
              <a:t> </a:t>
            </a:r>
            <a:r>
              <a:rPr lang="en-US" baseline="0" dirty="0" err="1">
                <a:sym typeface="Wingdings" panose="05000000000000000000" pitchFamily="2" charset="2"/>
              </a:rPr>
              <a:t>hình</a:t>
            </a:r>
            <a:endParaRPr lang="en-US" baseline="0" dirty="0">
              <a:sym typeface="Wingdings" panose="05000000000000000000" pitchFamily="2" charset="2"/>
            </a:endParaRPr>
          </a:p>
          <a:p>
            <a:pPr marL="171450" indent="-171450">
              <a:buFontTx/>
              <a:buChar char="-"/>
            </a:pPr>
            <a:r>
              <a:rPr lang="en-US" baseline="0" dirty="0">
                <a:sym typeface="Wingdings" panose="05000000000000000000" pitchFamily="2" charset="2"/>
              </a:rPr>
              <a:t>Click </a:t>
            </a:r>
            <a:r>
              <a:rPr lang="en-US" baseline="0" dirty="0" err="1">
                <a:sym typeface="Wingdings" panose="05000000000000000000" pitchFamily="2" charset="2"/>
              </a:rPr>
              <a:t>vào</a:t>
            </a:r>
            <a:r>
              <a:rPr lang="en-US" baseline="0" dirty="0">
                <a:sym typeface="Wingdings" panose="05000000000000000000" pitchFamily="2" charset="2"/>
              </a:rPr>
              <a:t> </a:t>
            </a:r>
            <a:r>
              <a:rPr lang="en-US" baseline="0" dirty="0" err="1">
                <a:sym typeface="Wingdings" panose="05000000000000000000" pitchFamily="2" charset="2"/>
              </a:rPr>
              <a:t>hình</a:t>
            </a:r>
            <a:r>
              <a:rPr lang="en-US" baseline="0" dirty="0">
                <a:sym typeface="Wingdings" panose="05000000000000000000" pitchFamily="2" charset="2"/>
              </a:rPr>
              <a:t>  </a:t>
            </a:r>
            <a:r>
              <a:rPr lang="en-US" baseline="0" dirty="0" err="1">
                <a:sym typeface="Wingdings" panose="05000000000000000000" pitchFamily="2" charset="2"/>
              </a:rPr>
              <a:t>Hiện</a:t>
            </a:r>
            <a:r>
              <a:rPr lang="en-US" baseline="0" dirty="0">
                <a:sym typeface="Wingdings" panose="05000000000000000000" pitchFamily="2" charset="2"/>
              </a:rPr>
              <a:t> </a:t>
            </a:r>
            <a:r>
              <a:rPr lang="en-US" baseline="0" dirty="0" err="1">
                <a:sym typeface="Wingdings" panose="05000000000000000000" pitchFamily="2" charset="2"/>
              </a:rPr>
              <a:t>sao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6B58777-778F-4F60-A500-CFC1ED8179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9666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29</a:t>
            </a:fld>
            <a:endParaRPr lang="en-US"/>
          </a:p>
        </p:txBody>
      </p:sp>
    </p:spTree>
    <p:extLst>
      <p:ext uri="{BB962C8B-B14F-4D97-AF65-F5344CB8AC3E}">
        <p14:creationId xmlns:p14="http://schemas.microsoft.com/office/powerpoint/2010/main" val="2455045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6B58777-778F-4F60-A500-CFC1ED8179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233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5</a:t>
            </a:fld>
            <a:endParaRPr lang="en-US"/>
          </a:p>
        </p:txBody>
      </p:sp>
    </p:spTree>
    <p:extLst>
      <p:ext uri="{BB962C8B-B14F-4D97-AF65-F5344CB8AC3E}">
        <p14:creationId xmlns:p14="http://schemas.microsoft.com/office/powerpoint/2010/main" val="1843326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9</a:t>
            </a:fld>
            <a:endParaRPr lang="en-US"/>
          </a:p>
        </p:txBody>
      </p:sp>
    </p:spTree>
    <p:extLst>
      <p:ext uri="{BB962C8B-B14F-4D97-AF65-F5344CB8AC3E}">
        <p14:creationId xmlns:p14="http://schemas.microsoft.com/office/powerpoint/2010/main" val="1240163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1666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13</a:t>
            </a:fld>
            <a:endParaRPr lang="en-US"/>
          </a:p>
        </p:txBody>
      </p:sp>
    </p:spTree>
    <p:extLst>
      <p:ext uri="{BB962C8B-B14F-4D97-AF65-F5344CB8AC3E}">
        <p14:creationId xmlns:p14="http://schemas.microsoft.com/office/powerpoint/2010/main" val="1676226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4196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18</a:t>
            </a:fld>
            <a:endParaRPr lang="en-US"/>
          </a:p>
        </p:txBody>
      </p:sp>
    </p:spTree>
    <p:extLst>
      <p:ext uri="{BB962C8B-B14F-4D97-AF65-F5344CB8AC3E}">
        <p14:creationId xmlns:p14="http://schemas.microsoft.com/office/powerpoint/2010/main" val="3187526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1836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27200" y="-330199"/>
            <a:ext cx="1617919" cy="1617919"/>
          </a:xfrm>
          <a:prstGeom prst="rect">
            <a:avLst/>
          </a:prstGeom>
        </p:spPr>
      </p:pic>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27200" y="-330199"/>
            <a:ext cx="1617919" cy="1617919"/>
          </a:xfrm>
          <a:prstGeom prst="rect">
            <a:avLst/>
          </a:prstGeom>
        </p:spPr>
      </p:pic>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10/6/2023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pic>
        <p:nvPicPr>
          <p:cNvPr id="8" name="Picture 7" descr="A pink background with white leaves and black tex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47851" y="238124"/>
            <a:ext cx="1590676" cy="159067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pic>
        <p:nvPicPr>
          <p:cNvPr id="2" name="Picture 1" descr="A pink background with white leaves and black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43125" y="190499"/>
            <a:ext cx="1876425" cy="1876425"/>
          </a:xfrm>
          <a:prstGeom prst="rect">
            <a:avLst/>
          </a:prstGeom>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10/6/2023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10/6/2023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emf"/><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eg"/><Relationship Id="rId1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6.png"/><Relationship Id="rId7"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emf"/><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eg"/><Relationship Id="rId1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5.xml"/><Relationship Id="rId5" Type="http://schemas.openxmlformats.org/officeDocument/2006/relationships/image" Target="../media/image7.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32.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emf"/><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eg"/><Relationship Id="rId1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7.png"/><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8.png"/><Relationship Id="rId7" Type="http://schemas.openxmlformats.org/officeDocument/2006/relationships/image" Target="../media/image10.png"/><Relationship Id="rId2" Type="http://schemas.openxmlformats.org/officeDocument/2006/relationships/image" Target="../media/image57.png"/><Relationship Id="rId1" Type="http://schemas.openxmlformats.org/officeDocument/2006/relationships/slideLayout" Target="../slideLayouts/slideLayout47.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54.png"/><Relationship Id="rId9" Type="http://schemas.openxmlformats.org/officeDocument/2006/relationships/image" Target="../media/image60.png"/></Relationships>
</file>

<file path=ppt/slides/_rels/slide28.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8.png"/><Relationship Id="rId3" Type="http://schemas.openxmlformats.org/officeDocument/2006/relationships/slideLayout" Target="../slideLayouts/slideLayout47.xml"/><Relationship Id="rId7" Type="http://schemas.openxmlformats.org/officeDocument/2006/relationships/image" Target="../media/image63.png"/><Relationship Id="rId12" Type="http://schemas.openxmlformats.org/officeDocument/2006/relationships/image" Target="../media/image2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0.png"/><Relationship Id="rId10" Type="http://schemas.openxmlformats.org/officeDocument/2006/relationships/image" Target="../media/image66.png"/><Relationship Id="rId4" Type="http://schemas.openxmlformats.org/officeDocument/2006/relationships/notesSlide" Target="../notesSlides/notesSlide12.xml"/><Relationship Id="rId9" Type="http://schemas.openxmlformats.org/officeDocument/2006/relationships/image" Target="../media/image65.jpeg"/><Relationship Id="rId14" Type="http://schemas.openxmlformats.org/officeDocument/2006/relationships/image" Target="../media/image69.pn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71.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21.png"/><Relationship Id="rId12" Type="http://schemas.openxmlformats.org/officeDocument/2006/relationships/image" Target="../media/image12.png"/><Relationship Id="rId17" Type="http://schemas.openxmlformats.org/officeDocument/2006/relationships/image" Target="../media/image27.png"/><Relationship Id="rId2" Type="http://schemas.openxmlformats.org/officeDocument/2006/relationships/audio" Target="../media/media1.mp3"/><Relationship Id="rId16" Type="http://schemas.openxmlformats.org/officeDocument/2006/relationships/image" Target="../media/image26.png"/><Relationship Id="rId1" Type="http://schemas.microsoft.com/office/2007/relationships/media" Target="../media/media1.mp3"/><Relationship Id="rId6" Type="http://schemas.openxmlformats.org/officeDocument/2006/relationships/image" Target="../media/image16.png"/><Relationship Id="rId11" Type="http://schemas.openxmlformats.org/officeDocument/2006/relationships/image" Target="../media/image24.png"/><Relationship Id="rId5" Type="http://schemas.openxmlformats.org/officeDocument/2006/relationships/image" Target="../media/image1.svg"/><Relationship Id="rId15" Type="http://schemas.openxmlformats.org/officeDocument/2006/relationships/image" Target="../media/image3.sv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pn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6.sv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4.png"/><Relationship Id="rId5" Type="http://schemas.openxmlformats.org/officeDocument/2006/relationships/image" Target="../media/image4.svg"/><Relationship Id="rId1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png"/><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21.png"/><Relationship Id="rId12" Type="http://schemas.openxmlformats.org/officeDocument/2006/relationships/image" Target="../media/image12.png"/><Relationship Id="rId17" Type="http://schemas.openxmlformats.org/officeDocument/2006/relationships/image" Target="../media/image30.png"/><Relationship Id="rId2" Type="http://schemas.openxmlformats.org/officeDocument/2006/relationships/audio" Target="../media/media1.mp3"/><Relationship Id="rId16" Type="http://schemas.openxmlformats.org/officeDocument/2006/relationships/image" Target="../media/image26.png"/><Relationship Id="rId1" Type="http://schemas.microsoft.com/office/2007/relationships/media" Target="../media/media1.mp3"/><Relationship Id="rId6" Type="http://schemas.openxmlformats.org/officeDocument/2006/relationships/image" Target="../media/image16.png"/><Relationship Id="rId11" Type="http://schemas.openxmlformats.org/officeDocument/2006/relationships/image" Target="../media/image24.png"/><Relationship Id="rId5" Type="http://schemas.openxmlformats.org/officeDocument/2006/relationships/image" Target="../media/image1.svg"/><Relationship Id="rId15" Type="http://schemas.openxmlformats.org/officeDocument/2006/relationships/image" Target="../media/image3.sv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11" Type="http://schemas.openxmlformats.org/officeDocument/2006/relationships/image" Target="../media/image26.png"/><Relationship Id="rId5" Type="http://schemas.openxmlformats.org/officeDocument/2006/relationships/image" Target="../media/image16.pn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6.png"/><Relationship Id="rId7"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5.svg"/><Relationship Id="rId12"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6.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4.sv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7DD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191" t="32546" r="5349" b="34975"/>
          <a:stretch>
            <a:fillRect/>
          </a:stretch>
        </p:blipFill>
        <p:spPr>
          <a:xfrm>
            <a:off x="-261113" y="1629007"/>
            <a:ext cx="12609333" cy="2575068"/>
          </a:xfrm>
          <a:prstGeom prst="rect">
            <a:avLst/>
          </a:prstGeom>
        </p:spPr>
      </p:pic>
      <p:pic>
        <p:nvPicPr>
          <p:cNvPr id="3" name="Picture 3"/>
          <p:cNvPicPr>
            <a:picLocks noChangeAspect="1"/>
          </p:cNvPicPr>
          <p:nvPr/>
        </p:nvPicPr>
        <p:blipFill>
          <a:blip r:embed="rId4"/>
          <a:srcRect t="8196"/>
          <a:stretch>
            <a:fillRect/>
          </a:stretch>
        </p:blipFill>
        <p:spPr>
          <a:xfrm>
            <a:off x="150236" y="1216948"/>
            <a:ext cx="12197984" cy="6298974"/>
          </a:xfrm>
          <a:prstGeom prst="rect">
            <a:avLst/>
          </a:prstGeom>
        </p:spPr>
      </p:pic>
      <p:pic>
        <p:nvPicPr>
          <p:cNvPr id="4" name="Picture 4"/>
          <p:cNvPicPr>
            <a:picLocks noChangeAspect="1"/>
          </p:cNvPicPr>
          <p:nvPr/>
        </p:nvPicPr>
        <p:blipFill rotWithShape="1">
          <a:blip r:embed="rId5"/>
          <a:srcRect t="48984" r="10628" b="35307"/>
          <a:stretch>
            <a:fillRect/>
          </a:stretch>
        </p:blipFill>
        <p:spPr>
          <a:xfrm>
            <a:off x="-78111" y="-25400"/>
            <a:ext cx="12348220" cy="1220903"/>
          </a:xfrm>
          <a:prstGeom prst="rect">
            <a:avLst/>
          </a:prstGeom>
        </p:spPr>
      </p:pic>
      <p:pic>
        <p:nvPicPr>
          <p:cNvPr id="5" name="Picture 5"/>
          <p:cNvPicPr>
            <a:picLocks noChangeAspect="1"/>
          </p:cNvPicPr>
          <p:nvPr/>
        </p:nvPicPr>
        <p:blipFill>
          <a:blip r:embed="rId6"/>
          <a:srcRect r="66324" b="70079"/>
          <a:stretch>
            <a:fillRect/>
          </a:stretch>
        </p:blipFill>
        <p:spPr>
          <a:xfrm>
            <a:off x="0" y="0"/>
            <a:ext cx="3077580" cy="1538091"/>
          </a:xfrm>
          <a:prstGeom prst="rect">
            <a:avLst/>
          </a:prstGeom>
        </p:spPr>
      </p:pic>
      <p:grpSp>
        <p:nvGrpSpPr>
          <p:cNvPr id="7" name="Group 7"/>
          <p:cNvGrpSpPr/>
          <p:nvPr/>
        </p:nvGrpSpPr>
        <p:grpSpPr>
          <a:xfrm>
            <a:off x="2025645" y="0"/>
            <a:ext cx="8035817" cy="8035817"/>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9" name="Picture 9"/>
          <p:cNvPicPr>
            <a:picLocks noChangeAspect="1"/>
          </p:cNvPicPr>
          <p:nvPr/>
        </p:nvPicPr>
        <p:blipFill>
          <a:blip r:embed="rId7"/>
          <a:srcRect t="50848"/>
          <a:stretch>
            <a:fillRect/>
          </a:stretch>
        </p:blipFill>
        <p:spPr>
          <a:xfrm>
            <a:off x="0" y="3429000"/>
            <a:ext cx="12192000" cy="3429000"/>
          </a:xfrm>
          <a:prstGeom prst="rect">
            <a:avLst/>
          </a:prstGeom>
        </p:spPr>
      </p:pic>
      <p:pic>
        <p:nvPicPr>
          <p:cNvPr id="10" name="Picture 10"/>
          <p:cNvPicPr>
            <a:picLocks noChangeAspect="1"/>
          </p:cNvPicPr>
          <p:nvPr/>
        </p:nvPicPr>
        <p:blipFill rotWithShape="1">
          <a:blip r:embed="rId8"/>
          <a:srcRect r="15288"/>
          <a:stretch>
            <a:fillRect/>
          </a:stretch>
        </p:blipFill>
        <p:spPr>
          <a:xfrm>
            <a:off x="1181436" y="2770929"/>
            <a:ext cx="6076131" cy="4034631"/>
          </a:xfrm>
          <a:prstGeom prst="rect">
            <a:avLst/>
          </a:prstGeom>
        </p:spPr>
      </p:pic>
      <p:pic>
        <p:nvPicPr>
          <p:cNvPr id="6" name="Picture 6"/>
          <p:cNvPicPr>
            <a:picLocks noChangeAspect="1"/>
          </p:cNvPicPr>
          <p:nvPr/>
        </p:nvPicPr>
        <p:blipFill>
          <a:blip r:embed="rId9"/>
          <a:srcRect l="13162" t="11393" b="31764"/>
          <a:stretch>
            <a:fillRect/>
          </a:stretch>
        </p:blipFill>
        <p:spPr>
          <a:xfrm>
            <a:off x="1509307" y="180975"/>
            <a:ext cx="7936024" cy="2922076"/>
          </a:xfrm>
          <a:prstGeom prst="rect">
            <a:avLst/>
          </a:prstGeom>
        </p:spPr>
      </p:pic>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l="6465" r="6035" b="9204"/>
          <a:stretch>
            <a:fillRect/>
          </a:stretch>
        </p:blipFill>
        <p:spPr>
          <a:xfrm>
            <a:off x="186537" y="226964"/>
            <a:ext cx="12270109" cy="7161952"/>
          </a:xfrm>
          <a:prstGeom prst="rect">
            <a:avLst/>
          </a:prstGeom>
        </p:spPr>
      </p:pic>
      <p:pic>
        <p:nvPicPr>
          <p:cNvPr id="14" name="Picture 7"/>
          <p:cNvPicPr>
            <a:picLocks noChangeAspect="1"/>
          </p:cNvPicPr>
          <p:nvPr/>
        </p:nvPicPr>
        <p:blipFill>
          <a:blip r:embed="rId11"/>
          <a:srcRect l="6153" t="29477" r="5299" b="17625"/>
          <a:stretch>
            <a:fillRect/>
          </a:stretch>
        </p:blipFill>
        <p:spPr>
          <a:xfrm>
            <a:off x="6088266" y="4066026"/>
            <a:ext cx="6096000" cy="2048434"/>
          </a:xfrm>
          <a:prstGeom prst="rect">
            <a:avLst/>
          </a:prstGeom>
        </p:spPr>
      </p:pic>
      <p:pic>
        <p:nvPicPr>
          <p:cNvPr id="16" name="Picture 15"/>
          <p:cNvPicPr>
            <a:picLocks noChangeAspect="1"/>
          </p:cNvPicPr>
          <p:nvPr/>
        </p:nvPicPr>
        <p:blipFill>
          <a:blip r:embed="rId12"/>
          <a:stretch>
            <a:fillRect/>
          </a:stretch>
        </p:blipFill>
        <p:spPr>
          <a:xfrm>
            <a:off x="4589902" y="852566"/>
            <a:ext cx="3042168" cy="969348"/>
          </a:xfrm>
          <a:prstGeom prst="rect">
            <a:avLst/>
          </a:prstGeom>
        </p:spPr>
      </p:pic>
      <p:pic>
        <p:nvPicPr>
          <p:cNvPr id="18" name="Picture 17"/>
          <p:cNvPicPr>
            <a:picLocks noChangeAspect="1"/>
          </p:cNvPicPr>
          <p:nvPr/>
        </p:nvPicPr>
        <p:blipFill>
          <a:blip r:embed="rId13"/>
          <a:stretch>
            <a:fillRect/>
          </a:stretch>
        </p:blipFill>
        <p:spPr>
          <a:xfrm>
            <a:off x="3436960" y="2255418"/>
            <a:ext cx="6383065" cy="2347163"/>
          </a:xfrm>
          <a:prstGeom prst="rect">
            <a:avLst/>
          </a:prstGeom>
        </p:spPr>
      </p:pic>
      <p:pic>
        <p:nvPicPr>
          <p:cNvPr id="21" name="Picture 20"/>
          <p:cNvPicPr>
            <a:picLocks noChangeAspect="1"/>
          </p:cNvPicPr>
          <p:nvPr/>
        </p:nvPicPr>
        <p:blipFill>
          <a:blip r:embed="rId14"/>
          <a:stretch>
            <a:fillRect/>
          </a:stretch>
        </p:blipFill>
        <p:spPr>
          <a:xfrm>
            <a:off x="1509052" y="1039008"/>
            <a:ext cx="2085013" cy="1719221"/>
          </a:xfrm>
          <a:prstGeom prst="rect">
            <a:avLst/>
          </a:prstGeom>
        </p:spPr>
      </p:pic>
      <p:sp>
        <p:nvSpPr>
          <p:cNvPr id="11" name="TextBox 10"/>
          <p:cNvSpPr txBox="1"/>
          <p:nvPr/>
        </p:nvSpPr>
        <p:spPr>
          <a:xfrm>
            <a:off x="6231839" y="133831"/>
            <a:ext cx="6140713" cy="523220"/>
          </a:xfrm>
          <a:prstGeom prst="rect">
            <a:avLst/>
          </a:prstGeom>
          <a:noFill/>
        </p:spPr>
        <p:txBody>
          <a:bodyPr wrap="square" rtlCol="0">
            <a:spAutoFit/>
          </a:bodyPr>
          <a:lstStyle/>
          <a:p>
            <a:r>
              <a:rPr lang="en-US" sz="2800" dirty="0" err="1" smtClean="0"/>
              <a:t>Thứ</a:t>
            </a:r>
            <a:r>
              <a:rPr lang="en-US" sz="2800" dirty="0" smtClean="0"/>
              <a:t> </a:t>
            </a:r>
            <a:r>
              <a:rPr lang="en-US" sz="2800" dirty="0" err="1" smtClean="0"/>
              <a:t>ba</a:t>
            </a:r>
            <a:r>
              <a:rPr lang="en-US" sz="2800" dirty="0" smtClean="0"/>
              <a:t> </a:t>
            </a:r>
            <a:r>
              <a:rPr lang="en-US" sz="2800" dirty="0" err="1" smtClean="0"/>
              <a:t>ngày</a:t>
            </a:r>
            <a:r>
              <a:rPr lang="en-US" sz="2800" dirty="0" smtClean="0"/>
              <a:t> 10 </a:t>
            </a:r>
            <a:r>
              <a:rPr lang="en-US" sz="2800" dirty="0" err="1" smtClean="0"/>
              <a:t>tháng</a:t>
            </a:r>
            <a:r>
              <a:rPr lang="en-US" sz="2800" dirty="0" smtClean="0"/>
              <a:t> 10 </a:t>
            </a:r>
            <a:r>
              <a:rPr lang="en-US" sz="2800" dirty="0" err="1" smtClean="0"/>
              <a:t>năm</a:t>
            </a:r>
            <a:r>
              <a:rPr lang="en-US" sz="2800" dirty="0" smtClean="0"/>
              <a:t> 2023</a:t>
            </a:r>
            <a:endParaRPr lang="en-US" sz="2800" dirty="0"/>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25E-6 -1.11111E-6 L -1.25E-6 0.69861 " pathEditMode="relative" rAng="0" ptsTypes="AA">
                                      <p:cBhvr>
                                        <p:cTn id="6" dur="3000" fill="hold"/>
                                        <p:tgtEl>
                                          <p:spTgt spid="6"/>
                                        </p:tgtEl>
                                        <p:attrNameLst>
                                          <p:attrName>ppt_x</p:attrName>
                                          <p:attrName>ppt_y</p:attrName>
                                        </p:attrNameLst>
                                      </p:cBhvr>
                                      <p:rCtr x="0" y="34923"/>
                                    </p:animMotion>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5"/>
                                        </p:tgtEl>
                                        <p:attrNameLst>
                                          <p:attrName>r</p:attrName>
                                        </p:attrNameLst>
                                      </p:cBhvr>
                                    </p:animRot>
                                    <p:animRot by="-240000">
                                      <p:cBhvr>
                                        <p:cTn id="9" dur="400" fill="hold">
                                          <p:stCondLst>
                                            <p:cond delay="400"/>
                                          </p:stCondLst>
                                        </p:cTn>
                                        <p:tgtEl>
                                          <p:spTgt spid="5"/>
                                        </p:tgtEl>
                                        <p:attrNameLst>
                                          <p:attrName>r</p:attrName>
                                        </p:attrNameLst>
                                      </p:cBhvr>
                                    </p:animRot>
                                    <p:animRot by="240000">
                                      <p:cBhvr>
                                        <p:cTn id="10" dur="400" fill="hold">
                                          <p:stCondLst>
                                            <p:cond delay="800"/>
                                          </p:stCondLst>
                                        </p:cTn>
                                        <p:tgtEl>
                                          <p:spTgt spid="5"/>
                                        </p:tgtEl>
                                        <p:attrNameLst>
                                          <p:attrName>r</p:attrName>
                                        </p:attrNameLst>
                                      </p:cBhvr>
                                    </p:animRot>
                                    <p:animRot by="-240000">
                                      <p:cBhvr>
                                        <p:cTn id="11" dur="400" fill="hold">
                                          <p:stCondLst>
                                            <p:cond delay="1200"/>
                                          </p:stCondLst>
                                        </p:cTn>
                                        <p:tgtEl>
                                          <p:spTgt spid="5"/>
                                        </p:tgtEl>
                                        <p:attrNameLst>
                                          <p:attrName>r</p:attrName>
                                        </p:attrNameLst>
                                      </p:cBhvr>
                                    </p:animRot>
                                    <p:animRot by="120000">
                                      <p:cBhvr>
                                        <p:cTn id="12" dur="400" fill="hold">
                                          <p:stCondLst>
                                            <p:cond delay="1600"/>
                                          </p:stCondLst>
                                        </p:cTn>
                                        <p:tgtEl>
                                          <p:spTgt spid="5"/>
                                        </p:tgtEl>
                                        <p:attrNameLst>
                                          <p:attrName>r</p:attrName>
                                        </p:attrNameLst>
                                      </p:cBhvr>
                                    </p:animRot>
                                  </p:childTnLst>
                                </p:cTn>
                              </p:par>
                              <p:par>
                                <p:cTn id="13" presetID="26" presetClass="emph" presetSubtype="0" repeatCount="indefinite" fill="hold" nodeType="withEffect">
                                  <p:stCondLst>
                                    <p:cond delay="0"/>
                                  </p:stCondLst>
                                  <p:childTnLst>
                                    <p:animEffect transition="out" filter="fade">
                                      <p:cBhvr>
                                        <p:cTn id="14" dur="2000" tmFilter="0, 0; .2, .5; .8, .5; 1, 0"/>
                                        <p:tgtEl>
                                          <p:spTgt spid="13"/>
                                        </p:tgtEl>
                                      </p:cBhvr>
                                    </p:animEffect>
                                    <p:animScale>
                                      <p:cBhvr>
                                        <p:cTn id="15" dur="1000" autoRev="1" fill="hold"/>
                                        <p:tgtEl>
                                          <p:spTgt spid="13"/>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80">
                                          <p:stCondLst>
                                            <p:cond delay="0"/>
                                          </p:stCondLst>
                                        </p:cTn>
                                        <p:tgtEl>
                                          <p:spTgt spid="21"/>
                                        </p:tgtEl>
                                      </p:cBhvr>
                                    </p:animEffect>
                                    <p:anim calcmode="lin" valueType="num">
                                      <p:cBhvr>
                                        <p:cTn id="21"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6" dur="26">
                                          <p:stCondLst>
                                            <p:cond delay="650"/>
                                          </p:stCondLst>
                                        </p:cTn>
                                        <p:tgtEl>
                                          <p:spTgt spid="21"/>
                                        </p:tgtEl>
                                      </p:cBhvr>
                                      <p:to x="100000" y="60000"/>
                                    </p:animScale>
                                    <p:animScale>
                                      <p:cBhvr>
                                        <p:cTn id="27" dur="166" decel="50000">
                                          <p:stCondLst>
                                            <p:cond delay="676"/>
                                          </p:stCondLst>
                                        </p:cTn>
                                        <p:tgtEl>
                                          <p:spTgt spid="21"/>
                                        </p:tgtEl>
                                      </p:cBhvr>
                                      <p:to x="100000" y="100000"/>
                                    </p:animScale>
                                    <p:animScale>
                                      <p:cBhvr>
                                        <p:cTn id="28" dur="26">
                                          <p:stCondLst>
                                            <p:cond delay="1312"/>
                                          </p:stCondLst>
                                        </p:cTn>
                                        <p:tgtEl>
                                          <p:spTgt spid="21"/>
                                        </p:tgtEl>
                                      </p:cBhvr>
                                      <p:to x="100000" y="80000"/>
                                    </p:animScale>
                                    <p:animScale>
                                      <p:cBhvr>
                                        <p:cTn id="29" dur="166" decel="50000">
                                          <p:stCondLst>
                                            <p:cond delay="1338"/>
                                          </p:stCondLst>
                                        </p:cTn>
                                        <p:tgtEl>
                                          <p:spTgt spid="21"/>
                                        </p:tgtEl>
                                      </p:cBhvr>
                                      <p:to x="100000" y="100000"/>
                                    </p:animScale>
                                    <p:animScale>
                                      <p:cBhvr>
                                        <p:cTn id="30" dur="26">
                                          <p:stCondLst>
                                            <p:cond delay="1642"/>
                                          </p:stCondLst>
                                        </p:cTn>
                                        <p:tgtEl>
                                          <p:spTgt spid="21"/>
                                        </p:tgtEl>
                                      </p:cBhvr>
                                      <p:to x="100000" y="90000"/>
                                    </p:animScale>
                                    <p:animScale>
                                      <p:cBhvr>
                                        <p:cTn id="31" dur="166" decel="50000">
                                          <p:stCondLst>
                                            <p:cond delay="1668"/>
                                          </p:stCondLst>
                                        </p:cTn>
                                        <p:tgtEl>
                                          <p:spTgt spid="21"/>
                                        </p:tgtEl>
                                      </p:cBhvr>
                                      <p:to x="100000" y="100000"/>
                                    </p:animScale>
                                    <p:animScale>
                                      <p:cBhvr>
                                        <p:cTn id="32" dur="26">
                                          <p:stCondLst>
                                            <p:cond delay="1808"/>
                                          </p:stCondLst>
                                        </p:cTn>
                                        <p:tgtEl>
                                          <p:spTgt spid="21"/>
                                        </p:tgtEl>
                                      </p:cBhvr>
                                      <p:to x="100000" y="95000"/>
                                    </p:animScale>
                                    <p:animScale>
                                      <p:cBhvr>
                                        <p:cTn id="33" dur="166" decel="50000">
                                          <p:stCondLst>
                                            <p:cond delay="1834"/>
                                          </p:stCondLst>
                                        </p:cTn>
                                        <p:tgtEl>
                                          <p:spTgt spid="21"/>
                                        </p:tgtEl>
                                      </p:cBhvr>
                                      <p:to x="100000" y="100000"/>
                                    </p:animScale>
                                  </p:childTnLst>
                                </p:cTn>
                              </p:par>
                              <p:par>
                                <p:cTn id="34" presetID="26"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80">
                                          <p:stCondLst>
                                            <p:cond delay="0"/>
                                          </p:stCondLst>
                                        </p:cTn>
                                        <p:tgtEl>
                                          <p:spTgt spid="18"/>
                                        </p:tgtEl>
                                      </p:cBhvr>
                                    </p:animEffect>
                                    <p:anim calcmode="lin" valueType="num">
                                      <p:cBhvr>
                                        <p:cTn id="37"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2" dur="26">
                                          <p:stCondLst>
                                            <p:cond delay="650"/>
                                          </p:stCondLst>
                                        </p:cTn>
                                        <p:tgtEl>
                                          <p:spTgt spid="18"/>
                                        </p:tgtEl>
                                      </p:cBhvr>
                                      <p:to x="100000" y="60000"/>
                                    </p:animScale>
                                    <p:animScale>
                                      <p:cBhvr>
                                        <p:cTn id="43" dur="166" decel="50000">
                                          <p:stCondLst>
                                            <p:cond delay="676"/>
                                          </p:stCondLst>
                                        </p:cTn>
                                        <p:tgtEl>
                                          <p:spTgt spid="18"/>
                                        </p:tgtEl>
                                      </p:cBhvr>
                                      <p:to x="100000" y="100000"/>
                                    </p:animScale>
                                    <p:animScale>
                                      <p:cBhvr>
                                        <p:cTn id="44" dur="26">
                                          <p:stCondLst>
                                            <p:cond delay="1312"/>
                                          </p:stCondLst>
                                        </p:cTn>
                                        <p:tgtEl>
                                          <p:spTgt spid="18"/>
                                        </p:tgtEl>
                                      </p:cBhvr>
                                      <p:to x="100000" y="80000"/>
                                    </p:animScale>
                                    <p:animScale>
                                      <p:cBhvr>
                                        <p:cTn id="45" dur="166" decel="50000">
                                          <p:stCondLst>
                                            <p:cond delay="1338"/>
                                          </p:stCondLst>
                                        </p:cTn>
                                        <p:tgtEl>
                                          <p:spTgt spid="18"/>
                                        </p:tgtEl>
                                      </p:cBhvr>
                                      <p:to x="100000" y="100000"/>
                                    </p:animScale>
                                    <p:animScale>
                                      <p:cBhvr>
                                        <p:cTn id="46" dur="26">
                                          <p:stCondLst>
                                            <p:cond delay="1642"/>
                                          </p:stCondLst>
                                        </p:cTn>
                                        <p:tgtEl>
                                          <p:spTgt spid="18"/>
                                        </p:tgtEl>
                                      </p:cBhvr>
                                      <p:to x="100000" y="90000"/>
                                    </p:animScale>
                                    <p:animScale>
                                      <p:cBhvr>
                                        <p:cTn id="47" dur="166" decel="50000">
                                          <p:stCondLst>
                                            <p:cond delay="1668"/>
                                          </p:stCondLst>
                                        </p:cTn>
                                        <p:tgtEl>
                                          <p:spTgt spid="18"/>
                                        </p:tgtEl>
                                      </p:cBhvr>
                                      <p:to x="100000" y="100000"/>
                                    </p:animScale>
                                    <p:animScale>
                                      <p:cBhvr>
                                        <p:cTn id="48" dur="26">
                                          <p:stCondLst>
                                            <p:cond delay="1808"/>
                                          </p:stCondLst>
                                        </p:cTn>
                                        <p:tgtEl>
                                          <p:spTgt spid="18"/>
                                        </p:tgtEl>
                                      </p:cBhvr>
                                      <p:to x="100000" y="95000"/>
                                    </p:animScale>
                                    <p:animScale>
                                      <p:cBhvr>
                                        <p:cTn id="49"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a:fillRect/>
          </a:stretch>
        </p:blipFill>
        <p:spPr>
          <a:xfrm>
            <a:off x="0" y="-558845"/>
            <a:ext cx="12270109" cy="7161952"/>
          </a:xfrm>
          <a:prstGeom prst="rect">
            <a:avLst/>
          </a:prstGeom>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sp>
        <p:nvSpPr>
          <p:cNvPr id="3" name="TextBox 2"/>
          <p:cNvSpPr txBox="1"/>
          <p:nvPr/>
        </p:nvSpPr>
        <p:spPr>
          <a:xfrm>
            <a:off x="432435" y="1341461"/>
            <a:ext cx="5606415" cy="1077218"/>
          </a:xfrm>
          <a:custGeom>
            <a:avLst/>
            <a:gdLst>
              <a:gd name="connsiteX0" fmla="*/ 0 w 5606415"/>
              <a:gd name="connsiteY0" fmla="*/ 0 h 1077218"/>
              <a:gd name="connsiteX1" fmla="*/ 5606415 w 5606415"/>
              <a:gd name="connsiteY1" fmla="*/ 0 h 1077218"/>
              <a:gd name="connsiteX2" fmla="*/ 5606415 w 5606415"/>
              <a:gd name="connsiteY2" fmla="*/ 1077218 h 1077218"/>
              <a:gd name="connsiteX3" fmla="*/ 0 w 5606415"/>
              <a:gd name="connsiteY3" fmla="*/ 1077218 h 1077218"/>
              <a:gd name="connsiteX4" fmla="*/ 0 w 560641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6415" h="1077218" fill="none" extrusionOk="0">
                <a:moveTo>
                  <a:pt x="0" y="0"/>
                </a:moveTo>
                <a:cubicBezTo>
                  <a:pt x="705007" y="5222"/>
                  <a:pt x="3467185" y="24918"/>
                  <a:pt x="5606415" y="0"/>
                </a:cubicBezTo>
                <a:cubicBezTo>
                  <a:pt x="5644277" y="476103"/>
                  <a:pt x="5547812" y="631043"/>
                  <a:pt x="5606415" y="1077218"/>
                </a:cubicBezTo>
                <a:cubicBezTo>
                  <a:pt x="3397828" y="912457"/>
                  <a:pt x="1067129" y="1195368"/>
                  <a:pt x="0" y="1077218"/>
                </a:cubicBezTo>
                <a:cubicBezTo>
                  <a:pt x="-64117" y="630482"/>
                  <a:pt x="88888" y="487727"/>
                  <a:pt x="0" y="0"/>
                </a:cubicBezTo>
                <a:close/>
              </a:path>
              <a:path w="5606415" h="1077218" stroke="0" extrusionOk="0">
                <a:moveTo>
                  <a:pt x="0" y="0"/>
                </a:moveTo>
                <a:cubicBezTo>
                  <a:pt x="1270790" y="11849"/>
                  <a:pt x="4590094" y="-161459"/>
                  <a:pt x="5606415" y="0"/>
                </a:cubicBezTo>
                <a:cubicBezTo>
                  <a:pt x="5658450" y="144312"/>
                  <a:pt x="5698558" y="673209"/>
                  <a:pt x="5606415" y="1077218"/>
                </a:cubicBezTo>
                <a:cubicBezTo>
                  <a:pt x="3251699" y="931358"/>
                  <a:pt x="1066503" y="998894"/>
                  <a:pt x="0" y="1077218"/>
                </a:cubicBezTo>
                <a:cubicBezTo>
                  <a:pt x="7265" y="907874"/>
                  <a:pt x="-51671" y="219525"/>
                  <a:pt x="0" y="0"/>
                </a:cubicBezTo>
                <a:close/>
              </a:path>
            </a:pathLst>
          </a:custGeom>
          <a:solidFill>
            <a:srgbClr val="CCFF99"/>
          </a:solidFill>
          <a:ln w="38100">
            <a:solidFill>
              <a:srgbClr val="1FAE98"/>
            </a:solidFill>
            <a:prstDash val="sys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Không khí bên trong và bên ngoài lọ, ở đâu nóng hơn?</a:t>
            </a:r>
          </a:p>
        </p:txBody>
      </p:sp>
      <p:sp>
        <p:nvSpPr>
          <p:cNvPr id="6" name="TextBox 5"/>
          <p:cNvSpPr txBox="1"/>
          <p:nvPr/>
        </p:nvSpPr>
        <p:spPr>
          <a:xfrm>
            <a:off x="6105524" y="3315372"/>
            <a:ext cx="5924551" cy="1077218"/>
          </a:xfrm>
          <a:custGeom>
            <a:avLst/>
            <a:gdLst>
              <a:gd name="connsiteX0" fmla="*/ 0 w 5924551"/>
              <a:gd name="connsiteY0" fmla="*/ 0 h 1077218"/>
              <a:gd name="connsiteX1" fmla="*/ 5924551 w 5924551"/>
              <a:gd name="connsiteY1" fmla="*/ 0 h 1077218"/>
              <a:gd name="connsiteX2" fmla="*/ 5924551 w 5924551"/>
              <a:gd name="connsiteY2" fmla="*/ 1077218 h 1077218"/>
              <a:gd name="connsiteX3" fmla="*/ 0 w 5924551"/>
              <a:gd name="connsiteY3" fmla="*/ 1077218 h 1077218"/>
              <a:gd name="connsiteX4" fmla="*/ 0 w 5924551"/>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551" h="1077218" fill="none" extrusionOk="0">
                <a:moveTo>
                  <a:pt x="0" y="0"/>
                </a:moveTo>
                <a:cubicBezTo>
                  <a:pt x="2076934" y="5222"/>
                  <a:pt x="4892235" y="24918"/>
                  <a:pt x="5924551" y="0"/>
                </a:cubicBezTo>
                <a:cubicBezTo>
                  <a:pt x="5962413" y="476103"/>
                  <a:pt x="5865948" y="631043"/>
                  <a:pt x="5924551" y="1077218"/>
                </a:cubicBezTo>
                <a:cubicBezTo>
                  <a:pt x="4785655" y="912457"/>
                  <a:pt x="2099754" y="1195368"/>
                  <a:pt x="0" y="1077218"/>
                </a:cubicBezTo>
                <a:cubicBezTo>
                  <a:pt x="-64117" y="630482"/>
                  <a:pt x="88888" y="487727"/>
                  <a:pt x="0" y="0"/>
                </a:cubicBezTo>
                <a:close/>
              </a:path>
              <a:path w="5924551" h="1077218" stroke="0" extrusionOk="0">
                <a:moveTo>
                  <a:pt x="0" y="0"/>
                </a:moveTo>
                <a:cubicBezTo>
                  <a:pt x="2875334" y="11849"/>
                  <a:pt x="3979073" y="-161459"/>
                  <a:pt x="5924551" y="0"/>
                </a:cubicBezTo>
                <a:cubicBezTo>
                  <a:pt x="5976586" y="144312"/>
                  <a:pt x="6016694" y="673209"/>
                  <a:pt x="5924551" y="1077218"/>
                </a:cubicBezTo>
                <a:cubicBezTo>
                  <a:pt x="4517381" y="931358"/>
                  <a:pt x="732894" y="998894"/>
                  <a:pt x="0" y="1077218"/>
                </a:cubicBezTo>
                <a:cubicBezTo>
                  <a:pt x="7265" y="907874"/>
                  <a:pt x="-51671" y="219525"/>
                  <a:pt x="0" y="0"/>
                </a:cubicBezTo>
                <a:close/>
              </a:path>
            </a:pathLst>
          </a:custGeom>
          <a:solidFill>
            <a:srgbClr val="CCFFFF"/>
          </a:solidFill>
          <a:ln w="38100">
            <a:solidFill>
              <a:srgbClr val="72EFA3"/>
            </a:solidFill>
            <a:prstDash val="sys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Không khí bên trong lọ nóng hơn không khí ở bên ngoài lọ.</a:t>
            </a:r>
          </a:p>
        </p:txBody>
      </p:sp>
      <p:sp>
        <p:nvSpPr>
          <p:cNvPr id="7" name="Freeform: Shape 34"/>
          <p:cNvSpPr/>
          <p:nvPr/>
        </p:nvSpPr>
        <p:spPr>
          <a:xfrm>
            <a:off x="5245518" y="23494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a:fillRect/>
          </a:stretch>
        </p:blipFill>
        <p:spPr>
          <a:xfrm>
            <a:off x="0" y="-558845"/>
            <a:ext cx="12270109" cy="7161952"/>
          </a:xfrm>
          <a:prstGeom prst="rect">
            <a:avLst/>
          </a:prstGeom>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sp>
        <p:nvSpPr>
          <p:cNvPr id="3" name="TextBox 2"/>
          <p:cNvSpPr txBox="1"/>
          <p:nvPr/>
        </p:nvSpPr>
        <p:spPr>
          <a:xfrm>
            <a:off x="142875" y="312761"/>
            <a:ext cx="5924550" cy="2062103"/>
          </a:xfrm>
          <a:custGeom>
            <a:avLst/>
            <a:gdLst>
              <a:gd name="connsiteX0" fmla="*/ 0 w 5924550"/>
              <a:gd name="connsiteY0" fmla="*/ 0 h 2062103"/>
              <a:gd name="connsiteX1" fmla="*/ 5924550 w 5924550"/>
              <a:gd name="connsiteY1" fmla="*/ 0 h 2062103"/>
              <a:gd name="connsiteX2" fmla="*/ 5924550 w 5924550"/>
              <a:gd name="connsiteY2" fmla="*/ 2062103 h 2062103"/>
              <a:gd name="connsiteX3" fmla="*/ 0 w 5924550"/>
              <a:gd name="connsiteY3" fmla="*/ 2062103 h 2062103"/>
              <a:gd name="connsiteX4" fmla="*/ 0 w 5924550"/>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550" h="2062103" fill="none" extrusionOk="0">
                <a:moveTo>
                  <a:pt x="0" y="0"/>
                </a:moveTo>
                <a:cubicBezTo>
                  <a:pt x="2077219" y="5222"/>
                  <a:pt x="4892773" y="24918"/>
                  <a:pt x="5924550" y="0"/>
                </a:cubicBezTo>
                <a:cubicBezTo>
                  <a:pt x="5763305" y="602541"/>
                  <a:pt x="5880790" y="1321515"/>
                  <a:pt x="5924550" y="2062103"/>
                </a:cubicBezTo>
                <a:cubicBezTo>
                  <a:pt x="4785171" y="1897342"/>
                  <a:pt x="2099398" y="2180253"/>
                  <a:pt x="0" y="2062103"/>
                </a:cubicBezTo>
                <a:cubicBezTo>
                  <a:pt x="-55725" y="1736798"/>
                  <a:pt x="17072" y="843718"/>
                  <a:pt x="0" y="0"/>
                </a:cubicBezTo>
                <a:close/>
              </a:path>
              <a:path w="5924550" h="2062103" stroke="0" extrusionOk="0">
                <a:moveTo>
                  <a:pt x="0" y="0"/>
                </a:moveTo>
                <a:cubicBezTo>
                  <a:pt x="2875378" y="11849"/>
                  <a:pt x="3979618" y="-161459"/>
                  <a:pt x="5924550" y="0"/>
                </a:cubicBezTo>
                <a:cubicBezTo>
                  <a:pt x="5927680" y="760657"/>
                  <a:pt x="5823374" y="1587749"/>
                  <a:pt x="5924550" y="2062103"/>
                </a:cubicBezTo>
                <a:cubicBezTo>
                  <a:pt x="4517159" y="1916243"/>
                  <a:pt x="732500" y="1983779"/>
                  <a:pt x="0" y="2062103"/>
                </a:cubicBezTo>
                <a:cubicBezTo>
                  <a:pt x="74291" y="1594718"/>
                  <a:pt x="168006" y="462477"/>
                  <a:pt x="0" y="0"/>
                </a:cubicBezTo>
                <a:close/>
              </a:path>
            </a:pathLst>
          </a:custGeom>
          <a:solidFill>
            <a:srgbClr val="CCFF99"/>
          </a:solidFill>
          <a:ln w="38100">
            <a:solidFill>
              <a:srgbClr val="1FAE98"/>
            </a:solidFill>
            <a:prstDash val="sysDash"/>
          </a:ln>
        </p:spPr>
        <p:txBody>
          <a:bodyPr wrap="square">
            <a:spAutoFit/>
          </a:bodyPr>
          <a:lstStyle/>
          <a:p>
            <a:pPr lvl="0" algn="just">
              <a:defRPr/>
            </a:pPr>
            <a:r>
              <a:rPr lang="vi-VN" sz="3200" dirty="0">
                <a:cs typeface="Arial" panose="020B0604020202020204" pitchFamily="34" charset="0"/>
              </a:rPr>
              <a:t>Nến ở hình 2a tắt, trong khi nến ở hình 2b vẫn cháy. Vậy không khí đã vào lọ ở hình 2b theo cách nào để duy trì sự cháy?</a:t>
            </a:r>
          </a:p>
        </p:txBody>
      </p:sp>
      <p:sp>
        <p:nvSpPr>
          <p:cNvPr id="6" name="TextBox 5"/>
          <p:cNvSpPr txBox="1"/>
          <p:nvPr/>
        </p:nvSpPr>
        <p:spPr>
          <a:xfrm>
            <a:off x="6486525" y="3334422"/>
            <a:ext cx="5638800" cy="1569660"/>
          </a:xfrm>
          <a:custGeom>
            <a:avLst/>
            <a:gdLst>
              <a:gd name="connsiteX0" fmla="*/ 0 w 5638800"/>
              <a:gd name="connsiteY0" fmla="*/ 0 h 1569660"/>
              <a:gd name="connsiteX1" fmla="*/ 5638800 w 5638800"/>
              <a:gd name="connsiteY1" fmla="*/ 0 h 1569660"/>
              <a:gd name="connsiteX2" fmla="*/ 5638800 w 5638800"/>
              <a:gd name="connsiteY2" fmla="*/ 1569660 h 1569660"/>
              <a:gd name="connsiteX3" fmla="*/ 0 w 5638800"/>
              <a:gd name="connsiteY3" fmla="*/ 1569660 h 1569660"/>
              <a:gd name="connsiteX4" fmla="*/ 0 w 563880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1569660" fill="none" extrusionOk="0">
                <a:moveTo>
                  <a:pt x="0" y="0"/>
                </a:moveTo>
                <a:cubicBezTo>
                  <a:pt x="2231488" y="5222"/>
                  <a:pt x="3081049" y="24918"/>
                  <a:pt x="5638800" y="0"/>
                </a:cubicBezTo>
                <a:cubicBezTo>
                  <a:pt x="5736361" y="257633"/>
                  <a:pt x="5590409" y="890565"/>
                  <a:pt x="5638800" y="1569660"/>
                </a:cubicBezTo>
                <a:cubicBezTo>
                  <a:pt x="4154677" y="1404899"/>
                  <a:pt x="1956568" y="1687810"/>
                  <a:pt x="0" y="1569660"/>
                </a:cubicBezTo>
                <a:cubicBezTo>
                  <a:pt x="-74708" y="1232144"/>
                  <a:pt x="128259" y="683735"/>
                  <a:pt x="0" y="0"/>
                </a:cubicBezTo>
                <a:close/>
              </a:path>
              <a:path w="5638800" h="1569660" stroke="0" extrusionOk="0">
                <a:moveTo>
                  <a:pt x="0" y="0"/>
                </a:moveTo>
                <a:cubicBezTo>
                  <a:pt x="2000977" y="11849"/>
                  <a:pt x="3996694" y="-161459"/>
                  <a:pt x="5638800" y="0"/>
                </a:cubicBezTo>
                <a:cubicBezTo>
                  <a:pt x="5612912" y="662121"/>
                  <a:pt x="5708212" y="1402874"/>
                  <a:pt x="5638800" y="1569660"/>
                </a:cubicBezTo>
                <a:cubicBezTo>
                  <a:pt x="4092372" y="1423800"/>
                  <a:pt x="1008775" y="1491336"/>
                  <a:pt x="0" y="1569660"/>
                </a:cubicBezTo>
                <a:cubicBezTo>
                  <a:pt x="-36542" y="1287094"/>
                  <a:pt x="-117217" y="561160"/>
                  <a:pt x="0" y="0"/>
                </a:cubicBezTo>
                <a:close/>
              </a:path>
            </a:pathLst>
          </a:custGeom>
          <a:solidFill>
            <a:srgbClr val="CCFFFF"/>
          </a:solidFill>
          <a:ln w="38100">
            <a:solidFill>
              <a:srgbClr val="72EFA3"/>
            </a:solidFill>
            <a:prstDash val="sysDash"/>
          </a:ln>
        </p:spPr>
        <p:txBody>
          <a:bodyPr wrap="square">
            <a:spAutoFit/>
          </a:bodyPr>
          <a:lstStyle/>
          <a:p>
            <a:pPr algn="just"/>
            <a:r>
              <a:rPr lang="vi-VN" sz="3200" dirty="0">
                <a:cs typeface="Arial" panose="020B0604020202020204" pitchFamily="34" charset="0"/>
              </a:rPr>
              <a:t>Không khí đã vào lọ ở hình 2b bằng cách đi qua phần hở dưới để duy trì sự cháy.</a:t>
            </a:r>
          </a:p>
        </p:txBody>
      </p:sp>
      <p:sp>
        <p:nvSpPr>
          <p:cNvPr id="7" name="Freeform: Shape 34"/>
          <p:cNvSpPr/>
          <p:nvPr/>
        </p:nvSpPr>
        <p:spPr>
          <a:xfrm>
            <a:off x="5426493" y="233040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FFFF0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icrosoft YaHei" panose="020B0503020204020204" charset="-122"/>
              <a:ea typeface="Microsoft YaHei" panose="020B0503020204020204"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3"/>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4"/>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a:fillRect/>
          </a:stretch>
        </p:blipFill>
        <p:spPr>
          <a:xfrm>
            <a:off x="0" y="-558845"/>
            <a:ext cx="12270109" cy="7161952"/>
          </a:xfrm>
          <a:prstGeom prst="rect">
            <a:avLst/>
          </a:prstGeom>
        </p:spPr>
      </p:pic>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sp>
        <p:nvSpPr>
          <p:cNvPr id="3" name="TextBox 2"/>
          <p:cNvSpPr txBox="1"/>
          <p:nvPr/>
        </p:nvSpPr>
        <p:spPr>
          <a:xfrm>
            <a:off x="66675" y="579461"/>
            <a:ext cx="5939790" cy="2062103"/>
          </a:xfrm>
          <a:custGeom>
            <a:avLst/>
            <a:gdLst>
              <a:gd name="connsiteX0" fmla="*/ 0 w 5939790"/>
              <a:gd name="connsiteY0" fmla="*/ 0 h 2062103"/>
              <a:gd name="connsiteX1" fmla="*/ 5939790 w 5939790"/>
              <a:gd name="connsiteY1" fmla="*/ 0 h 2062103"/>
              <a:gd name="connsiteX2" fmla="*/ 5939790 w 5939790"/>
              <a:gd name="connsiteY2" fmla="*/ 2062103 h 2062103"/>
              <a:gd name="connsiteX3" fmla="*/ 0 w 5939790"/>
              <a:gd name="connsiteY3" fmla="*/ 2062103 h 2062103"/>
              <a:gd name="connsiteX4" fmla="*/ 0 w 5939790"/>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9790" h="2062103" fill="none" extrusionOk="0">
                <a:moveTo>
                  <a:pt x="0" y="0"/>
                </a:moveTo>
                <a:cubicBezTo>
                  <a:pt x="2490225" y="5222"/>
                  <a:pt x="3816832" y="24918"/>
                  <a:pt x="5939790" y="0"/>
                </a:cubicBezTo>
                <a:cubicBezTo>
                  <a:pt x="5778545" y="602541"/>
                  <a:pt x="5896030" y="1321515"/>
                  <a:pt x="5939790" y="2062103"/>
                </a:cubicBezTo>
                <a:cubicBezTo>
                  <a:pt x="5029008" y="1897342"/>
                  <a:pt x="2768432" y="2180253"/>
                  <a:pt x="0" y="2062103"/>
                </a:cubicBezTo>
                <a:cubicBezTo>
                  <a:pt x="-55725" y="1736798"/>
                  <a:pt x="17072" y="843718"/>
                  <a:pt x="0" y="0"/>
                </a:cubicBezTo>
                <a:close/>
              </a:path>
              <a:path w="5939790" h="2062103" stroke="0" extrusionOk="0">
                <a:moveTo>
                  <a:pt x="0" y="0"/>
                </a:moveTo>
                <a:cubicBezTo>
                  <a:pt x="2200246" y="11849"/>
                  <a:pt x="5182058" y="-161459"/>
                  <a:pt x="5939790" y="0"/>
                </a:cubicBezTo>
                <a:cubicBezTo>
                  <a:pt x="5942920" y="760657"/>
                  <a:pt x="5838614" y="1587749"/>
                  <a:pt x="5939790" y="2062103"/>
                </a:cubicBezTo>
                <a:cubicBezTo>
                  <a:pt x="3156225" y="1916243"/>
                  <a:pt x="1980654" y="1983779"/>
                  <a:pt x="0" y="2062103"/>
                </a:cubicBezTo>
                <a:cubicBezTo>
                  <a:pt x="74291" y="1594718"/>
                  <a:pt x="168006" y="462477"/>
                  <a:pt x="0" y="0"/>
                </a:cubicBezTo>
                <a:close/>
              </a:path>
            </a:pathLst>
          </a:custGeom>
          <a:solidFill>
            <a:srgbClr val="CCFF99"/>
          </a:solidFill>
          <a:ln w="38100">
            <a:solidFill>
              <a:srgbClr val="1FAE98"/>
            </a:solidFill>
            <a:prstDash val="sysDash"/>
          </a:ln>
        </p:spPr>
        <p:txBody>
          <a:bodyPr wrap="square">
            <a:spAutoFit/>
          </a:bodyPr>
          <a:lstStyle/>
          <a:p>
            <a:pPr lvl="0" algn="just">
              <a:defRPr/>
            </a:pPr>
            <a:r>
              <a:rPr lang="vi-VN" sz="3200" dirty="0">
                <a:solidFill>
                  <a:prstClr val="black"/>
                </a:solidFill>
                <a:cs typeface="Arial" panose="020B0604020202020204" pitchFamily="34" charset="0"/>
              </a:rPr>
              <a:t>Vì sao chong chóng ở hình 2c quay? Nguyên nhân làm không khí chuyển động và gió được hình thành như thế nào?</a:t>
            </a:r>
          </a:p>
        </p:txBody>
      </p:sp>
      <p:sp>
        <p:nvSpPr>
          <p:cNvPr id="6" name="TextBox 5"/>
          <p:cNvSpPr txBox="1"/>
          <p:nvPr/>
        </p:nvSpPr>
        <p:spPr>
          <a:xfrm>
            <a:off x="4333876" y="3315372"/>
            <a:ext cx="7696200" cy="3539430"/>
          </a:xfrm>
          <a:custGeom>
            <a:avLst/>
            <a:gdLst>
              <a:gd name="connsiteX0" fmla="*/ 0 w 7696200"/>
              <a:gd name="connsiteY0" fmla="*/ 0 h 3539430"/>
              <a:gd name="connsiteX1" fmla="*/ 7696200 w 7696200"/>
              <a:gd name="connsiteY1" fmla="*/ 0 h 3539430"/>
              <a:gd name="connsiteX2" fmla="*/ 7696200 w 7696200"/>
              <a:gd name="connsiteY2" fmla="*/ 3539430 h 3539430"/>
              <a:gd name="connsiteX3" fmla="*/ 0 w 7696200"/>
              <a:gd name="connsiteY3" fmla="*/ 3539430 h 3539430"/>
              <a:gd name="connsiteX4" fmla="*/ 0 w 7696200"/>
              <a:gd name="connsiteY4" fmla="*/ 0 h 353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6200" h="3539430" fill="none" extrusionOk="0">
                <a:moveTo>
                  <a:pt x="0" y="0"/>
                </a:moveTo>
                <a:cubicBezTo>
                  <a:pt x="2559348" y="5222"/>
                  <a:pt x="5542688" y="24918"/>
                  <a:pt x="7696200" y="0"/>
                </a:cubicBezTo>
                <a:cubicBezTo>
                  <a:pt x="7534955" y="604478"/>
                  <a:pt x="7652440" y="2664034"/>
                  <a:pt x="7696200" y="3539430"/>
                </a:cubicBezTo>
                <a:cubicBezTo>
                  <a:pt x="5914558" y="3374669"/>
                  <a:pt x="1186698" y="3657580"/>
                  <a:pt x="0" y="3539430"/>
                </a:cubicBezTo>
                <a:cubicBezTo>
                  <a:pt x="-55725" y="1858930"/>
                  <a:pt x="17072" y="362986"/>
                  <a:pt x="0" y="0"/>
                </a:cubicBezTo>
                <a:close/>
              </a:path>
              <a:path w="7696200" h="3539430" stroke="0" extrusionOk="0">
                <a:moveTo>
                  <a:pt x="0" y="0"/>
                </a:moveTo>
                <a:cubicBezTo>
                  <a:pt x="1353308" y="11849"/>
                  <a:pt x="5604897" y="-161459"/>
                  <a:pt x="7696200" y="0"/>
                </a:cubicBezTo>
                <a:cubicBezTo>
                  <a:pt x="7699330" y="1684447"/>
                  <a:pt x="7595024" y="1848331"/>
                  <a:pt x="7696200" y="3539430"/>
                </a:cubicBezTo>
                <a:cubicBezTo>
                  <a:pt x="4663716" y="3393570"/>
                  <a:pt x="2494399" y="3461106"/>
                  <a:pt x="0" y="3539430"/>
                </a:cubicBezTo>
                <a:cubicBezTo>
                  <a:pt x="74291" y="3181345"/>
                  <a:pt x="168006" y="1753236"/>
                  <a:pt x="0" y="0"/>
                </a:cubicBezTo>
                <a:close/>
              </a:path>
            </a:pathLst>
          </a:custGeom>
          <a:solidFill>
            <a:srgbClr val="CCFFFF"/>
          </a:solidFill>
          <a:ln w="38100">
            <a:solidFill>
              <a:srgbClr val="72EFA3"/>
            </a:solidFill>
            <a:prstDash val="sysDash"/>
          </a:ln>
        </p:spPr>
        <p:txBody>
          <a:bodyPr wrap="square">
            <a:spAutoFit/>
          </a:bodyPr>
          <a:lstStyle/>
          <a:p>
            <a:pPr marL="457200" lvl="0" indent="-457200" algn="just">
              <a:buFont typeface="Arial" panose="020B0604020202020204" pitchFamily="34" charset="0"/>
              <a:buChar char="•"/>
            </a:pPr>
            <a:r>
              <a:rPr lang="vi-VN" sz="2800" dirty="0">
                <a:solidFill>
                  <a:prstClr val="black"/>
                </a:solidFill>
                <a:cs typeface="Arial" panose="020B0604020202020204" pitchFamily="34" charset="0"/>
              </a:rPr>
              <a:t>Chong chóng ở hình 2c quay là vì có gió thổi từ phía dưới lên phía trên lọ. </a:t>
            </a:r>
            <a:endParaRPr lang="en-US" sz="2800" dirty="0">
              <a:solidFill>
                <a:prstClr val="black"/>
              </a:solidFill>
              <a:cs typeface="Arial" panose="020B0604020202020204" pitchFamily="34" charset="0"/>
            </a:endParaRPr>
          </a:p>
          <a:p>
            <a:pPr marL="457200" lvl="0" indent="-457200" algn="just">
              <a:buFont typeface="Arial" panose="020B0604020202020204" pitchFamily="34" charset="0"/>
              <a:buChar char="•"/>
            </a:pPr>
            <a:r>
              <a:rPr lang="vi-VN" sz="2800" dirty="0">
                <a:solidFill>
                  <a:prstClr val="black"/>
                </a:solidFill>
                <a:cs typeface="Arial" panose="020B0604020202020204" pitchFamily="34" charset="0"/>
              </a:rPr>
              <a:t>Nguyên nhân làm không khí chuyển động là do </a:t>
            </a:r>
            <a:r>
              <a:rPr lang="vi-VN" sz="2800" b="1" dirty="0">
                <a:solidFill>
                  <a:prstClr val="black"/>
                </a:solidFill>
                <a:cs typeface="Arial" panose="020B0604020202020204" pitchFamily="34" charset="0"/>
              </a:rPr>
              <a:t>sự chênh lệch nhiệt độ bên trong và bên ngoài lọ</a:t>
            </a:r>
            <a:r>
              <a:rPr lang="vi-VN" sz="2800" dirty="0">
                <a:solidFill>
                  <a:prstClr val="black"/>
                </a:solidFill>
                <a:cs typeface="Arial" panose="020B0604020202020204" pitchFamily="34" charset="0"/>
              </a:rPr>
              <a:t>. Bên trong lọ</a:t>
            </a:r>
            <a:r>
              <a:rPr lang="en-US" sz="2800" dirty="0">
                <a:solidFill>
                  <a:prstClr val="black"/>
                </a:solidFill>
                <a:cs typeface="Arial" panose="020B0604020202020204" pitchFamily="34" charset="0"/>
              </a:rPr>
              <a:t>,</a:t>
            </a:r>
            <a:r>
              <a:rPr lang="vi-VN" sz="2800" dirty="0">
                <a:solidFill>
                  <a:prstClr val="black"/>
                </a:solidFill>
                <a:cs typeface="Arial" panose="020B0604020202020204" pitchFamily="34" charset="0"/>
              </a:rPr>
              <a:t> khối không khí nóng bốc lên cao, không khí lạnh hơn từ bên ngoài lọ vào thay thế, đẩy không khí nóng ra khỏi lọ tạo thành gió.</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Freeform: Shape 34"/>
          <p:cNvSpPr/>
          <p:nvPr/>
        </p:nvSpPr>
        <p:spPr>
          <a:xfrm>
            <a:off x="2930943" y="26637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6">
              <a:lumMod val="20000"/>
              <a:lumOff val="8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icrosoft YaHei" panose="020B0503020204020204" charset="-122"/>
              <a:ea typeface="Microsoft YaHei" panose="020B0503020204020204"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a:fillRect/>
          </a:stretch>
        </p:blipFill>
        <p:spPr>
          <a:xfrm>
            <a:off x="-57150" y="-204203"/>
            <a:ext cx="12270109" cy="7161952"/>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grpSp>
        <p:nvGrpSpPr>
          <p:cNvPr id="18" name="Group 17"/>
          <p:cNvGrpSpPr/>
          <p:nvPr/>
        </p:nvGrpSpPr>
        <p:grpSpPr>
          <a:xfrm>
            <a:off x="1232860" y="126914"/>
            <a:ext cx="8600333" cy="949412"/>
            <a:chOff x="-396025" y="173453"/>
            <a:chExt cx="12900499" cy="1603163"/>
          </a:xfrm>
        </p:grpSpPr>
        <p:sp>
          <p:nvSpPr>
            <p:cNvPr id="19" name="Rounded Rectangle 18"/>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sp>
          <p:nvSpPr>
            <p:cNvPr id="20" name="TextBox 19"/>
            <p:cNvSpPr txBox="1"/>
            <p:nvPr/>
          </p:nvSpPr>
          <p:spPr>
            <a:xfrm>
              <a:off x="1574432" y="496271"/>
              <a:ext cx="10930042" cy="1154162"/>
            </a:xfrm>
            <a:prstGeom prst="rect">
              <a:avLst/>
            </a:prstGeom>
            <a:noFill/>
          </p:spPr>
          <p:txBody>
            <a:bodyPr wrap="square" rtlCol="0">
              <a:spAutoFit/>
            </a:bodyPr>
            <a:lstStyle/>
            <a:p>
              <a:pPr algn="ctr" defTabSz="609600"/>
              <a:r>
                <a:rPr lang="en-US" sz="4400" b="1" dirty="0">
                  <a:solidFill>
                    <a:prstClr val="black"/>
                  </a:solidFill>
                  <a:latin typeface="Calibri" panose="020F0502020204030204"/>
                </a:rPr>
                <a:t>Quan </a:t>
              </a:r>
              <a:r>
                <a:rPr lang="en-US" sz="4400" b="1" dirty="0" err="1">
                  <a:solidFill>
                    <a:prstClr val="black"/>
                  </a:solidFill>
                  <a:latin typeface="Calibri" panose="020F0502020204030204"/>
                </a:rPr>
                <a:t>sát</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hình</a:t>
              </a:r>
              <a:r>
                <a:rPr lang="en-US" sz="4400" b="1" dirty="0">
                  <a:solidFill>
                    <a:prstClr val="black"/>
                  </a:solidFill>
                  <a:latin typeface="Calibri" panose="020F0502020204030204"/>
                </a:rPr>
                <a:t> 3</a:t>
              </a:r>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7" name="Picture 6"/>
          <p:cNvPicPr>
            <a:picLocks noChangeAspect="1"/>
          </p:cNvPicPr>
          <p:nvPr/>
        </p:nvPicPr>
        <p:blipFill>
          <a:blip r:embed="rId8"/>
          <a:stretch>
            <a:fillRect/>
          </a:stretch>
        </p:blipFill>
        <p:spPr>
          <a:xfrm>
            <a:off x="1390650" y="1357312"/>
            <a:ext cx="9372600" cy="3038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584834" y="4646636"/>
            <a:ext cx="11111865" cy="584775"/>
          </a:xfrm>
          <a:custGeom>
            <a:avLst/>
            <a:gdLst>
              <a:gd name="connsiteX0" fmla="*/ 0 w 11111865"/>
              <a:gd name="connsiteY0" fmla="*/ 0 h 584775"/>
              <a:gd name="connsiteX1" fmla="*/ 11111865 w 11111865"/>
              <a:gd name="connsiteY1" fmla="*/ 0 h 584775"/>
              <a:gd name="connsiteX2" fmla="*/ 11111865 w 11111865"/>
              <a:gd name="connsiteY2" fmla="*/ 584775 h 584775"/>
              <a:gd name="connsiteX3" fmla="*/ 0 w 11111865"/>
              <a:gd name="connsiteY3" fmla="*/ 584775 h 584775"/>
              <a:gd name="connsiteX4" fmla="*/ 0 w 1111186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584775" fill="none" extrusionOk="0">
                <a:moveTo>
                  <a:pt x="0" y="0"/>
                </a:moveTo>
                <a:cubicBezTo>
                  <a:pt x="5349390" y="5222"/>
                  <a:pt x="8306972" y="24918"/>
                  <a:pt x="11111865" y="0"/>
                </a:cubicBezTo>
                <a:cubicBezTo>
                  <a:pt x="11069022" y="115750"/>
                  <a:pt x="11117540" y="445323"/>
                  <a:pt x="11111865" y="584775"/>
                </a:cubicBezTo>
                <a:cubicBezTo>
                  <a:pt x="7052129" y="420014"/>
                  <a:pt x="2657339" y="702925"/>
                  <a:pt x="0" y="584775"/>
                </a:cubicBezTo>
                <a:cubicBezTo>
                  <a:pt x="-7476" y="472120"/>
                  <a:pt x="34986" y="279470"/>
                  <a:pt x="0" y="0"/>
                </a:cubicBezTo>
                <a:close/>
              </a:path>
              <a:path w="11111865" h="584775" stroke="0" extrusionOk="0">
                <a:moveTo>
                  <a:pt x="0" y="0"/>
                </a:moveTo>
                <a:cubicBezTo>
                  <a:pt x="4204168" y="11849"/>
                  <a:pt x="9752977" y="-161459"/>
                  <a:pt x="11111865" y="0"/>
                </a:cubicBezTo>
                <a:cubicBezTo>
                  <a:pt x="11085419" y="254320"/>
                  <a:pt x="11069601" y="509640"/>
                  <a:pt x="11111865" y="584775"/>
                </a:cubicBezTo>
                <a:cubicBezTo>
                  <a:pt x="7505274" y="438915"/>
                  <a:pt x="2839543" y="506451"/>
                  <a:pt x="0" y="584775"/>
                </a:cubicBezTo>
                <a:cubicBezTo>
                  <a:pt x="19643" y="454944"/>
                  <a:pt x="-27143" y="222798"/>
                  <a:pt x="0" y="0"/>
                </a:cubicBezTo>
                <a:close/>
              </a:path>
            </a:pathLst>
          </a:custGeom>
          <a:solidFill>
            <a:srgbClr val="FFFF00"/>
          </a:solidFill>
          <a:ln w="38100">
            <a:solidFill>
              <a:srgbClr val="1FAE98"/>
            </a:solidFill>
            <a:prstDash val="sysDash"/>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Hãy cho biết vào ban ngày, trên đất liền và biển ở đâu nóng hơn.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0" name="TextBox 9"/>
          <p:cNvSpPr txBox="1"/>
          <p:nvPr/>
        </p:nvSpPr>
        <p:spPr>
          <a:xfrm>
            <a:off x="651509" y="5665811"/>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rgbClr val="FFFF00"/>
          </a:solidFill>
          <a:ln w="38100">
            <a:solidFill>
              <a:srgbClr val="1FAE98"/>
            </a:solidFill>
            <a:prstDash val="sysDash"/>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Quan sát hình 3a, cho biết chiều gió thổi giữa biển và đất liền vào ban ngày và giải thích.</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a:fillRect/>
          </a:stretch>
        </p:blipFill>
        <p:spPr>
          <a:xfrm>
            <a:off x="-57150" y="-204203"/>
            <a:ext cx="12270109" cy="7161952"/>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pic>
        <p:nvPicPr>
          <p:cNvPr id="7" name="Picture 6"/>
          <p:cNvPicPr>
            <a:picLocks noChangeAspect="1"/>
          </p:cNvPicPr>
          <p:nvPr/>
        </p:nvPicPr>
        <p:blipFill>
          <a:blip r:embed="rId7"/>
          <a:stretch>
            <a:fillRect/>
          </a:stretch>
        </p:blipFill>
        <p:spPr>
          <a:xfrm>
            <a:off x="1476375" y="328612"/>
            <a:ext cx="9372600" cy="3038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527684" y="3741761"/>
            <a:ext cx="11111865" cy="584775"/>
          </a:xfrm>
          <a:custGeom>
            <a:avLst/>
            <a:gdLst>
              <a:gd name="connsiteX0" fmla="*/ 0 w 11111865"/>
              <a:gd name="connsiteY0" fmla="*/ 0 h 584775"/>
              <a:gd name="connsiteX1" fmla="*/ 11111865 w 11111865"/>
              <a:gd name="connsiteY1" fmla="*/ 0 h 584775"/>
              <a:gd name="connsiteX2" fmla="*/ 11111865 w 11111865"/>
              <a:gd name="connsiteY2" fmla="*/ 584775 h 584775"/>
              <a:gd name="connsiteX3" fmla="*/ 0 w 11111865"/>
              <a:gd name="connsiteY3" fmla="*/ 584775 h 584775"/>
              <a:gd name="connsiteX4" fmla="*/ 0 w 1111186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584775" fill="none" extrusionOk="0">
                <a:moveTo>
                  <a:pt x="0" y="0"/>
                </a:moveTo>
                <a:cubicBezTo>
                  <a:pt x="5349390" y="5222"/>
                  <a:pt x="8306972" y="24918"/>
                  <a:pt x="11111865" y="0"/>
                </a:cubicBezTo>
                <a:cubicBezTo>
                  <a:pt x="11069022" y="115750"/>
                  <a:pt x="11117540" y="445323"/>
                  <a:pt x="11111865" y="584775"/>
                </a:cubicBezTo>
                <a:cubicBezTo>
                  <a:pt x="7052129" y="420014"/>
                  <a:pt x="2657339" y="702925"/>
                  <a:pt x="0" y="584775"/>
                </a:cubicBezTo>
                <a:cubicBezTo>
                  <a:pt x="-7476" y="472120"/>
                  <a:pt x="34986" y="279470"/>
                  <a:pt x="0" y="0"/>
                </a:cubicBezTo>
                <a:close/>
              </a:path>
              <a:path w="11111865" h="584775" stroke="0" extrusionOk="0">
                <a:moveTo>
                  <a:pt x="0" y="0"/>
                </a:moveTo>
                <a:cubicBezTo>
                  <a:pt x="4204168" y="11849"/>
                  <a:pt x="9752977" y="-161459"/>
                  <a:pt x="11111865" y="0"/>
                </a:cubicBezTo>
                <a:cubicBezTo>
                  <a:pt x="11085419" y="254320"/>
                  <a:pt x="11069601" y="509640"/>
                  <a:pt x="11111865" y="584775"/>
                </a:cubicBezTo>
                <a:cubicBezTo>
                  <a:pt x="7505274" y="438915"/>
                  <a:pt x="2839543" y="506451"/>
                  <a:pt x="0" y="584775"/>
                </a:cubicBezTo>
                <a:cubicBezTo>
                  <a:pt x="19643" y="454944"/>
                  <a:pt x="-27143" y="222798"/>
                  <a:pt x="0" y="0"/>
                </a:cubicBezTo>
                <a:close/>
              </a:path>
            </a:pathLst>
          </a:custGeom>
          <a:solidFill>
            <a:srgbClr val="FFFF00"/>
          </a:solidFill>
          <a:ln w="38100">
            <a:solidFill>
              <a:srgbClr val="1FAE98"/>
            </a:solidFill>
            <a:prstDash val="sysDash"/>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Hãy cho biết vào ban đêm, trên đất liền và biển ở đâu lạnh hơn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p:cNvSpPr txBox="1"/>
          <p:nvPr/>
        </p:nvSpPr>
        <p:spPr>
          <a:xfrm>
            <a:off x="413384" y="4656161"/>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rgbClr val="FFFF00"/>
          </a:solidFill>
          <a:ln w="38100">
            <a:solidFill>
              <a:srgbClr val="1FAE98"/>
            </a:solidFill>
            <a:prstDash val="sysDash"/>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Quan sát hình 3b, cho biết chiều gió thổi giữa biển và đất liền vào ban đêm và giải thích.</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a:fillRect/>
          </a:stretch>
        </p:blipFill>
        <p:spPr>
          <a:xfrm>
            <a:off x="1128229" y="-1878831"/>
            <a:ext cx="12270109" cy="7161952"/>
          </a:xfrm>
          <a:prstGeom prst="rect">
            <a:avLst/>
          </a:prstGeom>
        </p:spPr>
      </p:pic>
      <p:grpSp>
        <p:nvGrpSpPr>
          <p:cNvPr id="2" name="Group 1"/>
          <p:cNvGrpSpPr/>
          <p:nvPr/>
        </p:nvGrpSpPr>
        <p:grpSpPr>
          <a:xfrm>
            <a:off x="6750703" y="969892"/>
            <a:ext cx="5056984" cy="1668094"/>
            <a:chOff x="10334777" y="3959498"/>
            <a:chExt cx="7079874" cy="2784202"/>
          </a:xfrm>
          <a:effectLst>
            <a:outerShdw blurRad="76200" dir="18900000" sy="23000" kx="-1200000" algn="bl" rotWithShape="0">
              <a:prstClr val="black">
                <a:alpha val="20000"/>
              </a:prstClr>
            </a:outerShdw>
          </a:effectLst>
        </p:grpSpPr>
        <p:sp>
          <p:nvSpPr>
            <p:cNvPr id="22" name="Speech Bubble: Rectangle with Corners Rounded 6"/>
            <p:cNvSpPr/>
            <p:nvPr/>
          </p:nvSpPr>
          <p:spPr>
            <a:xfrm flipH="1">
              <a:off x="10334777" y="3959498"/>
              <a:ext cx="7079874" cy="278420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600" dirty="0">
                <a:solidFill>
                  <a:srgbClr val="F79646"/>
                </a:solidFill>
                <a:latin typeface="iCiel Cadena" panose="02000503000000020004" pitchFamily="50" charset="0"/>
              </a:endParaRPr>
            </a:p>
          </p:txBody>
        </p:sp>
        <p:sp>
          <p:nvSpPr>
            <p:cNvPr id="23" name="Rectangle 22"/>
            <p:cNvSpPr/>
            <p:nvPr/>
          </p:nvSpPr>
          <p:spPr>
            <a:xfrm>
              <a:off x="10683943" y="4304412"/>
              <a:ext cx="6307583" cy="2003459"/>
            </a:xfrm>
            <a:prstGeom prst="rect">
              <a:avLst/>
            </a:prstGeom>
          </p:spPr>
          <p:txBody>
            <a:bodyPr wrap="square">
              <a:spAutoFit/>
            </a:bodyPr>
            <a:lstStyle/>
            <a:p>
              <a:pPr marL="0" marR="0" algn="just">
                <a:spcBef>
                  <a:spcPts val="0"/>
                </a:spcBef>
                <a:spcAft>
                  <a:spcPts val="0"/>
                </a:spcAft>
              </a:pPr>
              <a:r>
                <a:rPr lang="en-US" sz="3600" b="1" i="1" dirty="0">
                  <a:effectLst/>
                  <a:latin typeface="Calibri" panose="020F0502020204030204" pitchFamily="34" charset="0"/>
                  <a:ea typeface="Calibri" panose="020F0502020204030204" pitchFamily="34" charset="0"/>
                  <a:cs typeface="Times New Roman" panose="02020603050405020304" pitchFamily="18" charset="0"/>
                </a:rPr>
                <a:t>Ban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ngày</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trên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nóng</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hơn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trên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4" name="Picture 23"/>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pic>
        <p:nvPicPr>
          <p:cNvPr id="4" name="Picture 3"/>
          <p:cNvPicPr>
            <a:picLocks noChangeAspect="1"/>
          </p:cNvPicPr>
          <p:nvPr/>
        </p:nvPicPr>
        <p:blipFill>
          <a:blip r:embed="rId7"/>
          <a:stretch>
            <a:fillRect/>
          </a:stretch>
        </p:blipFill>
        <p:spPr>
          <a:xfrm>
            <a:off x="211827" y="1077360"/>
            <a:ext cx="6016998" cy="33853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6" name="Group 5"/>
          <p:cNvGrpSpPr/>
          <p:nvPr/>
        </p:nvGrpSpPr>
        <p:grpSpPr>
          <a:xfrm>
            <a:off x="6820276" y="2957718"/>
            <a:ext cx="5056984" cy="2830123"/>
            <a:chOff x="10334777" y="3959498"/>
            <a:chExt cx="7079874" cy="2868092"/>
          </a:xfrm>
          <a:effectLst>
            <a:outerShdw blurRad="76200" dir="18900000" sy="23000" kx="-1200000" algn="bl" rotWithShape="0">
              <a:prstClr val="black">
                <a:alpha val="20000"/>
              </a:prstClr>
            </a:outerShdw>
          </a:effectLst>
        </p:grpSpPr>
        <p:sp>
          <p:nvSpPr>
            <p:cNvPr id="7" name="Speech Bubble: Rectangle with Corners Rounded 6"/>
            <p:cNvSpPr/>
            <p:nvPr/>
          </p:nvSpPr>
          <p:spPr>
            <a:xfrm flipH="1">
              <a:off x="10334777" y="3959498"/>
              <a:ext cx="7079874" cy="2784202"/>
            </a:xfrm>
            <a:prstGeom prst="wedgeRoundRectCallout">
              <a:avLst>
                <a:gd name="adj1" fmla="val 60615"/>
                <a:gd name="adj2" fmla="val -27938"/>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600" dirty="0">
                <a:solidFill>
                  <a:srgbClr val="F79646"/>
                </a:solidFill>
                <a:latin typeface="iCiel Cadena" panose="02000503000000020004" pitchFamily="50" charset="0"/>
              </a:endParaRPr>
            </a:p>
          </p:txBody>
        </p:sp>
        <p:sp>
          <p:nvSpPr>
            <p:cNvPr id="9" name="Rectangle 8"/>
            <p:cNvSpPr/>
            <p:nvPr/>
          </p:nvSpPr>
          <p:spPr>
            <a:xfrm>
              <a:off x="10697859" y="4082819"/>
              <a:ext cx="6480239" cy="2744771"/>
            </a:xfrm>
            <a:prstGeom prst="rect">
              <a:avLst/>
            </a:prstGeom>
          </p:spPr>
          <p:txBody>
            <a:bodyPr wrap="square">
              <a:spAutoFit/>
            </a:bodyPr>
            <a:lstStyle/>
            <a:p>
              <a:pPr marL="0" marR="0" algn="just">
                <a:spcBef>
                  <a:spcPts val="0"/>
                </a:spcBef>
                <a:spcAft>
                  <a:spcPts val="0"/>
                </a:spcAft>
              </a:pP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Hình</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3a: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thổi</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do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khí</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chuyển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động</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tạo</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4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3"/>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4"/>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a:fillRect/>
          </a:stretch>
        </p:blipFill>
        <p:spPr>
          <a:xfrm>
            <a:off x="1128229" y="-1878831"/>
            <a:ext cx="12270109" cy="7161952"/>
          </a:xfrm>
          <a:prstGeom prst="rect">
            <a:avLst/>
          </a:prstGeom>
        </p:spPr>
      </p:pic>
      <p:grpSp>
        <p:nvGrpSpPr>
          <p:cNvPr id="2" name="Group 1"/>
          <p:cNvGrpSpPr/>
          <p:nvPr/>
        </p:nvGrpSpPr>
        <p:grpSpPr>
          <a:xfrm>
            <a:off x="6750703" y="969892"/>
            <a:ext cx="5056984" cy="1668094"/>
            <a:chOff x="10334777" y="3959498"/>
            <a:chExt cx="7079874" cy="2784202"/>
          </a:xfrm>
          <a:effectLst>
            <a:outerShdw blurRad="76200" dir="18900000" sy="23000" kx="-1200000" algn="bl" rotWithShape="0">
              <a:prstClr val="black">
                <a:alpha val="20000"/>
              </a:prstClr>
            </a:outerShdw>
          </a:effectLst>
        </p:grpSpPr>
        <p:sp>
          <p:nvSpPr>
            <p:cNvPr id="22" name="Speech Bubble: Rectangle with Corners Rounded 6"/>
            <p:cNvSpPr/>
            <p:nvPr/>
          </p:nvSpPr>
          <p:spPr>
            <a:xfrm flipH="1">
              <a:off x="10334777" y="3959498"/>
              <a:ext cx="7079874" cy="278420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23" name="Rectangle 22"/>
            <p:cNvSpPr/>
            <p:nvPr/>
          </p:nvSpPr>
          <p:spPr>
            <a:xfrm>
              <a:off x="10683943" y="4304412"/>
              <a:ext cx="6307583" cy="200345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Ban đêm trên đất liền lạnh hơn trên biển.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grpSp>
        <p:nvGrpSpPr>
          <p:cNvPr id="6" name="Group 5"/>
          <p:cNvGrpSpPr/>
          <p:nvPr/>
        </p:nvGrpSpPr>
        <p:grpSpPr>
          <a:xfrm>
            <a:off x="6820276" y="2957719"/>
            <a:ext cx="5056984" cy="2747344"/>
            <a:chOff x="10334777" y="3959498"/>
            <a:chExt cx="7079874" cy="2784202"/>
          </a:xfrm>
          <a:effectLst>
            <a:outerShdw blurRad="76200" dir="18900000" sy="23000" kx="-1200000" algn="bl" rotWithShape="0">
              <a:prstClr val="black">
                <a:alpha val="20000"/>
              </a:prstClr>
            </a:outerShdw>
          </a:effectLst>
        </p:grpSpPr>
        <p:sp>
          <p:nvSpPr>
            <p:cNvPr id="7" name="Speech Bubble: Rectangle with Corners Rounded 6"/>
            <p:cNvSpPr/>
            <p:nvPr/>
          </p:nvSpPr>
          <p:spPr>
            <a:xfrm flipH="1">
              <a:off x="10334777" y="3959498"/>
              <a:ext cx="7079874" cy="2784202"/>
            </a:xfrm>
            <a:prstGeom prst="wedgeRoundRectCallout">
              <a:avLst>
                <a:gd name="adj1" fmla="val 60615"/>
                <a:gd name="adj2" fmla="val -27938"/>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9" name="Rectangle 8"/>
            <p:cNvSpPr/>
            <p:nvPr/>
          </p:nvSpPr>
          <p:spPr>
            <a:xfrm>
              <a:off x="10683945" y="4304413"/>
              <a:ext cx="6480239" cy="2089768"/>
            </a:xfrm>
            <a:prstGeom prst="rect">
              <a:avLst/>
            </a:prstGeom>
          </p:spPr>
          <p:txBody>
            <a:bodyPr wrap="square">
              <a:spAutoFit/>
            </a:bodyPr>
            <a:lstStyle/>
            <a:p>
              <a:pPr marL="0" marR="0" algn="just">
                <a:spcBef>
                  <a:spcPts val="0"/>
                </a:spcBef>
                <a:spcAft>
                  <a:spcPts val="0"/>
                </a:spcAft>
              </a:pP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Hình</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3b: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thổi</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ra</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do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khí</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chuyển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động</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ra</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tạo</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9"/>
          <p:cNvPicPr>
            <a:picLocks noChangeAspect="1"/>
          </p:cNvPicPr>
          <p:nvPr/>
        </p:nvPicPr>
        <p:blipFill>
          <a:blip r:embed="rId8"/>
          <a:stretch>
            <a:fillRect/>
          </a:stretch>
        </p:blipFill>
        <p:spPr>
          <a:xfrm>
            <a:off x="370854" y="1270138"/>
            <a:ext cx="5664403" cy="3460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761999" y="476250"/>
            <a:ext cx="11496675" cy="6366027"/>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defTabSz="609600">
              <a:defRPr/>
            </a:pPr>
            <a:endParaRPr lang="zh-CN" altLang="en-US" sz="1200">
              <a:solidFill>
                <a:prstClr val="black"/>
              </a:solidFill>
              <a:latin typeface="Calibri" panose="020F0502020204030204"/>
              <a:ea typeface="SimSun" panose="02010600030101010101" pitchFamily="2" charset="-122"/>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7388" t="44103" r="6153" b="28119"/>
          <a:stretch>
            <a:fillRect/>
          </a:stretch>
        </p:blipFill>
        <p:spPr>
          <a:xfrm>
            <a:off x="-11374" y="4643356"/>
            <a:ext cx="12254367" cy="2214645"/>
          </a:xfrm>
          <a:prstGeom prst="rect">
            <a:avLst/>
          </a:prstGeom>
        </p:spPr>
      </p:pic>
      <p:pic>
        <p:nvPicPr>
          <p:cNvPr id="7" name="Picture 7"/>
          <p:cNvPicPr>
            <a:picLocks noChangeAspect="1"/>
          </p:cNvPicPr>
          <p:nvPr/>
        </p:nvPicPr>
        <p:blipFill>
          <a:blip r:embed="rId4"/>
          <a:srcRect l="11001" t="30962" r="13970" b="32828"/>
          <a:stretch>
            <a:fillRect/>
          </a:stretch>
        </p:blipFill>
        <p:spPr>
          <a:xfrm>
            <a:off x="-914400" y="2905329"/>
            <a:ext cx="15073265" cy="4091823"/>
          </a:xfrm>
          <a:prstGeom prst="rect">
            <a:avLst/>
          </a:prstGeom>
        </p:spPr>
      </p:pic>
      <p:sp>
        <p:nvSpPr>
          <p:cNvPr id="17" name="TextBox 11"/>
          <p:cNvSpPr txBox="1"/>
          <p:nvPr/>
        </p:nvSpPr>
        <p:spPr>
          <a:xfrm>
            <a:off x="2537732" y="2085535"/>
            <a:ext cx="7636151" cy="3077766"/>
          </a:xfrm>
          <a:prstGeom prst="rect">
            <a:avLst/>
          </a:prstGeom>
        </p:spPr>
        <p:txBody>
          <a:bodyPr wrap="square" lIns="0" tIns="0" rIns="0" bIns="0" rtlCol="0" anchor="t">
            <a:spAutoFit/>
          </a:bodyPr>
          <a:lstStyle/>
          <a:p>
            <a:pPr algn="just" defTabSz="609600"/>
            <a:r>
              <a:rPr lang="vi-VN" sz="4000" b="1" dirty="0">
                <a:solidFill>
                  <a:srgbClr val="002060"/>
                </a:solidFill>
                <a:latin typeface="Calibri" panose="020F0502020204030204"/>
              </a:rPr>
              <a:t>Trong tự nhiên, dưới ánh sáng mặt trời, các phần khác nhau của Trái Đất không nóng lên như nhau. Phần đất liền nóng lên nhanh hơn phần nước và cũng nguội đi nhanh hơn.</a:t>
            </a:r>
            <a:endParaRPr lang="en-US" sz="4000" b="1" dirty="0">
              <a:solidFill>
                <a:srgbClr val="002060"/>
              </a:solidFill>
              <a:latin typeface="Calibri" panose="020F0502020204030204"/>
            </a:endParaRPr>
          </a:p>
        </p:txBody>
      </p:sp>
      <p:pic>
        <p:nvPicPr>
          <p:cNvPr id="15" name="Picture 5"/>
          <p:cNvPicPr>
            <a:picLocks noChangeAspect="1"/>
          </p:cNvPicPr>
          <p:nvPr/>
        </p:nvPicPr>
        <p:blipFill>
          <a:blip r:embed="rId5"/>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5"/>
          <a:srcRect r="66324" b="70079"/>
          <a:stretch>
            <a:fillRect/>
          </a:stretch>
        </p:blipFill>
        <p:spPr>
          <a:xfrm flipH="1">
            <a:off x="7218596" y="-45258"/>
            <a:ext cx="4973404" cy="24855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7"/>
                                        </p:tgtEl>
                                        <p:attrNameLst>
                                          <p:attrName>r</p:attrName>
                                        </p:attrNameLst>
                                      </p:cBhvr>
                                    </p:animRot>
                                    <p:animRot by="-240000">
                                      <p:cBhvr>
                                        <p:cTn id="12" dur="1200" fill="hold">
                                          <p:stCondLst>
                                            <p:cond delay="1200"/>
                                          </p:stCondLst>
                                        </p:cTn>
                                        <p:tgtEl>
                                          <p:spTgt spid="7"/>
                                        </p:tgtEl>
                                        <p:attrNameLst>
                                          <p:attrName>r</p:attrName>
                                        </p:attrNameLst>
                                      </p:cBhvr>
                                    </p:animRot>
                                    <p:animRot by="240000">
                                      <p:cBhvr>
                                        <p:cTn id="13" dur="1200" fill="hold">
                                          <p:stCondLst>
                                            <p:cond delay="2400"/>
                                          </p:stCondLst>
                                        </p:cTn>
                                        <p:tgtEl>
                                          <p:spTgt spid="7"/>
                                        </p:tgtEl>
                                        <p:attrNameLst>
                                          <p:attrName>r</p:attrName>
                                        </p:attrNameLst>
                                      </p:cBhvr>
                                    </p:animRot>
                                    <p:animRot by="-240000">
                                      <p:cBhvr>
                                        <p:cTn id="14" dur="1200" fill="hold">
                                          <p:stCondLst>
                                            <p:cond delay="3600"/>
                                          </p:stCondLst>
                                        </p:cTn>
                                        <p:tgtEl>
                                          <p:spTgt spid="7"/>
                                        </p:tgtEl>
                                        <p:attrNameLst>
                                          <p:attrName>r</p:attrName>
                                        </p:attrNameLst>
                                      </p:cBhvr>
                                    </p:animRot>
                                    <p:animRot by="120000">
                                      <p:cBhvr>
                                        <p:cTn id="15" dur="1200" fill="hold">
                                          <p:stCondLst>
                                            <p:cond delay="4800"/>
                                          </p:stCondLst>
                                        </p:cTn>
                                        <p:tgtEl>
                                          <p:spTgt spid="7"/>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600" fill="hold">
                                          <p:stCondLst>
                                            <p:cond delay="0"/>
                                          </p:stCondLst>
                                        </p:cTn>
                                        <p:tgtEl>
                                          <p:spTgt spid="15"/>
                                        </p:tgtEl>
                                        <p:attrNameLst>
                                          <p:attrName>r</p:attrName>
                                        </p:attrNameLst>
                                      </p:cBhvr>
                                    </p:animRot>
                                    <p:animRot by="-240000">
                                      <p:cBhvr>
                                        <p:cTn id="18" dur="1200" fill="hold">
                                          <p:stCondLst>
                                            <p:cond delay="1200"/>
                                          </p:stCondLst>
                                        </p:cTn>
                                        <p:tgtEl>
                                          <p:spTgt spid="15"/>
                                        </p:tgtEl>
                                        <p:attrNameLst>
                                          <p:attrName>r</p:attrName>
                                        </p:attrNameLst>
                                      </p:cBhvr>
                                    </p:animRot>
                                    <p:animRot by="240000">
                                      <p:cBhvr>
                                        <p:cTn id="19" dur="1200" fill="hold">
                                          <p:stCondLst>
                                            <p:cond delay="2400"/>
                                          </p:stCondLst>
                                        </p:cTn>
                                        <p:tgtEl>
                                          <p:spTgt spid="15"/>
                                        </p:tgtEl>
                                        <p:attrNameLst>
                                          <p:attrName>r</p:attrName>
                                        </p:attrNameLst>
                                      </p:cBhvr>
                                    </p:animRot>
                                    <p:animRot by="-240000">
                                      <p:cBhvr>
                                        <p:cTn id="20" dur="1200" fill="hold">
                                          <p:stCondLst>
                                            <p:cond delay="3600"/>
                                          </p:stCondLst>
                                        </p:cTn>
                                        <p:tgtEl>
                                          <p:spTgt spid="15"/>
                                        </p:tgtEl>
                                        <p:attrNameLst>
                                          <p:attrName>r</p:attrName>
                                        </p:attrNameLst>
                                      </p:cBhvr>
                                    </p:animRot>
                                    <p:animRot by="120000">
                                      <p:cBhvr>
                                        <p:cTn id="21" dur="1200" fill="hold">
                                          <p:stCondLst>
                                            <p:cond delay="4800"/>
                                          </p:stCondLst>
                                        </p:cTn>
                                        <p:tgtEl>
                                          <p:spTgt spid="15"/>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800" fill="hold">
                                          <p:stCondLst>
                                            <p:cond delay="0"/>
                                          </p:stCondLst>
                                        </p:cTn>
                                        <p:tgtEl>
                                          <p:spTgt spid="19"/>
                                        </p:tgtEl>
                                        <p:attrNameLst>
                                          <p:attrName>r</p:attrName>
                                        </p:attrNameLst>
                                      </p:cBhvr>
                                    </p:animRot>
                                    <p:animRot by="-240000">
                                      <p:cBhvr>
                                        <p:cTn id="24" dur="1600" fill="hold">
                                          <p:stCondLst>
                                            <p:cond delay="1600"/>
                                          </p:stCondLst>
                                        </p:cTn>
                                        <p:tgtEl>
                                          <p:spTgt spid="19"/>
                                        </p:tgtEl>
                                        <p:attrNameLst>
                                          <p:attrName>r</p:attrName>
                                        </p:attrNameLst>
                                      </p:cBhvr>
                                    </p:animRot>
                                    <p:animRot by="240000">
                                      <p:cBhvr>
                                        <p:cTn id="25" dur="1600" fill="hold">
                                          <p:stCondLst>
                                            <p:cond delay="3200"/>
                                          </p:stCondLst>
                                        </p:cTn>
                                        <p:tgtEl>
                                          <p:spTgt spid="19"/>
                                        </p:tgtEl>
                                        <p:attrNameLst>
                                          <p:attrName>r</p:attrName>
                                        </p:attrNameLst>
                                      </p:cBhvr>
                                    </p:animRot>
                                    <p:animRot by="-240000">
                                      <p:cBhvr>
                                        <p:cTn id="26" dur="1600" fill="hold">
                                          <p:stCondLst>
                                            <p:cond delay="4800"/>
                                          </p:stCondLst>
                                        </p:cTn>
                                        <p:tgtEl>
                                          <p:spTgt spid="19"/>
                                        </p:tgtEl>
                                        <p:attrNameLst>
                                          <p:attrName>r</p:attrName>
                                        </p:attrNameLst>
                                      </p:cBhvr>
                                    </p:animRot>
                                    <p:animRot by="120000">
                                      <p:cBhvr>
                                        <p:cTn id="27" dur="1600" fill="hold">
                                          <p:stCondLst>
                                            <p:cond delay="6400"/>
                                          </p:stCondLst>
                                        </p:cTn>
                                        <p:tgtEl>
                                          <p:spTgt spid="19"/>
                                        </p:tgtEl>
                                        <p:attrNameLst>
                                          <p:attrName>r</p:attrName>
                                        </p:attrNameLst>
                                      </p:cBhvr>
                                    </p:animRo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a:fillRect/>
          </a:stretch>
        </p:blipFill>
        <p:spPr>
          <a:xfrm>
            <a:off x="-57150" y="5881733"/>
            <a:ext cx="12242800" cy="1340119"/>
          </a:xfrm>
          <a:prstGeom prst="rect">
            <a:avLst/>
          </a:prstGeom>
        </p:spPr>
      </p:pic>
      <p:pic>
        <p:nvPicPr>
          <p:cNvPr id="7" name="Picture 7"/>
          <p:cNvPicPr>
            <a:picLocks noChangeAspect="1"/>
          </p:cNvPicPr>
          <p:nvPr/>
        </p:nvPicPr>
        <p:blipFill>
          <a:blip r:embed="rId4"/>
          <a:srcRect l="6153" t="29477" r="5299" b="17625"/>
          <a:stretch>
            <a:fillRect/>
          </a:stretch>
        </p:blipFill>
        <p:spPr>
          <a:xfrm>
            <a:off x="6102945" y="4430360"/>
            <a:ext cx="6096000" cy="2048434"/>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a:fillRect/>
          </a:stretch>
        </p:blipFill>
        <p:spPr>
          <a:xfrm>
            <a:off x="-96119" y="145269"/>
            <a:ext cx="12270109" cy="7161952"/>
          </a:xfrm>
          <a:prstGeom prst="rect">
            <a:avLst/>
          </a:prstGeom>
        </p:spPr>
      </p:pic>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25383" t="10165" r="30448" b="22425"/>
          <a:stretch>
            <a:fillRect/>
          </a:stretch>
        </p:blipFill>
        <p:spPr>
          <a:xfrm>
            <a:off x="3914775" y="-250135"/>
            <a:ext cx="5362575" cy="1497910"/>
          </a:xfrm>
          <a:prstGeom prst="rect">
            <a:avLst/>
          </a:prstGeom>
        </p:spPr>
      </p:pic>
      <p:grpSp>
        <p:nvGrpSpPr>
          <p:cNvPr id="18" name="Group 17"/>
          <p:cNvGrpSpPr/>
          <p:nvPr/>
        </p:nvGrpSpPr>
        <p:grpSpPr>
          <a:xfrm>
            <a:off x="758825" y="1542542"/>
            <a:ext cx="9890124" cy="1457835"/>
            <a:chOff x="-396025" y="173453"/>
            <a:chExt cx="14835186" cy="2186752"/>
          </a:xfrm>
        </p:grpSpPr>
        <p:sp>
          <p:nvSpPr>
            <p:cNvPr id="19" name="Rounded Rectangle 18"/>
            <p:cNvSpPr/>
            <p:nvPr/>
          </p:nvSpPr>
          <p:spPr>
            <a:xfrm>
              <a:off x="1263117" y="439696"/>
              <a:ext cx="13176044" cy="1920509"/>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1574432" y="496271"/>
              <a:ext cx="12707568" cy="1800493"/>
            </a:xfrm>
            <a:prstGeom prst="rect">
              <a:avLst/>
            </a:prstGeom>
            <a:noFill/>
          </p:spPr>
          <p:txBody>
            <a:bodyPr wrap="square" rtlCol="0">
              <a:spAutoFit/>
            </a:bodyPr>
            <a:lstStyle/>
            <a:p>
              <a:pPr marR="0" lvl="0" algn="just">
                <a:spcBef>
                  <a:spcPts val="0"/>
                </a:spcBef>
                <a:spcAft>
                  <a:spcPts val="0"/>
                </a:spcAft>
              </a:pPr>
              <a:r>
                <a:rPr lang="en-US" sz="2400" b="1" dirty="0" err="1">
                  <a:effectLst/>
                  <a:ea typeface="Calibri" panose="020F0502020204030204" pitchFamily="34" charset="0"/>
                  <a:cs typeface="Times New Roman" panose="02020603050405020304" pitchFamily="18" charset="0"/>
                </a:rPr>
                <a:t>Nhận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biết</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được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không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khí</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chuyển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động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gây</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ra</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gió</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và</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nguyên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nhân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làm</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không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khí</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chuyển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động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khối</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không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khí</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nóng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bốc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lên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cao</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khối</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không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khí</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lạnh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tới</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thay</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thế</a:t>
              </a:r>
              <a:r>
                <a:rPr lang="en-US" sz="2400" b="1" dirty="0">
                  <a:effectLst/>
                  <a:ea typeface="Calibri" panose="020F0502020204030204" pitchFamily="34" charset="0"/>
                  <a:cs typeface="Times New Roman" panose="02020603050405020304" pitchFamily="18" charset="0"/>
                </a:rPr>
                <a:t>).</a:t>
              </a:r>
            </a:p>
          </p:txBody>
        </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3" name="Picture 2"/>
          <p:cNvPicPr>
            <a:picLocks noChangeAspect="1"/>
          </p:cNvPicPr>
          <p:nvPr/>
        </p:nvPicPr>
        <p:blipFill>
          <a:blip r:embed="rId9"/>
          <a:stretch>
            <a:fillRect/>
          </a:stretch>
        </p:blipFill>
        <p:spPr>
          <a:xfrm>
            <a:off x="4269676" y="403058"/>
            <a:ext cx="4395597" cy="908383"/>
          </a:xfrm>
          <a:prstGeom prst="rect">
            <a:avLst/>
          </a:prstGeom>
        </p:spPr>
      </p:pic>
      <p:grpSp>
        <p:nvGrpSpPr>
          <p:cNvPr id="4" name="Group 3"/>
          <p:cNvGrpSpPr/>
          <p:nvPr/>
        </p:nvGrpSpPr>
        <p:grpSpPr>
          <a:xfrm>
            <a:off x="692150" y="3304667"/>
            <a:ext cx="9890124" cy="1457835"/>
            <a:chOff x="-396025" y="173453"/>
            <a:chExt cx="14835186" cy="2186752"/>
          </a:xfrm>
        </p:grpSpPr>
        <p:sp>
          <p:nvSpPr>
            <p:cNvPr id="6" name="Rounded Rectangle 18"/>
            <p:cNvSpPr/>
            <p:nvPr/>
          </p:nvSpPr>
          <p:spPr>
            <a:xfrm>
              <a:off x="1263117" y="439696"/>
              <a:ext cx="13176044" cy="1920509"/>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574432" y="496271"/>
              <a:ext cx="12707568" cy="1800493"/>
            </a:xfrm>
            <a:prstGeom prst="rect">
              <a:avLst/>
            </a:prstGeom>
            <a:noFill/>
          </p:spPr>
          <p:txBody>
            <a:bodyPr wrap="square" rtlCol="0">
              <a:spAutoFit/>
            </a:bodyPr>
            <a:lstStyle/>
            <a:p>
              <a:pPr marR="0" lvl="0" algn="just">
                <a:spcBef>
                  <a:spcPts val="0"/>
                </a:spcBef>
                <a:spcAft>
                  <a:spcPts val="0"/>
                </a:spcAft>
              </a:pPr>
              <a:r>
                <a:rPr lang="en-US" sz="2400" b="1" dirty="0" err="1">
                  <a:effectLst/>
                  <a:ea typeface="Calibri" panose="020F0502020204030204" pitchFamily="34" charset="0"/>
                  <a:cs typeface="Times New Roman" panose="02020603050405020304" pitchFamily="18" charset="0"/>
                </a:rPr>
                <a:t>Nhận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xét</a:t>
              </a:r>
              <a:r>
                <a:rPr lang="en-US" sz="2400" b="1" dirty="0">
                  <a:effectLst/>
                  <a:ea typeface="Calibri" panose="020F0502020204030204" pitchFamily="34" charset="0"/>
                  <a:cs typeface="Times New Roman" panose="02020603050405020304" pitchFamily="18" charset="0"/>
                </a:rPr>
                <a:t>, so </a:t>
              </a:r>
              <a:r>
                <a:rPr lang="en-US" sz="2400" b="1" dirty="0" err="1">
                  <a:effectLst/>
                  <a:ea typeface="Calibri" panose="020F0502020204030204" pitchFamily="34" charset="0"/>
                  <a:cs typeface="Times New Roman" panose="02020603050405020304" pitchFamily="18" charset="0"/>
                </a:rPr>
                <a:t>sánh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được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mức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độ</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mạnh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của</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gió</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thổi</a:t>
              </a:r>
              <a:r>
                <a:rPr lang="en-US" sz="2400" b="1" dirty="0">
                  <a:effectLst/>
                  <a:ea typeface="Calibri" panose="020F0502020204030204" pitchFamily="34" charset="0"/>
                  <a:cs typeface="Times New Roman" panose="02020603050405020304" pitchFamily="18" charset="0"/>
                </a:rPr>
                <a:t> qua </a:t>
              </a:r>
              <a:r>
                <a:rPr lang="en-US" sz="2400" b="1" dirty="0" err="1">
                  <a:effectLst/>
                  <a:ea typeface="Calibri" panose="020F0502020204030204" pitchFamily="34" charset="0"/>
                  <a:cs typeface="Times New Roman" panose="02020603050405020304" pitchFamily="18" charset="0"/>
                </a:rPr>
                <a:t>quan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sát</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thực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tế</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hoặc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tranh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ảnh</a:t>
              </a:r>
              <a:r>
                <a:rPr lang="en-US" sz="2400" b="1" dirty="0">
                  <a:effectLst/>
                  <a:ea typeface="Calibri" panose="020F0502020204030204" pitchFamily="34" charset="0"/>
                  <a:cs typeface="Times New Roman" panose="02020603050405020304" pitchFamily="18" charset="0"/>
                </a:rPr>
                <a:t>, video clip; </a:t>
              </a:r>
              <a:r>
                <a:rPr lang="en-US" sz="2400" b="1" dirty="0" err="1">
                  <a:effectLst/>
                  <a:ea typeface="Calibri" panose="020F0502020204030204" pitchFamily="34" charset="0"/>
                  <a:cs typeface="Times New Roman" panose="02020603050405020304" pitchFamily="18" charset="0"/>
                </a:rPr>
                <a:t>nêu</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và</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thực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hiện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được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một</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số</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việc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cần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làm</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để</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phòng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tránh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bão</a:t>
              </a:r>
              <a:r>
                <a:rPr lang="en-US" sz="2400" b="1" dirty="0">
                  <a:effectLst/>
                  <a:ea typeface="Calibri" panose="020F0502020204030204" pitchFamily="34" charset="0"/>
                  <a:cs typeface="Times New Roman" panose="02020603050405020304" pitchFamily="18" charset="0"/>
                </a:rPr>
                <a:t>.</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66667E-6 -3.45679E-6 L 1.66667E-6 0.69861 " pathEditMode="relative" rAng="0" ptsTypes="AA">
                                      <p:cBhvr>
                                        <p:cTn id="6" dur="3000" fill="hold"/>
                                        <p:tgtEl>
                                          <p:spTgt spid="14"/>
                                        </p:tgtEl>
                                        <p:attrNameLst>
                                          <p:attrName>ppt_x</p:attrName>
                                          <p:attrName>ppt_y</p:attrName>
                                        </p:attrNameLst>
                                      </p:cBhvr>
                                      <p:rCtr x="0" y="34923"/>
                                    </p:animMotion>
                                  </p:childTnLst>
                                </p:cTn>
                              </p:par>
                              <p:par>
                                <p:cTn id="7" presetID="64" presetClass="path" presetSubtype="0" repeatCount="indefinite" accel="50000" decel="50000" fill="hold" nodeType="withEffect">
                                  <p:stCondLst>
                                    <p:cond delay="0"/>
                                  </p:stCondLst>
                                  <p:childTnLst>
                                    <p:animMotion origin="layout" path="M -1.94444E-6 4.07407E-6 L -1.94444E-6 0.69861 " pathEditMode="relative" rAng="0" ptsTypes="AA">
                                      <p:cBhvr>
                                        <p:cTn id="8" dur="3000" fill="hold"/>
                                        <p:tgtEl>
                                          <p:spTgt spid="15"/>
                                        </p:tgtEl>
                                        <p:attrNameLst>
                                          <p:attrName>ppt_x</p:attrName>
                                          <p:attrName>ppt_y</p:attrName>
                                        </p:attrNameLst>
                                      </p:cBhvr>
                                      <p:rCtr x="0" y="34923"/>
                                    </p:animMotion>
                                  </p:childTnLst>
                                </p:cTn>
                              </p:par>
                              <p:par>
                                <p:cTn id="9" presetID="26" presetClass="emph" presetSubtype="0" repeatCount="indefinite" fill="hold" nodeType="withEffect">
                                  <p:stCondLst>
                                    <p:cond delay="0"/>
                                  </p:stCondLst>
                                  <p:childTnLst>
                                    <p:animEffect transition="out" filter="fade">
                                      <p:cBhvr>
                                        <p:cTn id="10" dur="2000" tmFilter="0, 0; .2, .5; .8, .5; 1, 0"/>
                                        <p:tgtEl>
                                          <p:spTgt spid="17"/>
                                        </p:tgtEl>
                                      </p:cBhvr>
                                    </p:animEffect>
                                    <p:animScale>
                                      <p:cBhvr>
                                        <p:cTn id="11" dur="1000" autoRev="1" fill="hold"/>
                                        <p:tgtEl>
                                          <p:spTgt spid="17"/>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anim calcmode="lin" valueType="num">
                                      <p:cBhvr>
                                        <p:cTn id="17" dur="500" fill="hold"/>
                                        <p:tgtEl>
                                          <p:spTgt spid="18"/>
                                        </p:tgtEl>
                                        <p:attrNameLst>
                                          <p:attrName>ppt_x</p:attrName>
                                        </p:attrNameLst>
                                      </p:cBhvr>
                                      <p:tavLst>
                                        <p:tav tm="0">
                                          <p:val>
                                            <p:strVal val="#ppt_x"/>
                                          </p:val>
                                        </p:tav>
                                        <p:tav tm="100000">
                                          <p:val>
                                            <p:strVal val="#ppt_x"/>
                                          </p:val>
                                        </p:tav>
                                      </p:tavLst>
                                    </p:anim>
                                    <p:anim calcmode="lin" valueType="num">
                                      <p:cBhvr>
                                        <p:cTn id="1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a:fillRect/>
          </a:stretch>
        </p:blipFill>
        <p:spPr>
          <a:xfrm>
            <a:off x="-57150" y="5881733"/>
            <a:ext cx="12242800" cy="1340119"/>
          </a:xfrm>
          <a:prstGeom prst="rect">
            <a:avLst/>
          </a:prstGeom>
        </p:spPr>
      </p:pic>
      <p:pic>
        <p:nvPicPr>
          <p:cNvPr id="7" name="Picture 7"/>
          <p:cNvPicPr>
            <a:picLocks noChangeAspect="1"/>
          </p:cNvPicPr>
          <p:nvPr/>
        </p:nvPicPr>
        <p:blipFill>
          <a:blip r:embed="rId4"/>
          <a:srcRect l="6153" t="29477" r="5299" b="17625"/>
          <a:stretch>
            <a:fillRect/>
          </a:stretch>
        </p:blipFill>
        <p:spPr>
          <a:xfrm>
            <a:off x="6102945" y="4430360"/>
            <a:ext cx="6096000" cy="2048434"/>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a:fillRect/>
          </a:stretch>
        </p:blipFill>
        <p:spPr>
          <a:xfrm>
            <a:off x="-96119" y="145269"/>
            <a:ext cx="12270109" cy="7161952"/>
          </a:xfrm>
          <a:prstGeom prst="rect">
            <a:avLst/>
          </a:prstGeom>
        </p:spPr>
      </p:pic>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25383" t="10165" r="30448" b="22425"/>
          <a:stretch>
            <a:fillRect/>
          </a:stretch>
        </p:blipFill>
        <p:spPr>
          <a:xfrm>
            <a:off x="4236051" y="-250135"/>
            <a:ext cx="4172103" cy="3581712"/>
          </a:xfrm>
          <a:prstGeom prst="rect">
            <a:avLst/>
          </a:prstGeom>
        </p:spPr>
      </p:pic>
      <p:sp>
        <p:nvSpPr>
          <p:cNvPr id="9" name="Rectangle 8"/>
          <p:cNvSpPr/>
          <p:nvPr/>
        </p:nvSpPr>
        <p:spPr>
          <a:xfrm>
            <a:off x="4288528" y="1784178"/>
            <a:ext cx="3989484" cy="759182"/>
          </a:xfrm>
          <a:prstGeom prst="rect">
            <a:avLst/>
          </a:prstGeom>
        </p:spPr>
        <p:txBody>
          <a:bodyPr wrap="square">
            <a:spAutoFit/>
          </a:bodyPr>
          <a:lstStyle/>
          <a:p>
            <a:pPr marL="0" marR="0" lvl="0" indent="0" algn="ctr" defTabSz="609600" rtl="0" eaLnBrk="1" fontAlgn="auto" latinLnBrk="0" hangingPunct="1">
              <a:lnSpc>
                <a:spcPts val="5155"/>
              </a:lnSpc>
              <a:spcBef>
                <a:spcPts val="0"/>
              </a:spcBef>
              <a:spcAft>
                <a:spcPts val="0"/>
              </a:spcAft>
              <a:buClrTx/>
              <a:buSzTx/>
              <a:buFontTx/>
              <a:buNone/>
              <a:defRPr/>
            </a:pPr>
            <a:r>
              <a:rPr kumimoji="0" lang="en-US" sz="4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2</a:t>
            </a:r>
          </a:p>
        </p:txBody>
      </p:sp>
      <p:grpSp>
        <p:nvGrpSpPr>
          <p:cNvPr id="18" name="Group 17"/>
          <p:cNvGrpSpPr/>
          <p:nvPr/>
        </p:nvGrpSpPr>
        <p:grpSpPr>
          <a:xfrm>
            <a:off x="1473200" y="3390392"/>
            <a:ext cx="8600333" cy="1068775"/>
            <a:chOff x="-396025" y="173453"/>
            <a:chExt cx="12900499" cy="1603163"/>
          </a:xfrm>
        </p:grpSpPr>
        <p:sp>
          <p:nvSpPr>
            <p:cNvPr id="19" name="Rounded Rectangle 18"/>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1574432" y="496271"/>
              <a:ext cx="10930042" cy="1061829"/>
            </a:xfrm>
            <a:prstGeom prst="rect">
              <a:avLst/>
            </a:prstGeom>
            <a:noFill/>
          </p:spPr>
          <p:txBody>
            <a:bodyPr wrap="square" rtlCol="0">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Mức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mạnh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gió</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66667E-6 -3.45679E-6 L 1.66667E-6 0.69861 " pathEditMode="relative" rAng="0" ptsTypes="AA">
                                      <p:cBhvr>
                                        <p:cTn id="6" dur="3000" fill="hold"/>
                                        <p:tgtEl>
                                          <p:spTgt spid="14"/>
                                        </p:tgtEl>
                                        <p:attrNameLst>
                                          <p:attrName>ppt_x</p:attrName>
                                          <p:attrName>ppt_y</p:attrName>
                                        </p:attrNameLst>
                                      </p:cBhvr>
                                      <p:rCtr x="0" y="34923"/>
                                    </p:animMotion>
                                  </p:childTnLst>
                                </p:cTn>
                              </p:par>
                              <p:par>
                                <p:cTn id="7" presetID="64" presetClass="path" presetSubtype="0" repeatCount="indefinite" accel="50000" decel="50000" fill="hold" nodeType="withEffect">
                                  <p:stCondLst>
                                    <p:cond delay="0"/>
                                  </p:stCondLst>
                                  <p:childTnLst>
                                    <p:animMotion origin="layout" path="M -1.94444E-6 4.07407E-6 L -1.94444E-6 0.69861 " pathEditMode="relative" rAng="0" ptsTypes="AA">
                                      <p:cBhvr>
                                        <p:cTn id="8" dur="3000" fill="hold"/>
                                        <p:tgtEl>
                                          <p:spTgt spid="15"/>
                                        </p:tgtEl>
                                        <p:attrNameLst>
                                          <p:attrName>ppt_x</p:attrName>
                                          <p:attrName>ppt_y</p:attrName>
                                        </p:attrNameLst>
                                      </p:cBhvr>
                                      <p:rCtr x="0" y="34923"/>
                                    </p:animMotion>
                                  </p:childTnLst>
                                </p:cTn>
                              </p:par>
                              <p:par>
                                <p:cTn id="9" presetID="26" presetClass="emph" presetSubtype="0" repeatCount="indefinite" fill="hold" nodeType="withEffect">
                                  <p:stCondLst>
                                    <p:cond delay="0"/>
                                  </p:stCondLst>
                                  <p:childTnLst>
                                    <p:animEffect transition="out" filter="fade">
                                      <p:cBhvr>
                                        <p:cTn id="10" dur="2000" tmFilter="0, 0; .2, .5; .8, .5; 1, 0"/>
                                        <p:tgtEl>
                                          <p:spTgt spid="17"/>
                                        </p:tgtEl>
                                      </p:cBhvr>
                                    </p:animEffect>
                                    <p:animScale>
                                      <p:cBhvr>
                                        <p:cTn id="11" dur="1000" autoRev="1" fill="hold"/>
                                        <p:tgtEl>
                                          <p:spTgt spid="17"/>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anim calcmode="lin" valueType="num">
                                      <p:cBhvr>
                                        <p:cTn id="17" dur="500" fill="hold"/>
                                        <p:tgtEl>
                                          <p:spTgt spid="18"/>
                                        </p:tgtEl>
                                        <p:attrNameLst>
                                          <p:attrName>ppt_x</p:attrName>
                                        </p:attrNameLst>
                                      </p:cBhvr>
                                      <p:tavLst>
                                        <p:tav tm="0">
                                          <p:val>
                                            <p:strVal val="#ppt_x"/>
                                          </p:val>
                                        </p:tav>
                                        <p:tav tm="100000">
                                          <p:val>
                                            <p:strVal val="#ppt_x"/>
                                          </p:val>
                                        </p:tav>
                                      </p:tavLst>
                                    </p:anim>
                                    <p:anim calcmode="lin" valueType="num">
                                      <p:cBhvr>
                                        <p:cTn id="1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a:fillRect/>
          </a:stretch>
        </p:blipFill>
        <p:spPr>
          <a:xfrm>
            <a:off x="-57150" y="5881733"/>
            <a:ext cx="12242800" cy="1340119"/>
          </a:xfrm>
          <a:prstGeom prst="rect">
            <a:avLst/>
          </a:prstGeom>
        </p:spPr>
      </p:pic>
      <p:grpSp>
        <p:nvGrpSpPr>
          <p:cNvPr id="18" name="Group 17"/>
          <p:cNvGrpSpPr/>
          <p:nvPr/>
        </p:nvGrpSpPr>
        <p:grpSpPr>
          <a:xfrm>
            <a:off x="-376865" y="88813"/>
            <a:ext cx="12292639" cy="1039968"/>
            <a:chOff x="-396025" y="173453"/>
            <a:chExt cx="18438958" cy="1559953"/>
          </a:xfrm>
        </p:grpSpPr>
        <p:sp>
          <p:nvSpPr>
            <p:cNvPr id="19" name="Rounded Rectangle 18"/>
            <p:cNvSpPr/>
            <p:nvPr/>
          </p:nvSpPr>
          <p:spPr>
            <a:xfrm>
              <a:off x="1263116" y="439696"/>
              <a:ext cx="16779817" cy="1229313"/>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1460132" y="410546"/>
              <a:ext cx="16497077" cy="1154162"/>
            </a:xfrm>
            <a:prstGeom prst="rect">
              <a:avLst/>
            </a:prstGeom>
            <a:noFill/>
          </p:spPr>
          <p:txBody>
            <a:bodyPr wrap="square" rtlCol="0">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sz="4400" b="1" i="1" u="none" strike="noStrike" kern="1200" cap="none" spc="0" normalizeH="0" baseline="0" noProof="0" dirty="0" err="1">
                  <a:ln>
                    <a:noFill/>
                  </a:ln>
                  <a:solidFill>
                    <a:srgbClr val="000000"/>
                  </a:solidFill>
                  <a:effectLst/>
                  <a:uLnTx/>
                  <a:uFillTx/>
                  <a:latin typeface="Calibri" panose="020F0502020204030204"/>
                  <a:ea typeface="+mn-ea"/>
                  <a:cs typeface="+mn-cs"/>
                </a:rPr>
                <a:t>Chuẩn</a:t>
              </a:r>
              <a:r>
                <a:rPr kumimoji="0" lang="en-US" sz="4400" b="1" i="1"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4400" b="1" i="1" u="none" strike="noStrike" kern="1200" cap="none" spc="0" normalizeH="0" baseline="0" noProof="0" dirty="0" err="1">
                  <a:ln>
                    <a:noFill/>
                  </a:ln>
                  <a:solidFill>
                    <a:srgbClr val="000000"/>
                  </a:solidFill>
                  <a:effectLst/>
                  <a:uLnTx/>
                  <a:uFillTx/>
                  <a:latin typeface="Calibri" panose="020F0502020204030204"/>
                  <a:ea typeface="+mn-ea"/>
                  <a:cs typeface="+mn-cs"/>
                </a:rPr>
                <a:t>bị</a:t>
              </a:r>
              <a:r>
                <a:rPr kumimoji="0" lang="en-US" sz="4400" b="1" i="1"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US" sz="44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lang="en-US" sz="4400" b="1" dirty="0">
                  <a:solidFill>
                    <a:srgbClr val="000000"/>
                  </a:solidFill>
                  <a:latin typeface="Calibri" panose="020F0502020204030204"/>
                </a:rPr>
                <a:t>Q</a:t>
              </a:r>
              <a:r>
                <a:rPr kumimoji="0" lang="en-US" sz="4400" b="1" i="0" u="none" strike="noStrike" kern="1200" cap="none" spc="0" normalizeH="0" baseline="0" noProof="0" dirty="0" err="1">
                  <a:ln>
                    <a:noFill/>
                  </a:ln>
                  <a:solidFill>
                    <a:srgbClr val="000000"/>
                  </a:solidFill>
                  <a:effectLst/>
                  <a:uLnTx/>
                  <a:uFillTx/>
                  <a:latin typeface="Calibri" panose="020F0502020204030204"/>
                  <a:ea typeface="+mn-ea"/>
                  <a:cs typeface="+mn-cs"/>
                </a:rPr>
                <a:t>uạt</a:t>
              </a:r>
              <a:r>
                <a:rPr kumimoji="0" lang="en-US" sz="44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0000"/>
                  </a:solidFill>
                  <a:effectLst/>
                  <a:uLnTx/>
                  <a:uFillTx/>
                  <a:latin typeface="Calibri" panose="020F0502020204030204"/>
                  <a:ea typeface="+mn-ea"/>
                  <a:cs typeface="+mn-cs"/>
                </a:rPr>
                <a:t>điện</a:t>
              </a:r>
              <a:r>
                <a:rPr kumimoji="0" lang="en-US" sz="44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0000"/>
                  </a:solidFill>
                  <a:effectLst/>
                  <a:uLnTx/>
                  <a:uFillTx/>
                  <a:latin typeface="Calibri" panose="020F0502020204030204"/>
                  <a:ea typeface="+mn-ea"/>
                  <a:cs typeface="+mn-cs"/>
                </a:rPr>
                <a:t>chong</a:t>
              </a:r>
              <a:r>
                <a:rPr kumimoji="0" lang="en-US" sz="44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0000"/>
                  </a:solidFill>
                  <a:effectLst/>
                  <a:uLnTx/>
                  <a:uFillTx/>
                  <a:latin typeface="Calibri" panose="020F0502020204030204"/>
                  <a:ea typeface="+mn-ea"/>
                  <a:cs typeface="+mn-cs"/>
                </a:rPr>
                <a:t>chúng</a:t>
              </a:r>
              <a:r>
                <a:rPr kumimoji="0" lang="en-US" sz="4400" b="1"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sp>
        <p:nvSpPr>
          <p:cNvPr id="2" name="Rounded Rectangle 17"/>
          <p:cNvSpPr/>
          <p:nvPr/>
        </p:nvSpPr>
        <p:spPr>
          <a:xfrm>
            <a:off x="117497" y="1472103"/>
            <a:ext cx="6178528" cy="2852247"/>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2665" b="0" i="0" u="none" strike="noStrike" kern="1200" cap="none" spc="0" normalizeH="0" baseline="0" noProof="0" dirty="0">
              <a:ln>
                <a:noFill/>
              </a:ln>
              <a:solidFill>
                <a:srgbClr val="22517E"/>
              </a:solidFill>
              <a:effectLst/>
              <a:uLnTx/>
              <a:uFillTx/>
              <a:latin typeface="Calibri" panose="020F0502020204030204" pitchFamily="34" charset="0"/>
              <a:ea typeface="+mn-ea"/>
              <a:cs typeface="Calibri" panose="020F0502020204030204" pitchFamily="34" charset="0"/>
            </a:endParaRPr>
          </a:p>
        </p:txBody>
      </p:sp>
      <p:sp>
        <p:nvSpPr>
          <p:cNvPr id="4" name="TextBox 3"/>
          <p:cNvSpPr txBox="1"/>
          <p:nvPr/>
        </p:nvSpPr>
        <p:spPr>
          <a:xfrm>
            <a:off x="428625" y="1647825"/>
            <a:ext cx="5791200" cy="2554545"/>
          </a:xfrm>
          <a:prstGeom prst="rect">
            <a:avLst/>
          </a:prstGeom>
          <a:noFill/>
        </p:spPr>
        <p:txBody>
          <a:bodyPr wrap="square" rtlCol="0">
            <a:spAutoFit/>
          </a:bodyPr>
          <a:lstStyle/>
          <a:p>
            <a:pPr marL="0" marR="0" lvl="0" indent="0" algn="just" defTabSz="609600" rtl="0" eaLnBrk="1" fontAlgn="auto" latinLnBrk="0" hangingPunct="1">
              <a:lnSpc>
                <a:spcPct val="100000"/>
              </a:lnSpc>
              <a:spcBef>
                <a:spcPts val="0"/>
              </a:spcBef>
              <a:spcAft>
                <a:spcPts val="0"/>
              </a:spcAft>
              <a:buClrTx/>
              <a:buSzTx/>
              <a:buFontTx/>
              <a:buNone/>
              <a:defRPr/>
            </a:pPr>
            <a:r>
              <a:rPr kumimoji="0" lang="en-US" sz="3200" b="1" i="1" u="none" strike="noStrike" kern="1200" cap="none" spc="0" normalizeH="0" baseline="0" noProof="0" dirty="0" err="1">
                <a:ln>
                  <a:noFill/>
                </a:ln>
                <a:solidFill>
                  <a:srgbClr val="FF0000"/>
                </a:solidFill>
                <a:effectLst/>
                <a:uLnTx/>
                <a:uFillTx/>
                <a:cs typeface="Calibri" panose="020F0502020204030204" pitchFamily="34" charset="0"/>
              </a:rPr>
              <a:t>Tiến</a:t>
            </a:r>
            <a:r>
              <a:rPr kumimoji="0" lang="en-US" sz="3200" b="1" i="1" u="none" strike="noStrike" kern="1200" cap="none" spc="0" normalizeH="0" baseline="0" noProof="0" dirty="0">
                <a:ln>
                  <a:noFill/>
                </a:ln>
                <a:solidFill>
                  <a:srgbClr val="FF0000"/>
                </a:solidFill>
                <a:effectLst/>
                <a:uLnTx/>
                <a:uFillTx/>
                <a:cs typeface="Calibri" panose="020F0502020204030204" pitchFamily="34" charset="0"/>
              </a:rPr>
              <a:t> </a:t>
            </a:r>
            <a:r>
              <a:rPr kumimoji="0" lang="en-US" sz="3200" b="1" i="1" u="none" strike="noStrike" kern="1200" cap="none" spc="0" normalizeH="0" baseline="0" noProof="0" dirty="0" err="1">
                <a:ln>
                  <a:noFill/>
                </a:ln>
                <a:solidFill>
                  <a:srgbClr val="FF0000"/>
                </a:solidFill>
                <a:effectLst/>
                <a:uLnTx/>
                <a:uFillTx/>
                <a:cs typeface="Calibri" panose="020F0502020204030204" pitchFamily="34" charset="0"/>
              </a:rPr>
              <a:t>hành</a:t>
            </a:r>
            <a:r>
              <a:rPr kumimoji="0" lang="en-US" sz="3200" b="1" i="1" u="none" strike="noStrike" kern="1200" cap="none" spc="0" normalizeH="0" baseline="0" noProof="0" dirty="0">
                <a:ln>
                  <a:noFill/>
                </a:ln>
                <a:solidFill>
                  <a:srgbClr val="FF0000"/>
                </a:solidFill>
                <a:effectLst/>
                <a:uLnTx/>
                <a:uFillTx/>
                <a:cs typeface="Calibri" panose="020F0502020204030204" pitchFamily="34" charset="0"/>
              </a:rPr>
              <a:t>:</a:t>
            </a:r>
          </a:p>
          <a:p>
            <a:pPr marL="457200" lvl="0" indent="-457200" algn="just" defTabSz="609600">
              <a:buFont typeface="Arial" panose="020B0604020202020204" pitchFamily="34" charset="0"/>
              <a:buChar char="•"/>
            </a:pPr>
            <a:r>
              <a:rPr lang="vi-VN" sz="3200" dirty="0"/>
              <a:t>Cầm chong chóng trước quạt (Hình 4) và bật quạt với các mức độ khác nhau. Quan sát chong chóng.</a:t>
            </a:r>
            <a:endParaRPr kumimoji="0" lang="en-US" sz="3200" b="0" i="0" u="none" strike="noStrike" kern="1200" cap="none" spc="0" normalizeH="0" baseline="0" noProof="0" dirty="0">
              <a:ln>
                <a:noFill/>
              </a:ln>
              <a:solidFill>
                <a:srgbClr val="002060"/>
              </a:solidFill>
              <a:effectLst/>
              <a:uLnTx/>
              <a:uFillTx/>
              <a:cs typeface="Calibri" panose="020F0502020204030204" pitchFamily="34" charset="0"/>
            </a:endParaRPr>
          </a:p>
        </p:txBody>
      </p:sp>
      <p:pic>
        <p:nvPicPr>
          <p:cNvPr id="6" name="Picture 5"/>
          <p:cNvPicPr>
            <a:picLocks noChangeAspect="1"/>
          </p:cNvPicPr>
          <p:nvPr/>
        </p:nvPicPr>
        <p:blipFill>
          <a:blip r:embed="rId6"/>
          <a:stretch>
            <a:fillRect/>
          </a:stretch>
        </p:blipFill>
        <p:spPr>
          <a:xfrm>
            <a:off x="7215188" y="1228725"/>
            <a:ext cx="3729037" cy="31936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p:cNvSpPr txBox="1"/>
          <p:nvPr/>
        </p:nvSpPr>
        <p:spPr>
          <a:xfrm>
            <a:off x="194309" y="4579961"/>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chemeClr val="accent6">
              <a:lumMod val="40000"/>
              <a:lumOff val="60000"/>
            </a:schemeClr>
          </a:solidFill>
          <a:ln w="38100">
            <a:solidFill>
              <a:srgbClr val="1FAE98"/>
            </a:solidFill>
            <a:prstDash val="sysDash"/>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Trường hợp nào chong chóng quay nhanh nhất, trường hợp nào chong chóng quay chậm nhất?</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 name="TextBox 13"/>
          <p:cNvSpPr txBox="1"/>
          <p:nvPr/>
        </p:nvSpPr>
        <p:spPr>
          <a:xfrm>
            <a:off x="184784" y="5780782"/>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chemeClr val="accent3">
              <a:lumMod val="20000"/>
              <a:lumOff val="80000"/>
            </a:schemeClr>
          </a:solidFill>
          <a:ln w="38100">
            <a:solidFill>
              <a:srgbClr val="1FAE98"/>
            </a:solidFill>
            <a:prstDash val="sysDash"/>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Qua thí nghiệm trên, hãy kết luận không khí chuyển động mạnh sẽ gây ra gió mạnh hay nhẹ.</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0"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3"/>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4"/>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a:fillRect/>
          </a:stretch>
        </p:blipFill>
        <p:spPr>
          <a:xfrm>
            <a:off x="-193675" y="-1222849"/>
            <a:ext cx="12270109" cy="7161952"/>
          </a:xfrm>
          <a:prstGeom prst="rect">
            <a:avLst/>
          </a:prstGeom>
        </p:spPr>
      </p:pic>
      <p:grpSp>
        <p:nvGrpSpPr>
          <p:cNvPr id="2" name="Group 1"/>
          <p:cNvGrpSpPr/>
          <p:nvPr/>
        </p:nvGrpSpPr>
        <p:grpSpPr>
          <a:xfrm>
            <a:off x="5486398" y="969891"/>
            <a:ext cx="6599584" cy="2707587"/>
            <a:chOff x="10334775" y="3959496"/>
            <a:chExt cx="7155308" cy="4519212"/>
          </a:xfrm>
          <a:effectLst>
            <a:outerShdw blurRad="76200" dir="18900000" sy="23000" kx="-1200000" algn="bl" rotWithShape="0">
              <a:prstClr val="black">
                <a:alpha val="20000"/>
              </a:prstClr>
            </a:outerShdw>
          </a:effectLst>
        </p:grpSpPr>
        <p:sp>
          <p:nvSpPr>
            <p:cNvPr id="22" name="Speech Bubble: Rectangle with Corners Rounded 6"/>
            <p:cNvSpPr/>
            <p:nvPr/>
          </p:nvSpPr>
          <p:spPr>
            <a:xfrm flipH="1">
              <a:off x="10334775" y="3959496"/>
              <a:ext cx="7155308" cy="451921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23" name="Rectangle 22"/>
            <p:cNvSpPr/>
            <p:nvPr/>
          </p:nvSpPr>
          <p:spPr>
            <a:xfrm>
              <a:off x="10683942" y="4304412"/>
              <a:ext cx="6579843" cy="385280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Chong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chóng</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quay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nhanh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khi</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bật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quạt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với</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mức</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mạnh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và</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quay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chậm</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khi</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ở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mức</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quạt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yếu</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pic>
        <p:nvPicPr>
          <p:cNvPr id="3" name="Picture 2"/>
          <p:cNvPicPr>
            <a:picLocks noChangeAspect="1"/>
          </p:cNvPicPr>
          <p:nvPr/>
        </p:nvPicPr>
        <p:blipFill>
          <a:blip r:embed="rId8"/>
          <a:stretch>
            <a:fillRect/>
          </a:stretch>
        </p:blipFill>
        <p:spPr>
          <a:xfrm>
            <a:off x="208101" y="1023732"/>
            <a:ext cx="4664723" cy="39949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0" name="Group 9"/>
          <p:cNvGrpSpPr/>
          <p:nvPr/>
        </p:nvGrpSpPr>
        <p:grpSpPr>
          <a:xfrm>
            <a:off x="5456581" y="3911875"/>
            <a:ext cx="6599584" cy="1415500"/>
            <a:chOff x="10334775" y="3959496"/>
            <a:chExt cx="7155308" cy="4519212"/>
          </a:xfrm>
          <a:effectLst>
            <a:outerShdw blurRad="76200" dir="18900000" sy="23000" kx="-1200000" algn="bl" rotWithShape="0">
              <a:prstClr val="black">
                <a:alpha val="20000"/>
              </a:prstClr>
            </a:outerShdw>
          </a:effectLst>
        </p:grpSpPr>
        <p:sp>
          <p:nvSpPr>
            <p:cNvPr id="11" name="Speech Bubble: Rectangle with Corners Rounded 6"/>
            <p:cNvSpPr/>
            <p:nvPr/>
          </p:nvSpPr>
          <p:spPr>
            <a:xfrm flipH="1">
              <a:off x="10334775" y="3959496"/>
              <a:ext cx="7155308" cy="451921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13" name="Rectangle 12"/>
            <p:cNvSpPr/>
            <p:nvPr/>
          </p:nvSpPr>
          <p:spPr>
            <a:xfrm>
              <a:off x="10683942" y="4304412"/>
              <a:ext cx="6579843" cy="20034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Không</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khí</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chuyển</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động</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mạnh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sẽ</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gây</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gió</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mạnh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168965" y="476250"/>
            <a:ext cx="12404035" cy="6366027"/>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7388" t="44103" r="6153" b="28119"/>
          <a:stretch>
            <a:fillRect/>
          </a:stretch>
        </p:blipFill>
        <p:spPr>
          <a:xfrm>
            <a:off x="-11374" y="4643356"/>
            <a:ext cx="12254367" cy="2214645"/>
          </a:xfrm>
          <a:prstGeom prst="rect">
            <a:avLst/>
          </a:prstGeom>
        </p:spPr>
      </p:pic>
      <p:pic>
        <p:nvPicPr>
          <p:cNvPr id="7" name="Picture 7"/>
          <p:cNvPicPr>
            <a:picLocks noChangeAspect="1"/>
          </p:cNvPicPr>
          <p:nvPr/>
        </p:nvPicPr>
        <p:blipFill>
          <a:blip r:embed="rId5"/>
          <a:srcRect l="11001" t="30962" r="13970" b="32828"/>
          <a:stretch>
            <a:fillRect/>
          </a:stretch>
        </p:blipFill>
        <p:spPr>
          <a:xfrm>
            <a:off x="-914400" y="3518452"/>
            <a:ext cx="15073265" cy="3478700"/>
          </a:xfrm>
          <a:prstGeom prst="rect">
            <a:avLst/>
          </a:prstGeom>
        </p:spPr>
      </p:pic>
      <p:sp>
        <p:nvSpPr>
          <p:cNvPr id="17" name="TextBox 11"/>
          <p:cNvSpPr txBox="1"/>
          <p:nvPr/>
        </p:nvSpPr>
        <p:spPr>
          <a:xfrm>
            <a:off x="2146853" y="2282897"/>
            <a:ext cx="8219660" cy="2539157"/>
          </a:xfrm>
          <a:prstGeom prst="rect">
            <a:avLst/>
          </a:prstGeom>
        </p:spPr>
        <p:txBody>
          <a:bodyPr wrap="square" lIns="0" tIns="0" rIns="0" bIns="0" rtlCol="0" anchor="t">
            <a:spAutoFit/>
          </a:bodyPr>
          <a:lstStyle/>
          <a:p>
            <a:pPr lvl="0" algn="just" defTabSz="609600"/>
            <a:r>
              <a:rPr lang="vi-VN" sz="3300" b="1" dirty="0">
                <a:solidFill>
                  <a:srgbClr val="002060"/>
                </a:solidFill>
                <a:latin typeface="Calibri" panose="020F0502020204030204"/>
              </a:rPr>
              <a:t>Để phân biệt mức độ mạnh của gió, nhiều nước trên thế giới trong đó có nước ta đã chia mức độ mạnh của gió thành 18 cấp từ cấp 0 đến cấp 17. Gió lên đến cấp 6 – 7 gọi là áp thấp nhiệt đới, gió từ cấp 8 trở lên gọi là bão.</a:t>
            </a:r>
          </a:p>
        </p:txBody>
      </p:sp>
      <p:pic>
        <p:nvPicPr>
          <p:cNvPr id="15" name="Picture 5"/>
          <p:cNvPicPr>
            <a:picLocks noChangeAspect="1"/>
          </p:cNvPicPr>
          <p:nvPr/>
        </p:nvPicPr>
        <p:blipFill>
          <a:blip r:embed="rId6"/>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6"/>
          <a:srcRect r="66324" b="70079"/>
          <a:stretch>
            <a:fillRect/>
          </a:stretch>
        </p:blipFill>
        <p:spPr>
          <a:xfrm flipH="1">
            <a:off x="7218596" y="-45258"/>
            <a:ext cx="4973404" cy="24855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7"/>
                                        </p:tgtEl>
                                        <p:attrNameLst>
                                          <p:attrName>r</p:attrName>
                                        </p:attrNameLst>
                                      </p:cBhvr>
                                    </p:animRot>
                                    <p:animRot by="-240000">
                                      <p:cBhvr>
                                        <p:cTn id="12" dur="1200" fill="hold">
                                          <p:stCondLst>
                                            <p:cond delay="1200"/>
                                          </p:stCondLst>
                                        </p:cTn>
                                        <p:tgtEl>
                                          <p:spTgt spid="7"/>
                                        </p:tgtEl>
                                        <p:attrNameLst>
                                          <p:attrName>r</p:attrName>
                                        </p:attrNameLst>
                                      </p:cBhvr>
                                    </p:animRot>
                                    <p:animRot by="240000">
                                      <p:cBhvr>
                                        <p:cTn id="13" dur="1200" fill="hold">
                                          <p:stCondLst>
                                            <p:cond delay="2400"/>
                                          </p:stCondLst>
                                        </p:cTn>
                                        <p:tgtEl>
                                          <p:spTgt spid="7"/>
                                        </p:tgtEl>
                                        <p:attrNameLst>
                                          <p:attrName>r</p:attrName>
                                        </p:attrNameLst>
                                      </p:cBhvr>
                                    </p:animRot>
                                    <p:animRot by="-240000">
                                      <p:cBhvr>
                                        <p:cTn id="14" dur="1200" fill="hold">
                                          <p:stCondLst>
                                            <p:cond delay="3600"/>
                                          </p:stCondLst>
                                        </p:cTn>
                                        <p:tgtEl>
                                          <p:spTgt spid="7"/>
                                        </p:tgtEl>
                                        <p:attrNameLst>
                                          <p:attrName>r</p:attrName>
                                        </p:attrNameLst>
                                      </p:cBhvr>
                                    </p:animRot>
                                    <p:animRot by="120000">
                                      <p:cBhvr>
                                        <p:cTn id="15" dur="1200" fill="hold">
                                          <p:stCondLst>
                                            <p:cond delay="4800"/>
                                          </p:stCondLst>
                                        </p:cTn>
                                        <p:tgtEl>
                                          <p:spTgt spid="7"/>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600" fill="hold">
                                          <p:stCondLst>
                                            <p:cond delay="0"/>
                                          </p:stCondLst>
                                        </p:cTn>
                                        <p:tgtEl>
                                          <p:spTgt spid="15"/>
                                        </p:tgtEl>
                                        <p:attrNameLst>
                                          <p:attrName>r</p:attrName>
                                        </p:attrNameLst>
                                      </p:cBhvr>
                                    </p:animRot>
                                    <p:animRot by="-240000">
                                      <p:cBhvr>
                                        <p:cTn id="18" dur="1200" fill="hold">
                                          <p:stCondLst>
                                            <p:cond delay="1200"/>
                                          </p:stCondLst>
                                        </p:cTn>
                                        <p:tgtEl>
                                          <p:spTgt spid="15"/>
                                        </p:tgtEl>
                                        <p:attrNameLst>
                                          <p:attrName>r</p:attrName>
                                        </p:attrNameLst>
                                      </p:cBhvr>
                                    </p:animRot>
                                    <p:animRot by="240000">
                                      <p:cBhvr>
                                        <p:cTn id="19" dur="1200" fill="hold">
                                          <p:stCondLst>
                                            <p:cond delay="2400"/>
                                          </p:stCondLst>
                                        </p:cTn>
                                        <p:tgtEl>
                                          <p:spTgt spid="15"/>
                                        </p:tgtEl>
                                        <p:attrNameLst>
                                          <p:attrName>r</p:attrName>
                                        </p:attrNameLst>
                                      </p:cBhvr>
                                    </p:animRot>
                                    <p:animRot by="-240000">
                                      <p:cBhvr>
                                        <p:cTn id="20" dur="1200" fill="hold">
                                          <p:stCondLst>
                                            <p:cond delay="3600"/>
                                          </p:stCondLst>
                                        </p:cTn>
                                        <p:tgtEl>
                                          <p:spTgt spid="15"/>
                                        </p:tgtEl>
                                        <p:attrNameLst>
                                          <p:attrName>r</p:attrName>
                                        </p:attrNameLst>
                                      </p:cBhvr>
                                    </p:animRot>
                                    <p:animRot by="120000">
                                      <p:cBhvr>
                                        <p:cTn id="21" dur="1200" fill="hold">
                                          <p:stCondLst>
                                            <p:cond delay="4800"/>
                                          </p:stCondLst>
                                        </p:cTn>
                                        <p:tgtEl>
                                          <p:spTgt spid="15"/>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800" fill="hold">
                                          <p:stCondLst>
                                            <p:cond delay="0"/>
                                          </p:stCondLst>
                                        </p:cTn>
                                        <p:tgtEl>
                                          <p:spTgt spid="19"/>
                                        </p:tgtEl>
                                        <p:attrNameLst>
                                          <p:attrName>r</p:attrName>
                                        </p:attrNameLst>
                                      </p:cBhvr>
                                    </p:animRot>
                                    <p:animRot by="-240000">
                                      <p:cBhvr>
                                        <p:cTn id="24" dur="1600" fill="hold">
                                          <p:stCondLst>
                                            <p:cond delay="1600"/>
                                          </p:stCondLst>
                                        </p:cTn>
                                        <p:tgtEl>
                                          <p:spTgt spid="19"/>
                                        </p:tgtEl>
                                        <p:attrNameLst>
                                          <p:attrName>r</p:attrName>
                                        </p:attrNameLst>
                                      </p:cBhvr>
                                    </p:animRot>
                                    <p:animRot by="240000">
                                      <p:cBhvr>
                                        <p:cTn id="25" dur="1600" fill="hold">
                                          <p:stCondLst>
                                            <p:cond delay="3200"/>
                                          </p:stCondLst>
                                        </p:cTn>
                                        <p:tgtEl>
                                          <p:spTgt spid="19"/>
                                        </p:tgtEl>
                                        <p:attrNameLst>
                                          <p:attrName>r</p:attrName>
                                        </p:attrNameLst>
                                      </p:cBhvr>
                                    </p:animRot>
                                    <p:animRot by="-240000">
                                      <p:cBhvr>
                                        <p:cTn id="26" dur="1600" fill="hold">
                                          <p:stCondLst>
                                            <p:cond delay="4800"/>
                                          </p:stCondLst>
                                        </p:cTn>
                                        <p:tgtEl>
                                          <p:spTgt spid="19"/>
                                        </p:tgtEl>
                                        <p:attrNameLst>
                                          <p:attrName>r</p:attrName>
                                        </p:attrNameLst>
                                      </p:cBhvr>
                                    </p:animRot>
                                    <p:animRot by="120000">
                                      <p:cBhvr>
                                        <p:cTn id="27" dur="1600" fill="hold">
                                          <p:stCondLst>
                                            <p:cond delay="6400"/>
                                          </p:stCondLst>
                                        </p:cTn>
                                        <p:tgtEl>
                                          <p:spTgt spid="19"/>
                                        </p:tgtEl>
                                        <p:attrNameLst>
                                          <p:attrName>r</p:attrName>
                                        </p:attrNameLst>
                                      </p:cBhvr>
                                    </p:animRo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288235" y="129208"/>
          <a:ext cx="11678479" cy="6280224"/>
        </p:xfrm>
        <a:graphic>
          <a:graphicData uri="http://schemas.openxmlformats.org/drawingml/2006/table">
            <a:tbl>
              <a:tblPr firstRow="1" bandRow="1">
                <a:tableStyleId>{7DF18680-E054-41AD-8BC1-D1AEF772440D}</a:tableStyleId>
              </a:tblPr>
              <a:tblGrid>
                <a:gridCol w="1465118"/>
                <a:gridCol w="4374121"/>
                <a:gridCol w="1422651"/>
                <a:gridCol w="4416589"/>
              </a:tblGrid>
              <a:tr h="945526">
                <a:tc>
                  <a:txBody>
                    <a:bodyPr/>
                    <a:lstStyle/>
                    <a:p>
                      <a:pPr algn="ctr"/>
                      <a:r>
                        <a:rPr lang="en-US" sz="3200" dirty="0" err="1"/>
                        <a:t>Cấp</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Tác</a:t>
                      </a:r>
                      <a:r>
                        <a:rPr lang="en-US" sz="3200" dirty="0"/>
                        <a:t> </a:t>
                      </a:r>
                      <a:r>
                        <a:rPr lang="en-US" sz="3200" dirty="0" err="1"/>
                        <a:t>động</a:t>
                      </a:r>
                      <a:r>
                        <a:rPr lang="en-US" sz="3200" dirty="0"/>
                        <a:t> </a:t>
                      </a:r>
                      <a:r>
                        <a:rPr lang="en-US" sz="3200" dirty="0" err="1"/>
                        <a:t>của</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Cấp</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Tác</a:t>
                      </a:r>
                      <a:r>
                        <a:rPr lang="en-US" sz="3200" dirty="0"/>
                        <a:t> </a:t>
                      </a:r>
                      <a:r>
                        <a:rPr lang="en-US" sz="3200" dirty="0" err="1"/>
                        <a:t>động</a:t>
                      </a:r>
                      <a:r>
                        <a:rPr lang="en-US" sz="3200" dirty="0"/>
                        <a:t> </a:t>
                      </a:r>
                      <a:r>
                        <a:rPr lang="en-US" sz="3200" dirty="0" err="1"/>
                        <a:t>của</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87736">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000207">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546755">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TextBox 2"/>
          <p:cNvSpPr txBox="1"/>
          <p:nvPr/>
        </p:nvSpPr>
        <p:spPr>
          <a:xfrm>
            <a:off x="516835" y="1361661"/>
            <a:ext cx="1043608" cy="646331"/>
          </a:xfrm>
          <a:prstGeom prst="rect">
            <a:avLst/>
          </a:prstGeom>
          <a:noFill/>
        </p:spPr>
        <p:txBody>
          <a:bodyPr wrap="square" rtlCol="0">
            <a:spAutoFit/>
          </a:bodyPr>
          <a:lstStyle/>
          <a:p>
            <a:r>
              <a:rPr lang="en-US" sz="3600" dirty="0"/>
              <a:t>0 - 3</a:t>
            </a:r>
          </a:p>
        </p:txBody>
      </p:sp>
      <p:sp>
        <p:nvSpPr>
          <p:cNvPr id="4" name="TextBox 3"/>
          <p:cNvSpPr txBox="1"/>
          <p:nvPr/>
        </p:nvSpPr>
        <p:spPr>
          <a:xfrm>
            <a:off x="2196548" y="1192696"/>
            <a:ext cx="4025348" cy="1077218"/>
          </a:xfrm>
          <a:prstGeom prst="rect">
            <a:avLst/>
          </a:prstGeom>
          <a:noFill/>
        </p:spPr>
        <p:txBody>
          <a:bodyPr wrap="square" rtlCol="0">
            <a:spAutoFit/>
          </a:bodyPr>
          <a:lstStyle/>
          <a:p>
            <a:r>
              <a:rPr lang="en-US" sz="3200" dirty="0"/>
              <a:t>- </a:t>
            </a:r>
            <a:r>
              <a:rPr lang="en-US" sz="3200" dirty="0" err="1"/>
              <a:t>Gió</a:t>
            </a:r>
            <a:r>
              <a:rPr lang="en-US" sz="3200" dirty="0"/>
              <a:t> </a:t>
            </a:r>
            <a:r>
              <a:rPr lang="en-US" sz="3200" dirty="0" err="1"/>
              <a:t>nhẹ</a:t>
            </a:r>
            <a:r>
              <a:rPr lang="en-US" sz="3200" dirty="0"/>
              <a:t>.</a:t>
            </a:r>
          </a:p>
          <a:p>
            <a:r>
              <a:rPr lang="en-US" sz="3200" dirty="0"/>
              <a:t>- </a:t>
            </a:r>
            <a:r>
              <a:rPr lang="en-US" sz="3200" dirty="0" err="1"/>
              <a:t>Không</a:t>
            </a:r>
            <a:r>
              <a:rPr lang="en-US" sz="3200" dirty="0"/>
              <a:t> </a:t>
            </a:r>
            <a:r>
              <a:rPr lang="en-US" sz="3200" dirty="0" err="1"/>
              <a:t>gây</a:t>
            </a:r>
            <a:r>
              <a:rPr lang="en-US" sz="3200" dirty="0"/>
              <a:t> </a:t>
            </a:r>
            <a:r>
              <a:rPr lang="en-US" sz="3200" dirty="0" err="1"/>
              <a:t>nguy</a:t>
            </a:r>
            <a:r>
              <a:rPr lang="en-US" sz="3200" dirty="0"/>
              <a:t> </a:t>
            </a:r>
            <a:r>
              <a:rPr lang="en-US" sz="3200" dirty="0" err="1"/>
              <a:t>hại</a:t>
            </a:r>
            <a:r>
              <a:rPr lang="en-US" sz="3200" dirty="0"/>
              <a:t>.</a:t>
            </a:r>
          </a:p>
        </p:txBody>
      </p:sp>
      <p:sp>
        <p:nvSpPr>
          <p:cNvPr id="5" name="TextBox 4"/>
          <p:cNvSpPr txBox="1"/>
          <p:nvPr/>
        </p:nvSpPr>
        <p:spPr>
          <a:xfrm>
            <a:off x="437322" y="3498574"/>
            <a:ext cx="1043608" cy="646331"/>
          </a:xfrm>
          <a:prstGeom prst="rect">
            <a:avLst/>
          </a:prstGeom>
          <a:noFill/>
        </p:spPr>
        <p:txBody>
          <a:bodyPr wrap="square" rtlCol="0">
            <a:spAutoFit/>
          </a:bodyPr>
          <a:lstStyle/>
          <a:p>
            <a:r>
              <a:rPr lang="en-US" sz="3600" dirty="0"/>
              <a:t>4 - 5</a:t>
            </a:r>
          </a:p>
        </p:txBody>
      </p:sp>
      <p:sp>
        <p:nvSpPr>
          <p:cNvPr id="6" name="TextBox 5"/>
          <p:cNvSpPr txBox="1"/>
          <p:nvPr/>
        </p:nvSpPr>
        <p:spPr>
          <a:xfrm>
            <a:off x="1779103" y="3021497"/>
            <a:ext cx="4442792" cy="1508105"/>
          </a:xfrm>
          <a:prstGeom prst="rect">
            <a:avLst/>
          </a:prstGeom>
          <a:noFill/>
        </p:spPr>
        <p:txBody>
          <a:bodyPr wrap="square" rtlCol="0">
            <a:spAutoFit/>
          </a:bodyPr>
          <a:lstStyle/>
          <a:p>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Cây nhỏ có lá bắt đầu lay động, ảnh hưởng đến lúa đang phơi màu.</a:t>
            </a:r>
          </a:p>
          <a:p>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Biển hơi động. Thuyền đánh cá bị chao nghiêng, phải cuốn bớt buồm.</a:t>
            </a:r>
          </a:p>
        </p:txBody>
      </p:sp>
      <p:sp>
        <p:nvSpPr>
          <p:cNvPr id="7" name="TextBox 6"/>
          <p:cNvSpPr txBox="1"/>
          <p:nvPr/>
        </p:nvSpPr>
        <p:spPr>
          <a:xfrm>
            <a:off x="447260" y="5178287"/>
            <a:ext cx="1043608" cy="646331"/>
          </a:xfrm>
          <a:prstGeom prst="rect">
            <a:avLst/>
          </a:prstGeom>
          <a:noFill/>
        </p:spPr>
        <p:txBody>
          <a:bodyPr wrap="square" rtlCol="0">
            <a:spAutoFit/>
          </a:bodyPr>
          <a:lstStyle/>
          <a:p>
            <a:r>
              <a:rPr lang="en-US" sz="3600" dirty="0"/>
              <a:t>6 -7</a:t>
            </a:r>
          </a:p>
        </p:txBody>
      </p:sp>
      <p:sp>
        <p:nvSpPr>
          <p:cNvPr id="8" name="TextBox 7"/>
          <p:cNvSpPr txBox="1"/>
          <p:nvPr/>
        </p:nvSpPr>
        <p:spPr>
          <a:xfrm>
            <a:off x="1699590" y="4909932"/>
            <a:ext cx="4383157" cy="1508105"/>
          </a:xfrm>
          <a:prstGeom prst="rect">
            <a:avLst/>
          </a:prstGeom>
          <a:noFill/>
        </p:spPr>
        <p:txBody>
          <a:bodyPr wrap="square" rtlCol="0">
            <a:spAutoFit/>
          </a:bodyPr>
          <a:lstStyle/>
          <a:p>
            <a:pPr algn="just"/>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Cây cối rung chuyển. Khó đi</a:t>
            </a:r>
            <a:r>
              <a:rPr lang="en-US" sz="2300" dirty="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ngược gió.</a:t>
            </a:r>
          </a:p>
          <a:p>
            <a:pPr algn="just"/>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Biển động. Nguy hiểm đối</a:t>
            </a:r>
            <a:r>
              <a:rPr lang="en-US" sz="2300" dirty="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với tàu, thuyền.</a:t>
            </a:r>
          </a:p>
        </p:txBody>
      </p:sp>
      <p:sp>
        <p:nvSpPr>
          <p:cNvPr id="9" name="TextBox 8"/>
          <p:cNvSpPr txBox="1"/>
          <p:nvPr/>
        </p:nvSpPr>
        <p:spPr>
          <a:xfrm>
            <a:off x="6291469" y="1351721"/>
            <a:ext cx="1043608" cy="646331"/>
          </a:xfrm>
          <a:prstGeom prst="rect">
            <a:avLst/>
          </a:prstGeom>
          <a:noFill/>
        </p:spPr>
        <p:txBody>
          <a:bodyPr wrap="square" rtlCol="0">
            <a:spAutoFit/>
          </a:bodyPr>
          <a:lstStyle/>
          <a:p>
            <a:r>
              <a:rPr lang="en-US" sz="3600" dirty="0"/>
              <a:t>8 - 9</a:t>
            </a:r>
          </a:p>
        </p:txBody>
      </p:sp>
      <p:sp>
        <p:nvSpPr>
          <p:cNvPr id="10" name="TextBox 9"/>
          <p:cNvSpPr txBox="1"/>
          <p:nvPr/>
        </p:nvSpPr>
        <p:spPr>
          <a:xfrm>
            <a:off x="7613373" y="974035"/>
            <a:ext cx="4442792" cy="1862048"/>
          </a:xfrm>
          <a:prstGeom prst="rect">
            <a:avLst/>
          </a:prstGeom>
          <a:noFill/>
        </p:spPr>
        <p:txBody>
          <a:bodyPr wrap="square" rtlCol="0">
            <a:spAutoFit/>
          </a:bodyPr>
          <a:lstStyle/>
          <a:p>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Gió làm gãy cành cây, tốc mái nhà gây thiệt hại về nhà cửa. Không thể đi ngược gió. </a:t>
            </a:r>
            <a:endParaRPr lang="en-US" sz="2300" dirty="0">
              <a:latin typeface="Calibri" panose="020F0502020204030204" pitchFamily="34" charset="0"/>
              <a:cs typeface="Calibri" panose="020F0502020204030204" pitchFamily="34" charset="0"/>
            </a:endParaRPr>
          </a:p>
          <a:p>
            <a:r>
              <a:rPr lang="en-US" sz="2300" dirty="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Biển động rất mạnh. Rất nguy hiểm đối với tàu, thuyền.</a:t>
            </a:r>
          </a:p>
        </p:txBody>
      </p:sp>
      <p:sp>
        <p:nvSpPr>
          <p:cNvPr id="11" name="TextBox 10"/>
          <p:cNvSpPr txBox="1"/>
          <p:nvPr/>
        </p:nvSpPr>
        <p:spPr>
          <a:xfrm>
            <a:off x="6202017" y="3359425"/>
            <a:ext cx="1361662" cy="646331"/>
          </a:xfrm>
          <a:prstGeom prst="rect">
            <a:avLst/>
          </a:prstGeom>
          <a:noFill/>
        </p:spPr>
        <p:txBody>
          <a:bodyPr wrap="square" rtlCol="0">
            <a:spAutoFit/>
          </a:bodyPr>
          <a:lstStyle/>
          <a:p>
            <a:r>
              <a:rPr lang="en-US" sz="3600" dirty="0"/>
              <a:t>10 -11</a:t>
            </a:r>
          </a:p>
        </p:txBody>
      </p:sp>
      <p:sp>
        <p:nvSpPr>
          <p:cNvPr id="12" name="TextBox 11"/>
          <p:cNvSpPr txBox="1"/>
          <p:nvPr/>
        </p:nvSpPr>
        <p:spPr>
          <a:xfrm>
            <a:off x="7633251" y="2971800"/>
            <a:ext cx="4234071" cy="1508105"/>
          </a:xfrm>
          <a:prstGeom prst="rect">
            <a:avLst/>
          </a:prstGeom>
          <a:noFill/>
        </p:spPr>
        <p:txBody>
          <a:bodyPr wrap="square" rtlCol="0">
            <a:spAutoFit/>
          </a:bodyPr>
          <a:lstStyle/>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Làm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đổ</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cây</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cối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nhà</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cửa</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cột</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điện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Gây</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thiệt</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hại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rất</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nặng</a:t>
            </a:r>
            <a:r>
              <a:rPr lang="en-US" sz="2300" dirty="0">
                <a:latin typeface="Calibri" panose="020F0502020204030204" pitchFamily="34" charset="0"/>
                <a:cs typeface="Calibri" panose="020F0502020204030204" pitchFamily="34" charset="0"/>
              </a:rPr>
              <a:t>.</a:t>
            </a:r>
          </a:p>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động</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dữ</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dội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Làm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đắm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tàu</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a:t>
            </a:r>
          </a:p>
        </p:txBody>
      </p:sp>
      <p:sp>
        <p:nvSpPr>
          <p:cNvPr id="13" name="TextBox 12"/>
          <p:cNvSpPr txBox="1"/>
          <p:nvPr/>
        </p:nvSpPr>
        <p:spPr>
          <a:xfrm>
            <a:off x="6082746" y="5257799"/>
            <a:ext cx="1550505" cy="646331"/>
          </a:xfrm>
          <a:prstGeom prst="rect">
            <a:avLst/>
          </a:prstGeom>
          <a:noFill/>
        </p:spPr>
        <p:txBody>
          <a:bodyPr wrap="square" rtlCol="0">
            <a:spAutoFit/>
          </a:bodyPr>
          <a:lstStyle/>
          <a:p>
            <a:r>
              <a:rPr lang="en-US" sz="3600" dirty="0"/>
              <a:t>12 - 17</a:t>
            </a:r>
          </a:p>
        </p:txBody>
      </p:sp>
      <p:sp>
        <p:nvSpPr>
          <p:cNvPr id="14" name="TextBox 13"/>
          <p:cNvSpPr txBox="1"/>
          <p:nvPr/>
        </p:nvSpPr>
        <p:spPr>
          <a:xfrm>
            <a:off x="7702826" y="4969565"/>
            <a:ext cx="3945836" cy="1154162"/>
          </a:xfrm>
          <a:prstGeom prst="rect">
            <a:avLst/>
          </a:prstGeom>
          <a:noFill/>
        </p:spPr>
        <p:txBody>
          <a:bodyPr wrap="square" rtlCol="0">
            <a:spAutoFit/>
          </a:bodyPr>
          <a:lstStyle/>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Sức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phá</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hoại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cực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kì</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lớn</a:t>
            </a:r>
            <a:r>
              <a:rPr lang="en-US" sz="2300" dirty="0">
                <a:latin typeface="Calibri" panose="020F0502020204030204" pitchFamily="34" charset="0"/>
                <a:cs typeface="Calibri" panose="020F0502020204030204" pitchFamily="34" charset="0"/>
              </a:rPr>
              <a:t>. </a:t>
            </a:r>
          </a:p>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Sóng</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cực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kì</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mạnh</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Đánh</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đắm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tàu</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có</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trọng</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tải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lớn</a:t>
            </a:r>
            <a:r>
              <a:rPr lang="en-US" sz="2300" dirty="0">
                <a:latin typeface="Calibri" panose="020F0502020204030204" pitchFamily="34" charset="0"/>
                <a:cs typeface="Calibri" panose="020F0502020204030204" pitchFamily="34" charset="0"/>
              </a:rPr>
              <a:t>.</a:t>
            </a:r>
          </a:p>
        </p:txBody>
      </p:sp>
      <p:sp>
        <p:nvSpPr>
          <p:cNvPr id="15" name="TextBox 14"/>
          <p:cNvSpPr txBox="1"/>
          <p:nvPr/>
        </p:nvSpPr>
        <p:spPr>
          <a:xfrm>
            <a:off x="1647825" y="6372225"/>
            <a:ext cx="10296525" cy="646331"/>
          </a:xfrm>
          <a:prstGeom prst="rect">
            <a:avLst/>
          </a:prstGeom>
          <a:noFill/>
        </p:spPr>
        <p:txBody>
          <a:bodyPr wrap="square" rtlCol="0">
            <a:spAutoFit/>
          </a:bodyPr>
          <a:lstStyle/>
          <a:p>
            <a:pPr rtl="0">
              <a:spcBef>
                <a:spcPts val="0"/>
              </a:spcBef>
              <a:spcAft>
                <a:spcPts val="500"/>
              </a:spcAft>
            </a:pPr>
            <a:r>
              <a:rPr lang="en-US" sz="1800" b="0" i="0" u="none" strike="noStrike" dirty="0">
                <a:solidFill>
                  <a:srgbClr val="002060"/>
                </a:solidFill>
                <a:effectLst/>
                <a:latin typeface="Arial" panose="020B0604020202020204" pitchFamily="34" charset="0"/>
              </a:rPr>
              <a:t>(</a:t>
            </a:r>
            <a:r>
              <a:rPr lang="en-US" sz="1800" b="0" i="0" u="none" strike="noStrike" dirty="0" err="1">
                <a:solidFill>
                  <a:srgbClr val="002060"/>
                </a:solidFill>
                <a:effectLst/>
                <a:latin typeface="Arial" panose="020B0604020202020204" pitchFamily="34" charset="0"/>
              </a:rPr>
              <a:t>Nguồn</a:t>
            </a:r>
            <a:r>
              <a:rPr lang="en-US" sz="1800" b="0" i="0" u="none" strike="noStrike" dirty="0">
                <a:solidFill>
                  <a:srgbClr val="002060"/>
                </a:solidFill>
                <a:effectLst/>
                <a:latin typeface="Arial" panose="020B0604020202020204" pitchFamily="34" charset="0"/>
              </a:rPr>
              <a:t>: Quy </a:t>
            </a:r>
            <a:r>
              <a:rPr lang="en-US" sz="1800" b="0" i="0" u="none" strike="noStrike" dirty="0" err="1">
                <a:solidFill>
                  <a:srgbClr val="002060"/>
                </a:solidFill>
                <a:effectLst/>
                <a:latin typeface="Arial" panose="020B0604020202020204" pitchFamily="34" charset="0"/>
              </a:rPr>
              <a:t>định</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về</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dự</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báo</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cảnh</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báo</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và</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truyền</a:t>
            </a:r>
            <a:r>
              <a:rPr lang="en-US" sz="1800" b="0" i="0" u="none" strike="noStrike" dirty="0">
                <a:solidFill>
                  <a:srgbClr val="002060"/>
                </a:solidFill>
                <a:effectLst/>
                <a:latin typeface="Arial" panose="020B0604020202020204" pitchFamily="34" charset="0"/>
              </a:rPr>
              <a:t> tin </a:t>
            </a:r>
            <a:r>
              <a:rPr lang="en-US" sz="1800" b="0" i="0" u="none" strike="noStrike" dirty="0" err="1">
                <a:solidFill>
                  <a:srgbClr val="002060"/>
                </a:solidFill>
                <a:effectLst/>
                <a:latin typeface="Arial" panose="020B0604020202020204" pitchFamily="34" charset="0"/>
              </a:rPr>
              <a:t>thiên</a:t>
            </a:r>
            <a:r>
              <a:rPr lang="en-US" sz="1800" b="0" i="0" u="none" strike="noStrike" dirty="0">
                <a:solidFill>
                  <a:srgbClr val="002060"/>
                </a:solidFill>
                <a:effectLst/>
                <a:latin typeface="Arial" panose="020B0604020202020204" pitchFamily="34" charset="0"/>
              </a:rPr>
              <a:t> tai - </a:t>
            </a:r>
            <a:r>
              <a:rPr lang="en-US" sz="1800" b="0" i="0" u="none" strike="noStrike" dirty="0" err="1">
                <a:solidFill>
                  <a:srgbClr val="002060"/>
                </a:solidFill>
                <a:effectLst/>
                <a:latin typeface="Arial" panose="020B0604020202020204" pitchFamily="34" charset="0"/>
              </a:rPr>
              <a:t>Số</a:t>
            </a:r>
            <a:r>
              <a:rPr lang="en-US" sz="1800" b="0" i="0" u="none" strike="noStrike" dirty="0">
                <a:solidFill>
                  <a:srgbClr val="002060"/>
                </a:solidFill>
                <a:effectLst/>
                <a:latin typeface="Arial" panose="020B0604020202020204" pitchFamily="34" charset="0"/>
              </a:rPr>
              <a:t> 03/2020/QĐ-</a:t>
            </a:r>
            <a:r>
              <a:rPr lang="en-US" sz="1800" b="0" i="0" u="none" strike="noStrike" dirty="0" err="1">
                <a:solidFill>
                  <a:srgbClr val="002060"/>
                </a:solidFill>
                <a:effectLst/>
                <a:latin typeface="Arial" panose="020B0604020202020204" pitchFamily="34" charset="0"/>
              </a:rPr>
              <a:t>TTg</a:t>
            </a:r>
            <a:r>
              <a:rPr lang="en-US" sz="1800" b="0" i="0" u="none" strike="noStrike" dirty="0">
                <a:solidFill>
                  <a:srgbClr val="002060"/>
                </a:solidFill>
                <a:effectLst/>
                <a:latin typeface="Arial" panose="020B0604020202020204" pitchFamily="34" charset="0"/>
              </a:rPr>
              <a:t>)</a:t>
            </a:r>
            <a:r>
              <a:rPr lang="en-US" dirty="0">
                <a:solidFill>
                  <a:srgbClr val="002060"/>
                </a:solidFill>
              </a:rPr>
              <a:t/>
            </a:r>
            <a:br>
              <a:rPr lang="en-US" dirty="0">
                <a:solidFill>
                  <a:srgbClr val="002060"/>
                </a:solidFill>
              </a:rPr>
            </a:br>
            <a:endParaRPr lang="en-US"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ộc sống xanh - Infographic: Hiểu về các cấp gió, bã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3149" y="0"/>
            <a:ext cx="780097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21" t="2344" r="623"/>
          <a:stretch>
            <a:fillRect/>
          </a:stretch>
        </p:blipFill>
        <p:spPr>
          <a:xfrm>
            <a:off x="0" y="0"/>
            <a:ext cx="12192000" cy="6858000"/>
          </a:xfrm>
          <a:prstGeom prst="rect">
            <a:avLst/>
          </a:prstGeom>
        </p:spPr>
      </p:pic>
      <p:grpSp>
        <p:nvGrpSpPr>
          <p:cNvPr id="3" name="Group 3"/>
          <p:cNvGrpSpPr/>
          <p:nvPr/>
        </p:nvGrpSpPr>
        <p:grpSpPr>
          <a:xfrm>
            <a:off x="1651000" y="-838200"/>
            <a:ext cx="8890000" cy="88900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6" name="Picture 6"/>
          <p:cNvPicPr>
            <a:picLocks noChangeAspect="1"/>
          </p:cNvPicPr>
          <p:nvPr/>
        </p:nvPicPr>
        <p:blipFill>
          <a:blip r:embed="rId3"/>
          <a:srcRect/>
          <a:stretch>
            <a:fillRect/>
          </a:stretch>
        </p:blipFill>
        <p:spPr>
          <a:xfrm>
            <a:off x="1564850" y="3318264"/>
            <a:ext cx="9138919" cy="5140642"/>
          </a:xfrm>
          <a:prstGeom prst="rect">
            <a:avLst/>
          </a:prstGeom>
        </p:spPr>
      </p:pic>
      <p:pic>
        <p:nvPicPr>
          <p:cNvPr id="7" name="Picture 7"/>
          <p:cNvPicPr>
            <a:picLocks noChangeAspect="1"/>
          </p:cNvPicPr>
          <p:nvPr/>
        </p:nvPicPr>
        <p:blipFill>
          <a:blip r:embed="rId4"/>
          <a:srcRect l="11001" t="30962" r="13970" b="32828"/>
          <a:stretch>
            <a:fillRect/>
          </a:stretch>
        </p:blipFill>
        <p:spPr>
          <a:xfrm>
            <a:off x="-181935" y="3762954"/>
            <a:ext cx="12555869" cy="3408445"/>
          </a:xfrm>
          <a:prstGeom prst="rect">
            <a:avLst/>
          </a:prstGeom>
        </p:spPr>
      </p:pic>
      <p:pic>
        <p:nvPicPr>
          <p:cNvPr id="8" name="Picture 8"/>
          <p:cNvPicPr>
            <a:picLocks noChangeAspect="1"/>
          </p:cNvPicPr>
          <p:nvPr/>
        </p:nvPicPr>
        <p:blipFill>
          <a:blip r:embed="rId5"/>
          <a:srcRect r="66324" b="70079"/>
          <a:stretch>
            <a:fillRect/>
          </a:stretch>
        </p:blipFill>
        <p:spPr>
          <a:xfrm>
            <a:off x="-3332" y="-105860"/>
            <a:ext cx="4799321" cy="2398570"/>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a:fillRect/>
          </a:stretch>
        </p:blipFill>
        <p:spPr>
          <a:xfrm>
            <a:off x="12858" y="-296283"/>
            <a:ext cx="12270109" cy="7161952"/>
          </a:xfrm>
          <a:prstGeom prst="rect">
            <a:avLst/>
          </a:prstGeom>
        </p:spPr>
      </p:pic>
      <p:pic>
        <p:nvPicPr>
          <p:cNvPr id="12" name="Picture 6"/>
          <p:cNvPicPr>
            <a:picLocks noChangeAspect="1"/>
          </p:cNvPicPr>
          <p:nvPr/>
        </p:nvPicPr>
        <p:blipFill>
          <a:blip r:embed="rId7"/>
          <a:srcRect l="13162" t="11393" b="31764"/>
          <a:stretch>
            <a:fillRect/>
          </a:stretch>
        </p:blipFill>
        <p:spPr>
          <a:xfrm>
            <a:off x="4790157" y="787947"/>
            <a:ext cx="7936024" cy="2922076"/>
          </a:xfrm>
          <a:prstGeom prst="rect">
            <a:avLst/>
          </a:prstGeom>
        </p:spPr>
      </p:pic>
      <p:pic>
        <p:nvPicPr>
          <p:cNvPr id="5" name="Picture 5"/>
          <p:cNvPicPr>
            <a:picLocks noChangeAspect="1"/>
          </p:cNvPicPr>
          <p:nvPr/>
        </p:nvPicPr>
        <p:blipFill>
          <a:blip r:embed="rId8"/>
          <a:srcRect t="8032" b="59222"/>
          <a:stretch>
            <a:fillRect/>
          </a:stretch>
        </p:blipFill>
        <p:spPr>
          <a:xfrm>
            <a:off x="-430356" y="-1600905"/>
            <a:ext cx="14165807" cy="2609245"/>
          </a:xfrm>
          <a:prstGeom prst="rect">
            <a:avLst/>
          </a:prstGeom>
        </p:spPr>
      </p:pic>
      <p:pic>
        <p:nvPicPr>
          <p:cNvPr id="13" name="Picture 12"/>
          <p:cNvPicPr>
            <a:picLocks noChangeAspect="1"/>
          </p:cNvPicPr>
          <p:nvPr/>
        </p:nvPicPr>
        <p:blipFill>
          <a:blip r:embed="rId9"/>
          <a:stretch>
            <a:fillRect/>
          </a:stretch>
        </p:blipFill>
        <p:spPr>
          <a:xfrm>
            <a:off x="2961597" y="1968534"/>
            <a:ext cx="6840305"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1"/>
                                        </p:tgtEl>
                                      </p:cBhvr>
                                    </p:animEffect>
                                    <p:animScale>
                                      <p:cBhvr>
                                        <p:cTn id="7" dur="1000" autoRev="1" fill="hold"/>
                                        <p:tgtEl>
                                          <p:spTgt spid="11"/>
                                        </p:tgtEl>
                                      </p:cBhvr>
                                      <p:by x="105000" y="105000"/>
                                    </p:animScale>
                                  </p:childTnLst>
                                </p:cTn>
                              </p:par>
                              <p:par>
                                <p:cTn id="8" presetID="64" presetClass="path" presetSubtype="0" repeatCount="indefinite" accel="50000" decel="50000" fill="hold" nodeType="withEffect">
                                  <p:stCondLst>
                                    <p:cond delay="0"/>
                                  </p:stCondLst>
                                  <p:childTnLst>
                                    <p:animMotion origin="layout" path="M 4.02778E-6 -2.09877E-6 L 4.02778E-6 0.69861 " pathEditMode="relative" rAng="0" ptsTypes="AA">
                                      <p:cBhvr>
                                        <p:cTn id="9" dur="3000" fill="hold"/>
                                        <p:tgtEl>
                                          <p:spTgt spid="12"/>
                                        </p:tgtEl>
                                        <p:attrNameLst>
                                          <p:attrName>ppt_x</p:attrName>
                                          <p:attrName>ppt_y</p:attrName>
                                        </p:attrNameLst>
                                      </p:cBhvr>
                                      <p:rCtr x="0" y="34923"/>
                                    </p:animMotion>
                                  </p:childTnLst>
                                </p:cTn>
                              </p:par>
                              <p:par>
                                <p:cTn id="10" presetID="32" presetClass="emph" presetSubtype="0" repeatCount="indefinite" fill="hold" nodeType="withEffect">
                                  <p:stCondLst>
                                    <p:cond delay="0"/>
                                  </p:stCondLst>
                                  <p:childTnLst>
                                    <p:animRot by="120000">
                                      <p:cBhvr>
                                        <p:cTn id="11" dur="300" fill="hold">
                                          <p:stCondLst>
                                            <p:cond delay="0"/>
                                          </p:stCondLst>
                                        </p:cTn>
                                        <p:tgtEl>
                                          <p:spTgt spid="7"/>
                                        </p:tgtEl>
                                        <p:attrNameLst>
                                          <p:attrName>r</p:attrName>
                                        </p:attrNameLst>
                                      </p:cBhvr>
                                    </p:animRot>
                                    <p:animRot by="-240000">
                                      <p:cBhvr>
                                        <p:cTn id="12" dur="600" fill="hold">
                                          <p:stCondLst>
                                            <p:cond delay="600"/>
                                          </p:stCondLst>
                                        </p:cTn>
                                        <p:tgtEl>
                                          <p:spTgt spid="7"/>
                                        </p:tgtEl>
                                        <p:attrNameLst>
                                          <p:attrName>r</p:attrName>
                                        </p:attrNameLst>
                                      </p:cBhvr>
                                    </p:animRot>
                                    <p:animRot by="240000">
                                      <p:cBhvr>
                                        <p:cTn id="13" dur="600" fill="hold">
                                          <p:stCondLst>
                                            <p:cond delay="1200"/>
                                          </p:stCondLst>
                                        </p:cTn>
                                        <p:tgtEl>
                                          <p:spTgt spid="7"/>
                                        </p:tgtEl>
                                        <p:attrNameLst>
                                          <p:attrName>r</p:attrName>
                                        </p:attrNameLst>
                                      </p:cBhvr>
                                    </p:animRot>
                                    <p:animRot by="-240000">
                                      <p:cBhvr>
                                        <p:cTn id="14" dur="600" fill="hold">
                                          <p:stCondLst>
                                            <p:cond delay="1800"/>
                                          </p:stCondLst>
                                        </p:cTn>
                                        <p:tgtEl>
                                          <p:spTgt spid="7"/>
                                        </p:tgtEl>
                                        <p:attrNameLst>
                                          <p:attrName>r</p:attrName>
                                        </p:attrNameLst>
                                      </p:cBhvr>
                                    </p:animRot>
                                    <p:animRot by="120000">
                                      <p:cBhvr>
                                        <p:cTn id="15" dur="600" fill="hold">
                                          <p:stCondLst>
                                            <p:cond delay="2400"/>
                                          </p:stCondLst>
                                        </p:cTn>
                                        <p:tgtEl>
                                          <p:spTgt spid="7"/>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0" y="0"/>
            <a:ext cx="12192000" cy="6858000"/>
          </a:xfrm>
          <a:prstGeom prst="rect">
            <a:avLst/>
          </a:prstGeom>
        </p:spPr>
      </p:pic>
      <p:sp>
        <p:nvSpPr>
          <p:cNvPr id="5" name="Rectangle: Rounded Corners 6"/>
          <p:cNvSpPr/>
          <p:nvPr/>
        </p:nvSpPr>
        <p:spPr>
          <a:xfrm>
            <a:off x="558800" y="406400"/>
            <a:ext cx="11074400" cy="6045200"/>
          </a:xfrm>
          <a:prstGeom prst="roundRect">
            <a:avLst>
              <a:gd name="adj" fmla="val 5203"/>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grpSp>
        <p:nvGrpSpPr>
          <p:cNvPr id="28" name="Group 27"/>
          <p:cNvGrpSpPr/>
          <p:nvPr/>
        </p:nvGrpSpPr>
        <p:grpSpPr>
          <a:xfrm>
            <a:off x="3607626" y="2946160"/>
            <a:ext cx="2342093" cy="1851912"/>
            <a:chOff x="6365845" y="2586499"/>
            <a:chExt cx="5521081" cy="4365564"/>
          </a:xfrm>
        </p:grpSpPr>
        <p:sp>
          <p:nvSpPr>
            <p:cNvPr id="29" name="Rectangle 28"/>
            <p:cNvSpPr/>
            <p:nvPr/>
          </p:nvSpPr>
          <p:spPr>
            <a:xfrm>
              <a:off x="6365845" y="2608663"/>
              <a:ext cx="5521081"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6606882" y="2586499"/>
              <a:ext cx="5075027" cy="4005352"/>
            </a:xfrm>
            <a:prstGeom prst="rect">
              <a:avLst/>
            </a:prstGeom>
          </p:spPr>
        </p:pic>
      </p:grpSp>
      <p:grpSp>
        <p:nvGrpSpPr>
          <p:cNvPr id="31" name="Group 30"/>
          <p:cNvGrpSpPr/>
          <p:nvPr/>
        </p:nvGrpSpPr>
        <p:grpSpPr>
          <a:xfrm>
            <a:off x="6265118" y="2955562"/>
            <a:ext cx="2342093" cy="1842510"/>
            <a:chOff x="10563659" y="2176068"/>
            <a:chExt cx="5521081" cy="4343400"/>
          </a:xfrm>
        </p:grpSpPr>
        <p:sp>
          <p:nvSpPr>
            <p:cNvPr id="32" name="Rectangle 31"/>
            <p:cNvSpPr/>
            <p:nvPr/>
          </p:nvSpPr>
          <p:spPr>
            <a:xfrm>
              <a:off x="10563659" y="2176068"/>
              <a:ext cx="5521081"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0826301" y="2418505"/>
              <a:ext cx="4973493" cy="3925217"/>
            </a:xfrm>
            <a:prstGeom prst="rect">
              <a:avLst/>
            </a:prstGeom>
          </p:spPr>
        </p:pic>
      </p:grpSp>
      <p:grpSp>
        <p:nvGrpSpPr>
          <p:cNvPr id="34" name="Group 33"/>
          <p:cNvGrpSpPr/>
          <p:nvPr/>
        </p:nvGrpSpPr>
        <p:grpSpPr>
          <a:xfrm>
            <a:off x="8922032" y="2955562"/>
            <a:ext cx="2342093" cy="1842510"/>
            <a:chOff x="12423608" y="4403596"/>
            <a:chExt cx="5521081" cy="4343400"/>
          </a:xfrm>
        </p:grpSpPr>
        <p:sp>
          <p:nvSpPr>
            <p:cNvPr id="35" name="Rectangle 34"/>
            <p:cNvSpPr/>
            <p:nvPr/>
          </p:nvSpPr>
          <p:spPr>
            <a:xfrm>
              <a:off x="12423608" y="4403596"/>
              <a:ext cx="5521081"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36" name="Picture 3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2520237" y="4509233"/>
              <a:ext cx="5299042" cy="4198813"/>
            </a:xfrm>
            <a:prstGeom prst="rect">
              <a:avLst/>
            </a:prstGeom>
          </p:spPr>
        </p:pic>
      </p:grpSp>
      <p:grpSp>
        <p:nvGrpSpPr>
          <p:cNvPr id="37" name="Group 36"/>
          <p:cNvGrpSpPr/>
          <p:nvPr/>
        </p:nvGrpSpPr>
        <p:grpSpPr>
          <a:xfrm>
            <a:off x="945144" y="2955562"/>
            <a:ext cx="2342093" cy="1842510"/>
            <a:chOff x="1788968" y="2678634"/>
            <a:chExt cx="3513139" cy="2763765"/>
          </a:xfrm>
        </p:grpSpPr>
        <p:sp>
          <p:nvSpPr>
            <p:cNvPr id="26" name="Rectangle 25"/>
            <p:cNvSpPr/>
            <p:nvPr/>
          </p:nvSpPr>
          <p:spPr>
            <a:xfrm>
              <a:off x="1788968" y="2678634"/>
              <a:ext cx="3513139" cy="27637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27" name="Picture 2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870182" y="2717280"/>
              <a:ext cx="3401682" cy="2700336"/>
            </a:xfrm>
            <a:prstGeom prst="rect">
              <a:avLst/>
            </a:prstGeom>
          </p:spPr>
        </p:pic>
      </p:grpSp>
      <p:sp>
        <p:nvSpPr>
          <p:cNvPr id="39" name="Rectangle 38"/>
          <p:cNvSpPr/>
          <p:nvPr/>
        </p:nvSpPr>
        <p:spPr>
          <a:xfrm>
            <a:off x="924152" y="2960729"/>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r>
              <a:rPr lang="en-US" sz="6665" dirty="0">
                <a:solidFill>
                  <a:srgbClr val="FF0000"/>
                </a:solidFill>
                <a:latin typeface="#9Slide03 BoosterNextFYBlack" panose="02000A03000000020004" pitchFamily="2" charset="0"/>
              </a:rPr>
              <a:t>1</a:t>
            </a:r>
          </a:p>
        </p:txBody>
      </p:sp>
      <p:sp>
        <p:nvSpPr>
          <p:cNvPr id="45" name="Rectangle 44"/>
          <p:cNvSpPr/>
          <p:nvPr/>
        </p:nvSpPr>
        <p:spPr>
          <a:xfrm>
            <a:off x="3589231" y="2949844"/>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r>
              <a:rPr lang="en-US" sz="6665" dirty="0">
                <a:solidFill>
                  <a:srgbClr val="FF0000"/>
                </a:solidFill>
                <a:latin typeface="#9Slide03 BoosterNextFYBlack" panose="02000A03000000020004" pitchFamily="2" charset="0"/>
              </a:rPr>
              <a:t>2</a:t>
            </a:r>
          </a:p>
        </p:txBody>
      </p:sp>
      <p:sp>
        <p:nvSpPr>
          <p:cNvPr id="46" name="Rectangle 45"/>
          <p:cNvSpPr/>
          <p:nvPr/>
        </p:nvSpPr>
        <p:spPr>
          <a:xfrm>
            <a:off x="6282399" y="2948564"/>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r>
              <a:rPr lang="en-US" sz="6665" dirty="0">
                <a:solidFill>
                  <a:srgbClr val="FF0000"/>
                </a:solidFill>
                <a:latin typeface="#9Slide03 BoosterNextFYBlack" panose="02000A03000000020004" pitchFamily="2" charset="0"/>
              </a:rPr>
              <a:t>3</a:t>
            </a:r>
          </a:p>
        </p:txBody>
      </p:sp>
      <p:sp>
        <p:nvSpPr>
          <p:cNvPr id="47" name="Rectangle 46"/>
          <p:cNvSpPr/>
          <p:nvPr/>
        </p:nvSpPr>
        <p:spPr>
          <a:xfrm>
            <a:off x="8922032" y="2958090"/>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r>
              <a:rPr lang="en-US" sz="6665" dirty="0">
                <a:solidFill>
                  <a:srgbClr val="FF0000"/>
                </a:solidFill>
                <a:latin typeface="#9Slide03 BoosterNextFYBlack" panose="02000A03000000020004" pitchFamily="2" charset="0"/>
              </a:rPr>
              <a:t>4</a:t>
            </a:r>
          </a:p>
        </p:txBody>
      </p:sp>
      <p:pic>
        <p:nvPicPr>
          <p:cNvPr id="48" name="Picture 47"/>
          <p:cNvPicPr>
            <a:picLocks noChangeAspect="1"/>
          </p:cNvPicPr>
          <p:nvPr/>
        </p:nvPicPr>
        <p:blipFill>
          <a:blip r:embed="rId10">
            <a:extLst>
              <a:ext uri="{28A0092B-C50C-407E-A947-70E740481C1C}">
                <a14:useLocalDpi xmlns:a14="http://schemas.microsoft.com/office/drawing/2010/main" val="0"/>
              </a:ext>
            </a:extLst>
          </a:blip>
          <a:srcRect l="11416" r="11416"/>
          <a:stretch>
            <a:fillRect/>
          </a:stretch>
        </p:blipFill>
        <p:spPr>
          <a:xfrm>
            <a:off x="1415144" y="5059028"/>
            <a:ext cx="1447800" cy="960000"/>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rcRect l="16458" r="16458"/>
          <a:stretch>
            <a:fillRect/>
          </a:stretch>
        </p:blipFill>
        <p:spPr>
          <a:xfrm>
            <a:off x="9405257" y="4963778"/>
            <a:ext cx="1328057" cy="960000"/>
          </a:xfrm>
          <a:prstGeom prst="rect">
            <a:avLst/>
          </a:prstGeom>
        </p:spPr>
      </p:pic>
      <p:grpSp>
        <p:nvGrpSpPr>
          <p:cNvPr id="55" name="Group 54"/>
          <p:cNvGrpSpPr/>
          <p:nvPr/>
        </p:nvGrpSpPr>
        <p:grpSpPr>
          <a:xfrm>
            <a:off x="943202" y="1682654"/>
            <a:ext cx="10239769" cy="774178"/>
            <a:chOff x="-47916" y="127470"/>
            <a:chExt cx="17532964" cy="1888038"/>
          </a:xfrm>
        </p:grpSpPr>
        <p:sp>
          <p:nvSpPr>
            <p:cNvPr id="56" name="Rounded Rectangle 55"/>
            <p:cNvSpPr/>
            <p:nvPr/>
          </p:nvSpPr>
          <p:spPr>
            <a:xfrm>
              <a:off x="-47916" y="127470"/>
              <a:ext cx="17532964" cy="1888038"/>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sp>
          <p:nvSpPr>
            <p:cNvPr id="57" name="TextBox 56"/>
            <p:cNvSpPr txBox="1"/>
            <p:nvPr/>
          </p:nvSpPr>
          <p:spPr>
            <a:xfrm>
              <a:off x="1633355" y="252503"/>
              <a:ext cx="13164264" cy="1476482"/>
            </a:xfrm>
            <a:prstGeom prst="rect">
              <a:avLst/>
            </a:prstGeom>
            <a:noFill/>
          </p:spPr>
          <p:txBody>
            <a:bodyPr wrap="square" rtlCol="0">
              <a:spAutoFit/>
            </a:bodyPr>
            <a:lstStyle/>
            <a:p>
              <a:pPr algn="ctr" defTabSz="609600"/>
              <a:r>
                <a:rPr lang="en-US" sz="3335" dirty="0" err="1">
                  <a:solidFill>
                    <a:srgbClr val="22517E"/>
                  </a:solidFill>
                  <a:latin typeface="Calibri" panose="020F0502020204030204" pitchFamily="34" charset="0"/>
                  <a:cs typeface="Calibri" panose="020F0502020204030204" pitchFamily="34" charset="0"/>
                </a:rPr>
                <a:t>Hãy</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dự</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đoán</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cấp</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gió</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dựa</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vào</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hình</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ảnh</a:t>
              </a:r>
              <a:endParaRPr lang="en-US" sz="3335" dirty="0">
                <a:solidFill>
                  <a:srgbClr val="22517E"/>
                </a:solidFill>
                <a:latin typeface="Calibri" panose="020F0502020204030204" pitchFamily="34" charset="0"/>
                <a:cs typeface="Calibri" panose="020F0502020204030204" pitchFamily="34" charset="0"/>
              </a:endParaRPr>
            </a:p>
          </p:txBody>
        </p:sp>
      </p:grpSp>
      <p:pic>
        <p:nvPicPr>
          <p:cNvPr id="61"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764328" y="893919"/>
            <a:ext cx="812800" cy="812800"/>
          </a:xfrm>
          <a:prstGeom prst="rect">
            <a:avLst/>
          </a:prstGeom>
        </p:spPr>
      </p:pic>
      <p:pic>
        <p:nvPicPr>
          <p:cNvPr id="62"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865928" y="995519"/>
            <a:ext cx="812800" cy="812800"/>
          </a:xfrm>
          <a:prstGeom prst="rect">
            <a:avLst/>
          </a:prstGeom>
        </p:spPr>
      </p:pic>
      <p:pic>
        <p:nvPicPr>
          <p:cNvPr id="63"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967528" y="1097119"/>
            <a:ext cx="812800" cy="812800"/>
          </a:xfrm>
          <a:prstGeom prst="rect">
            <a:avLst/>
          </a:prstGeom>
        </p:spPr>
      </p:pic>
      <p:pic>
        <p:nvPicPr>
          <p:cNvPr id="64"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069128" y="1198719"/>
            <a:ext cx="812800" cy="812800"/>
          </a:xfrm>
          <a:prstGeom prst="rect">
            <a:avLst/>
          </a:prstGeom>
        </p:spPr>
      </p:pic>
      <p:pic>
        <p:nvPicPr>
          <p:cNvPr id="40" name="Picture 39"/>
          <p:cNvPicPr>
            <a:picLocks noChangeAspect="1"/>
          </p:cNvPicPr>
          <p:nvPr/>
        </p:nvPicPr>
        <p:blipFill>
          <a:blip r:embed="rId13">
            <a:extLst>
              <a:ext uri="{28A0092B-C50C-407E-A947-70E740481C1C}">
                <a14:useLocalDpi xmlns:a14="http://schemas.microsoft.com/office/drawing/2010/main" val="0"/>
              </a:ext>
            </a:extLst>
          </a:blip>
          <a:srcRect l="10101" r="10101"/>
          <a:stretch>
            <a:fillRect/>
          </a:stretch>
        </p:blipFill>
        <p:spPr>
          <a:xfrm>
            <a:off x="4027715" y="5005605"/>
            <a:ext cx="1436914" cy="960000"/>
          </a:xfrm>
          <a:prstGeom prst="rect">
            <a:avLst/>
          </a:prstGeom>
        </p:spPr>
      </p:pic>
      <p:pic>
        <p:nvPicPr>
          <p:cNvPr id="42" name="Picture 41"/>
          <p:cNvPicPr>
            <a:picLocks noChangeAspect="1"/>
          </p:cNvPicPr>
          <p:nvPr/>
        </p:nvPicPr>
        <p:blipFill>
          <a:blip r:embed="rId14">
            <a:extLst>
              <a:ext uri="{28A0092B-C50C-407E-A947-70E740481C1C}">
                <a14:useLocalDpi xmlns:a14="http://schemas.microsoft.com/office/drawing/2010/main" val="0"/>
              </a:ext>
            </a:extLst>
          </a:blip>
          <a:srcRect l="15143" r="15143"/>
          <a:stretch>
            <a:fillRect/>
          </a:stretch>
        </p:blipFill>
        <p:spPr>
          <a:xfrm>
            <a:off x="6727371" y="4992353"/>
            <a:ext cx="1447799" cy="960000"/>
          </a:xfrm>
          <a:prstGeom prst="rect">
            <a:avLst/>
          </a:prstGeom>
        </p:spPr>
      </p:pic>
      <p:pic>
        <p:nvPicPr>
          <p:cNvPr id="6" name="Picture 5"/>
          <p:cNvPicPr>
            <a:picLocks noChangeAspect="1"/>
          </p:cNvPicPr>
          <p:nvPr/>
        </p:nvPicPr>
        <p:blipFill>
          <a:blip r:embed="rId15"/>
          <a:stretch>
            <a:fillRect/>
          </a:stretch>
        </p:blipFill>
        <p:spPr>
          <a:xfrm>
            <a:off x="2990192" y="447989"/>
            <a:ext cx="6383065" cy="1542422"/>
          </a:xfrm>
          <a:prstGeom prst="rect">
            <a:avLst/>
          </a:prstGeom>
        </p:spPr>
      </p:pic>
      <p:pic>
        <p:nvPicPr>
          <p:cNvPr id="7"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992928" y="251589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par>
                                <p:cTn id="22" presetID="10"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10"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10"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4" fill="hold" display="0">
                  <p:stCondLst>
                    <p:cond delay="indefinite"/>
                  </p:stCondLst>
                  <p:endCondLst>
                    <p:cond evt="onStopAudio" delay="0">
                      <p:tgtEl>
                        <p:sldTgt/>
                      </p:tgtEl>
                    </p:cond>
                  </p:endCondLst>
                </p:cTn>
                <p:tgtEl>
                  <p:spTgt spid="61"/>
                </p:tgtEl>
              </p:cMediaNode>
            </p:audio>
            <p:audio>
              <p:cMediaNode vol="100000">
                <p:cTn id="35" fill="hold" display="0">
                  <p:stCondLst>
                    <p:cond delay="indefinite"/>
                  </p:stCondLst>
                  <p:endCondLst>
                    <p:cond evt="onStopAudio" delay="0">
                      <p:tgtEl>
                        <p:sldTgt/>
                      </p:tgtEl>
                    </p:cond>
                  </p:endCondLst>
                </p:cTn>
                <p:tgtEl>
                  <p:spTgt spid="62"/>
                </p:tgtEl>
              </p:cMediaNode>
            </p:audio>
            <p:audio>
              <p:cMediaNode vol="100000">
                <p:cTn id="36" fill="hold" display="0">
                  <p:stCondLst>
                    <p:cond delay="indefinite"/>
                  </p:stCondLst>
                  <p:endCondLst>
                    <p:cond evt="onStopAudio" delay="0">
                      <p:tgtEl>
                        <p:sldTgt/>
                      </p:tgtEl>
                    </p:cond>
                  </p:endCondLst>
                </p:cTn>
                <p:tgtEl>
                  <p:spTgt spid="63"/>
                </p:tgtEl>
              </p:cMediaNode>
            </p:audio>
            <p:audio>
              <p:cMediaNode vol="100000">
                <p:cTn id="37" fill="hold" display="0">
                  <p:stCondLst>
                    <p:cond delay="indefinite"/>
                  </p:stCondLst>
                  <p:endCondLst>
                    <p:cond evt="onStopAudio" delay="0">
                      <p:tgtEl>
                        <p:sldTgt/>
                      </p:tgtEl>
                    </p:cond>
                  </p:endCondLst>
                </p:cTn>
                <p:tgtEl>
                  <p:spTgt spid="64"/>
                </p:tgtEl>
              </p:cMediaNode>
            </p:audio>
            <p:seq concurrent="1" nextAc="seek">
              <p:cTn id="38" restart="whenNotActive" fill="hold" evtFilter="cancelBubble" nodeType="interactiveSeq">
                <p:stCondLst>
                  <p:cond evt="onClick" delay="0">
                    <p:tgtEl>
                      <p:spTgt spid="39"/>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grpId="0" nodeType="clickEffect">
                                  <p:stCondLst>
                                    <p:cond delay="0"/>
                                  </p:stCondLst>
                                  <p:childTnLst>
                                    <p:animEffect transition="out" filter="barn(inVertical)">
                                      <p:cBhvr>
                                        <p:cTn id="42" dur="500"/>
                                        <p:tgtEl>
                                          <p:spTgt spid="39"/>
                                        </p:tgtEl>
                                      </p:cBhvr>
                                    </p:animEffect>
                                    <p:set>
                                      <p:cBhvr>
                                        <p:cTn id="4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6" presetClass="exit" presetSubtype="21" fill="hold" grpId="0" nodeType="clickEffect">
                                  <p:stCondLst>
                                    <p:cond delay="0"/>
                                  </p:stCondLst>
                                  <p:childTnLst>
                                    <p:animEffect transition="out" filter="barn(inVertical)">
                                      <p:cBhvr>
                                        <p:cTn id="48" dur="500"/>
                                        <p:tgtEl>
                                          <p:spTgt spid="45"/>
                                        </p:tgtEl>
                                      </p:cBhvr>
                                    </p:animEffect>
                                    <p:set>
                                      <p:cBhvr>
                                        <p:cTn id="4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0" restart="whenNotActive" fill="hold" evtFilter="cancelBubble" nodeType="interactiveSeq">
                <p:stCondLst>
                  <p:cond evt="onClick" delay="0">
                    <p:tgtEl>
                      <p:spTgt spid="46"/>
                    </p:tgtEl>
                  </p:cond>
                </p:stCondLst>
                <p:endSync evt="end" delay="0">
                  <p:rtn val="all"/>
                </p:endSync>
                <p:childTnLst>
                  <p:par>
                    <p:cTn id="51" fill="hold">
                      <p:stCondLst>
                        <p:cond delay="0"/>
                      </p:stCondLst>
                      <p:childTnLst>
                        <p:par>
                          <p:cTn id="52" fill="hold">
                            <p:stCondLst>
                              <p:cond delay="0"/>
                            </p:stCondLst>
                            <p:childTnLst>
                              <p:par>
                                <p:cTn id="53" presetID="16" presetClass="exit" presetSubtype="21" fill="hold" grpId="0" nodeType="clickEffect">
                                  <p:stCondLst>
                                    <p:cond delay="0"/>
                                  </p:stCondLst>
                                  <p:childTnLst>
                                    <p:animEffect transition="out" filter="barn(inVertical)">
                                      <p:cBhvr>
                                        <p:cTn id="54" dur="500"/>
                                        <p:tgtEl>
                                          <p:spTgt spid="46"/>
                                        </p:tgtEl>
                                      </p:cBhvr>
                                    </p:animEffect>
                                    <p:set>
                                      <p:cBhvr>
                                        <p:cTn id="5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6" restart="whenNotActive" fill="hold" evtFilter="cancelBubble" nodeType="interactiveSeq">
                <p:stCondLst>
                  <p:cond evt="onClick" delay="0">
                    <p:tgtEl>
                      <p:spTgt spid="47"/>
                    </p:tgtEl>
                  </p:cond>
                </p:stCondLst>
                <p:endSync evt="end" delay="0">
                  <p:rtn val="all"/>
                </p:endSync>
                <p:childTnLst>
                  <p:par>
                    <p:cTn id="57" fill="hold">
                      <p:stCondLst>
                        <p:cond delay="0"/>
                      </p:stCondLst>
                      <p:childTnLst>
                        <p:par>
                          <p:cTn id="58" fill="hold">
                            <p:stCondLst>
                              <p:cond delay="0"/>
                            </p:stCondLst>
                            <p:childTnLst>
                              <p:par>
                                <p:cTn id="59" presetID="16" presetClass="exit" presetSubtype="21" fill="hold" grpId="0" nodeType="clickEffect">
                                  <p:stCondLst>
                                    <p:cond delay="0"/>
                                  </p:stCondLst>
                                  <p:childTnLst>
                                    <p:animEffect transition="out" filter="barn(inVertical)">
                                      <p:cBhvr>
                                        <p:cTn id="60" dur="500"/>
                                        <p:tgtEl>
                                          <p:spTgt spid="47"/>
                                        </p:tgtEl>
                                      </p:cBhvr>
                                    </p:animEffect>
                                    <p:set>
                                      <p:cBhvr>
                                        <p:cTn id="6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1" presetClass="mediacall" presetSubtype="0" fill="hold" nodeType="withEffect">
                                  <p:stCondLst>
                                    <p:cond delay="0"/>
                                  </p:stCondLst>
                                  <p:childTnLst>
                                    <p:cmd type="call" cmd="playFrom(0.0)">
                                      <p:cBhvr>
                                        <p:cTn id="69" dur="4576" fill="hold"/>
                                        <p:tgtEl>
                                          <p:spTgt spid="64"/>
                                        </p:tgtEl>
                                      </p:cBhvr>
                                    </p:cmd>
                                  </p:childTnLst>
                                </p:cTn>
                              </p:par>
                            </p:childTnLst>
                          </p:cTn>
                        </p:par>
                      </p:childTnLst>
                    </p:cTn>
                  </p:par>
                </p:childTnLst>
              </p:cTn>
              <p:nextCondLst>
                <p:cond evt="onClick" delay="0">
                  <p:tgtEl>
                    <p:spTgt spid="37"/>
                  </p:tgtEl>
                </p:cond>
              </p:nextCondLst>
            </p:seq>
            <p:seq concurrent="1" nextAc="seek">
              <p:cTn id="70" restart="whenNotActive" fill="hold" evtFilter="cancelBubble" nodeType="interactiveSeq">
                <p:stCondLst>
                  <p:cond evt="onClick" delay="0">
                    <p:tgtEl>
                      <p:spTgt spid="28"/>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par>
                                <p:cTn id="76" presetID="1" presetClass="mediacall" presetSubtype="0" fill="hold" nodeType="withEffect">
                                  <p:stCondLst>
                                    <p:cond delay="0"/>
                                  </p:stCondLst>
                                  <p:childTnLst>
                                    <p:cmd type="call" cmd="playFrom(0.0)">
                                      <p:cBhvr>
                                        <p:cTn id="77" dur="4576" fill="hold"/>
                                        <p:tgtEl>
                                          <p:spTgt spid="62"/>
                                        </p:tgtEl>
                                      </p:cBhvr>
                                    </p:cmd>
                                  </p:childTnLst>
                                </p:cTn>
                              </p:par>
                            </p:childTnLst>
                          </p:cTn>
                        </p:par>
                      </p:childTnLst>
                    </p:cTn>
                  </p:par>
                </p:childTnLst>
              </p:cTn>
              <p:nextCondLst>
                <p:cond evt="onClick" delay="0">
                  <p:tgtEl>
                    <p:spTgt spid="28"/>
                  </p:tgtEl>
                </p:cond>
              </p:nextCondLst>
            </p:seq>
            <p:seq concurrent="1" nextAc="seek">
              <p:cTn id="78" restart="whenNotActive" fill="hold" evtFilter="cancelBubble" nodeType="interactiveSeq">
                <p:stCondLst>
                  <p:cond evt="onClick" delay="0">
                    <p:tgtEl>
                      <p:spTgt spid="34"/>
                    </p:tgtEl>
                  </p:cond>
                </p:stCondLst>
                <p:endSync evt="end" delay="0">
                  <p:rtn val="all"/>
                </p:endSync>
                <p:childTnLst>
                  <p:par>
                    <p:cTn id="79" fill="hold">
                      <p:stCondLst>
                        <p:cond delay="0"/>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500"/>
                                        <p:tgtEl>
                                          <p:spTgt spid="51"/>
                                        </p:tgtEl>
                                      </p:cBhvr>
                                    </p:animEffect>
                                  </p:childTnLst>
                                </p:cTn>
                              </p:par>
                              <p:par>
                                <p:cTn id="84" presetID="1" presetClass="mediacall" presetSubtype="0" fill="hold" nodeType="withEffect">
                                  <p:stCondLst>
                                    <p:cond delay="0"/>
                                  </p:stCondLst>
                                  <p:childTnLst>
                                    <p:cmd type="call" cmd="playFrom(0.0)">
                                      <p:cBhvr>
                                        <p:cTn id="85" dur="4576" fill="hold"/>
                                        <p:tgtEl>
                                          <p:spTgt spid="61"/>
                                        </p:tgtEl>
                                      </p:cBhvr>
                                    </p:cmd>
                                  </p:childTnLst>
                                </p:cTn>
                              </p:par>
                            </p:childTnLst>
                          </p:cTn>
                        </p:par>
                      </p:childTnLst>
                    </p:cTn>
                  </p:par>
                </p:childTnLst>
              </p:cTn>
              <p:nextCondLst>
                <p:cond evt="onClick" delay="0">
                  <p:tgtEl>
                    <p:spTgt spid="34"/>
                  </p:tgtEl>
                </p:cond>
              </p:nextCondLst>
            </p:seq>
            <p:seq concurrent="1" nextAc="seek">
              <p:cTn id="86" restart="whenNotActive" fill="hold" evtFilter="cancelBubble" nodeType="interactiveSeq">
                <p:stCondLst>
                  <p:cond evt="onClick" delay="0">
                    <p:tgtEl>
                      <p:spTgt spid="31"/>
                    </p:tgtEl>
                  </p:cond>
                </p:stCondLst>
                <p:endSync evt="end" delay="0">
                  <p:rtn val="all"/>
                </p:endSync>
                <p:childTnLst>
                  <p:par>
                    <p:cTn id="87" fill="hold">
                      <p:stCondLst>
                        <p:cond delay="0"/>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500"/>
                                        <p:tgtEl>
                                          <p:spTgt spid="42"/>
                                        </p:tgtEl>
                                      </p:cBhvr>
                                    </p:animEffect>
                                  </p:childTnLst>
                                </p:cTn>
                              </p:par>
                              <p:par>
                                <p:cTn id="92" presetID="1" presetClass="mediacall" presetSubtype="0" fill="hold" nodeType="withEffect">
                                  <p:stCondLst>
                                    <p:cond delay="0"/>
                                  </p:stCondLst>
                                  <p:childTnLst>
                                    <p:cmd type="call" cmd="playFrom(0.0)">
                                      <p:cBhvr>
                                        <p:cTn id="93" dur="4576" fill="hold"/>
                                        <p:tgtEl>
                                          <p:spTgt spid="7"/>
                                        </p:tgtEl>
                                      </p:cBhvr>
                                    </p:cmd>
                                  </p:childTnLst>
                                </p:cTn>
                              </p:par>
                            </p:childTnLst>
                          </p:cTn>
                        </p:par>
                      </p:childTnLst>
                    </p:cTn>
                  </p:par>
                </p:childTnLst>
              </p:cTn>
              <p:nextCondLst>
                <p:cond evt="onClick" delay="0">
                  <p:tgtEl>
                    <p:spTgt spid="31"/>
                  </p:tgtEl>
                </p:cond>
              </p:nextCondLst>
            </p:seq>
            <p:audio>
              <p:cMediaNode vol="100000">
                <p:cTn id="94" fill="hold" display="0">
                  <p:stCondLst>
                    <p:cond delay="indefinite"/>
                  </p:stCondLst>
                  <p:endCondLst>
                    <p:cond evt="onStopAudio" delay="0">
                      <p:tgtEl>
                        <p:sldTgt/>
                      </p:tgtEl>
                    </p:cond>
                  </p:endCondLst>
                </p:cTn>
                <p:tgtEl>
                  <p:spTgt spid="7"/>
                </p:tgtEl>
              </p:cMediaNode>
            </p:audio>
          </p:childTnLst>
        </p:cTn>
      </p:par>
    </p:tnLst>
    <p:bldLst>
      <p:bldP spid="39" grpId="0" animBg="1"/>
      <p:bldP spid="39" grpId="1" animBg="1"/>
      <p:bldP spid="45" grpId="0" animBg="1"/>
      <p:bldP spid="45" grpId="1" animBg="1"/>
      <p:bldP spid="46" grpId="0" animBg="1"/>
      <p:bldP spid="46" grpId="1" animBg="1"/>
      <p:bldP spid="47" grpId="0" animBg="1"/>
      <p:bldP spid="4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
            <a:ext cx="12192000" cy="6114459"/>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2" name="Picture 2"/>
          <p:cNvPicPr>
            <a:picLocks noChangeAspect="1"/>
          </p:cNvPicPr>
          <p:nvPr/>
        </p:nvPicPr>
        <p:blipFill>
          <a:blip r:embed="rId3"/>
          <a:srcRect l="5191" t="32546" r="5349" b="34975"/>
          <a:stretch>
            <a:fillRect/>
          </a:stretch>
        </p:blipFill>
        <p:spPr>
          <a:xfrm>
            <a:off x="-261113" y="1629007"/>
            <a:ext cx="12609333" cy="2575068"/>
          </a:xfrm>
          <a:prstGeom prst="rect">
            <a:avLst/>
          </a:prstGeom>
        </p:spPr>
      </p:pic>
      <p:pic>
        <p:nvPicPr>
          <p:cNvPr id="3" name="Picture 3"/>
          <p:cNvPicPr>
            <a:picLocks noChangeAspect="1"/>
          </p:cNvPicPr>
          <p:nvPr/>
        </p:nvPicPr>
        <p:blipFill>
          <a:blip r:embed="rId4"/>
          <a:srcRect t="8196"/>
          <a:stretch>
            <a:fillRect/>
          </a:stretch>
        </p:blipFill>
        <p:spPr>
          <a:xfrm>
            <a:off x="150236" y="1216948"/>
            <a:ext cx="12197984" cy="6298974"/>
          </a:xfrm>
          <a:prstGeom prst="rect">
            <a:avLst/>
          </a:prstGeom>
        </p:spPr>
      </p:pic>
      <p:pic>
        <p:nvPicPr>
          <p:cNvPr id="4" name="Picture 4"/>
          <p:cNvPicPr>
            <a:picLocks noChangeAspect="1"/>
          </p:cNvPicPr>
          <p:nvPr/>
        </p:nvPicPr>
        <p:blipFill rotWithShape="1">
          <a:blip r:embed="rId5"/>
          <a:srcRect t="48984" r="10628" b="35307"/>
          <a:stretch>
            <a:fillRect/>
          </a:stretch>
        </p:blipFill>
        <p:spPr>
          <a:xfrm>
            <a:off x="-78111" y="-25400"/>
            <a:ext cx="12348220" cy="1220903"/>
          </a:xfrm>
          <a:prstGeom prst="rect">
            <a:avLst/>
          </a:prstGeom>
        </p:spPr>
      </p:pic>
      <p:pic>
        <p:nvPicPr>
          <p:cNvPr id="5" name="Picture 5"/>
          <p:cNvPicPr>
            <a:picLocks noChangeAspect="1"/>
          </p:cNvPicPr>
          <p:nvPr/>
        </p:nvPicPr>
        <p:blipFill>
          <a:blip r:embed="rId6"/>
          <a:srcRect r="66324" b="70079"/>
          <a:stretch>
            <a:fillRect/>
          </a:stretch>
        </p:blipFill>
        <p:spPr>
          <a:xfrm>
            <a:off x="0" y="0"/>
            <a:ext cx="3077580" cy="1538091"/>
          </a:xfrm>
          <a:prstGeom prst="rect">
            <a:avLst/>
          </a:prstGeom>
        </p:spPr>
      </p:pic>
      <p:grpSp>
        <p:nvGrpSpPr>
          <p:cNvPr id="7" name="Group 7"/>
          <p:cNvGrpSpPr/>
          <p:nvPr/>
        </p:nvGrpSpPr>
        <p:grpSpPr>
          <a:xfrm>
            <a:off x="2025645" y="0"/>
            <a:ext cx="8035817" cy="8035817"/>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9" name="Picture 9"/>
          <p:cNvPicPr>
            <a:picLocks noChangeAspect="1"/>
          </p:cNvPicPr>
          <p:nvPr/>
        </p:nvPicPr>
        <p:blipFill>
          <a:blip r:embed="rId7"/>
          <a:srcRect t="50848"/>
          <a:stretch>
            <a:fillRect/>
          </a:stretch>
        </p:blipFill>
        <p:spPr>
          <a:xfrm>
            <a:off x="0" y="3429000"/>
            <a:ext cx="12192000" cy="3370783"/>
          </a:xfrm>
          <a:prstGeom prst="rect">
            <a:avLst/>
          </a:prstGeom>
        </p:spPr>
      </p:pic>
      <p:pic>
        <p:nvPicPr>
          <p:cNvPr id="10" name="Picture 10"/>
          <p:cNvPicPr>
            <a:picLocks noChangeAspect="1"/>
          </p:cNvPicPr>
          <p:nvPr/>
        </p:nvPicPr>
        <p:blipFill rotWithShape="1">
          <a:blip r:embed="rId8"/>
          <a:srcRect r="15288"/>
          <a:stretch>
            <a:fillRect/>
          </a:stretch>
        </p:blipFill>
        <p:spPr>
          <a:xfrm>
            <a:off x="614191" y="1992779"/>
            <a:ext cx="6076131" cy="4034631"/>
          </a:xfrm>
          <a:prstGeom prst="rect">
            <a:avLst/>
          </a:prstGeom>
        </p:spPr>
      </p:pic>
      <p:pic>
        <p:nvPicPr>
          <p:cNvPr id="6" name="Picture 6"/>
          <p:cNvPicPr>
            <a:picLocks noChangeAspect="1"/>
          </p:cNvPicPr>
          <p:nvPr/>
        </p:nvPicPr>
        <p:blipFill>
          <a:blip r:embed="rId9"/>
          <a:srcRect l="13162" t="11393" b="31764"/>
          <a:stretch>
            <a:fillRect/>
          </a:stretch>
        </p:blipFill>
        <p:spPr>
          <a:xfrm>
            <a:off x="4500157" y="73420"/>
            <a:ext cx="7936024" cy="2922076"/>
          </a:xfrm>
          <a:prstGeom prst="rect">
            <a:avLst/>
          </a:prstGeom>
        </p:spPr>
      </p:pic>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l="6465" r="6035" b="9204"/>
          <a:stretch>
            <a:fillRect/>
          </a:stretch>
        </p:blipFill>
        <p:spPr>
          <a:xfrm>
            <a:off x="-426233" y="250295"/>
            <a:ext cx="12270109" cy="7161952"/>
          </a:xfrm>
          <a:prstGeom prst="rect">
            <a:avLst/>
          </a:prstGeom>
        </p:spPr>
      </p:pic>
      <p:pic>
        <p:nvPicPr>
          <p:cNvPr id="15" name="Picture 14"/>
          <p:cNvPicPr>
            <a:picLocks noChangeAspect="1"/>
          </p:cNvPicPr>
          <p:nvPr/>
        </p:nvPicPr>
        <p:blipFill>
          <a:blip r:embed="rId11"/>
          <a:stretch>
            <a:fillRect/>
          </a:stretch>
        </p:blipFill>
        <p:spPr>
          <a:xfrm>
            <a:off x="3169944" y="1359436"/>
            <a:ext cx="5553937" cy="238983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25E-6 -1.11111E-6 L -1.25E-6 0.69861 " pathEditMode="relative" rAng="0" ptsTypes="AA">
                                      <p:cBhvr>
                                        <p:cTn id="6" dur="3000" fill="hold"/>
                                        <p:tgtEl>
                                          <p:spTgt spid="6"/>
                                        </p:tgtEl>
                                        <p:attrNameLst>
                                          <p:attrName>ppt_x</p:attrName>
                                          <p:attrName>ppt_y</p:attrName>
                                        </p:attrNameLst>
                                      </p:cBhvr>
                                      <p:rCtr x="0" y="34923"/>
                                    </p:animMotion>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5"/>
                                        </p:tgtEl>
                                        <p:attrNameLst>
                                          <p:attrName>r</p:attrName>
                                        </p:attrNameLst>
                                      </p:cBhvr>
                                    </p:animRot>
                                    <p:animRot by="-240000">
                                      <p:cBhvr>
                                        <p:cTn id="9" dur="400" fill="hold">
                                          <p:stCondLst>
                                            <p:cond delay="400"/>
                                          </p:stCondLst>
                                        </p:cTn>
                                        <p:tgtEl>
                                          <p:spTgt spid="5"/>
                                        </p:tgtEl>
                                        <p:attrNameLst>
                                          <p:attrName>r</p:attrName>
                                        </p:attrNameLst>
                                      </p:cBhvr>
                                    </p:animRot>
                                    <p:animRot by="240000">
                                      <p:cBhvr>
                                        <p:cTn id="10" dur="400" fill="hold">
                                          <p:stCondLst>
                                            <p:cond delay="800"/>
                                          </p:stCondLst>
                                        </p:cTn>
                                        <p:tgtEl>
                                          <p:spTgt spid="5"/>
                                        </p:tgtEl>
                                        <p:attrNameLst>
                                          <p:attrName>r</p:attrName>
                                        </p:attrNameLst>
                                      </p:cBhvr>
                                    </p:animRot>
                                    <p:animRot by="-240000">
                                      <p:cBhvr>
                                        <p:cTn id="11" dur="400" fill="hold">
                                          <p:stCondLst>
                                            <p:cond delay="1200"/>
                                          </p:stCondLst>
                                        </p:cTn>
                                        <p:tgtEl>
                                          <p:spTgt spid="5"/>
                                        </p:tgtEl>
                                        <p:attrNameLst>
                                          <p:attrName>r</p:attrName>
                                        </p:attrNameLst>
                                      </p:cBhvr>
                                    </p:animRot>
                                    <p:animRot by="120000">
                                      <p:cBhvr>
                                        <p:cTn id="12" dur="400" fill="hold">
                                          <p:stCondLst>
                                            <p:cond delay="1600"/>
                                          </p:stCondLst>
                                        </p:cTn>
                                        <p:tgtEl>
                                          <p:spTgt spid="5"/>
                                        </p:tgtEl>
                                        <p:attrNameLst>
                                          <p:attrName>r</p:attrName>
                                        </p:attrNameLst>
                                      </p:cBhvr>
                                    </p:animRot>
                                  </p:childTnLst>
                                </p:cTn>
                              </p:par>
                              <p:par>
                                <p:cTn id="13" presetID="26" presetClass="emph" presetSubtype="0" repeatCount="indefinite" fill="hold" nodeType="withEffect">
                                  <p:stCondLst>
                                    <p:cond delay="0"/>
                                  </p:stCondLst>
                                  <p:childTnLst>
                                    <p:animEffect transition="out" filter="fade">
                                      <p:cBhvr>
                                        <p:cTn id="14" dur="2000" tmFilter="0, 0; .2, .5; .8, .5; 1, 0"/>
                                        <p:tgtEl>
                                          <p:spTgt spid="13"/>
                                        </p:tgtEl>
                                      </p:cBhvr>
                                    </p:animEffect>
                                    <p:animScale>
                                      <p:cBhvr>
                                        <p:cTn id="15" dur="1000" autoRev="1" fill="hold"/>
                                        <p:tgtEl>
                                          <p:spTgt spid="13"/>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7DD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0800" y="403583"/>
            <a:ext cx="12242800" cy="2935319"/>
          </a:xfrm>
          <a:prstGeom prst="rect">
            <a:avLst/>
          </a:prstGeom>
        </p:spPr>
      </p:pic>
      <p:pic>
        <p:nvPicPr>
          <p:cNvPr id="3" name="Picture 3"/>
          <p:cNvPicPr>
            <a:picLocks noChangeAspect="1"/>
          </p:cNvPicPr>
          <p:nvPr/>
        </p:nvPicPr>
        <p:blipFill rotWithShape="1">
          <a:blip r:embed="rId6"/>
          <a:srcRect l="5020" t="28869" r="13765" b="46559"/>
          <a:stretch>
            <a:fillRect/>
          </a:stretch>
        </p:blipFill>
        <p:spPr>
          <a:xfrm>
            <a:off x="-62089" y="53852"/>
            <a:ext cx="12242800" cy="206615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0800" y="1740457"/>
            <a:ext cx="12231511" cy="3183351"/>
          </a:xfrm>
          <a:prstGeom prst="rect">
            <a:avLst/>
          </a:prstGeom>
        </p:spPr>
      </p:pic>
      <p:pic>
        <p:nvPicPr>
          <p:cNvPr id="5" name="Picture 5"/>
          <p:cNvPicPr>
            <a:picLocks noChangeAspect="1"/>
          </p:cNvPicPr>
          <p:nvPr/>
        </p:nvPicPr>
        <p:blipFill>
          <a:blip r:embed="rId9"/>
          <a:srcRect t="30892" b="40293"/>
          <a:stretch>
            <a:fillRect/>
          </a:stretch>
        </p:blipFill>
        <p:spPr>
          <a:xfrm>
            <a:off x="-91944" y="3417458"/>
            <a:ext cx="12349840" cy="3440542"/>
          </a:xfrm>
          <a:prstGeom prst="rect">
            <a:avLst/>
          </a:prstGeom>
        </p:spPr>
      </p:pic>
      <p:pic>
        <p:nvPicPr>
          <p:cNvPr id="6" name="Picture 6"/>
          <p:cNvPicPr>
            <a:picLocks noChangeAspect="1"/>
          </p:cNvPicPr>
          <p:nvPr/>
        </p:nvPicPr>
        <p:blipFill>
          <a:blip r:embed="rId10"/>
          <a:srcRect t="40721" r="78632" b="41633"/>
          <a:stretch>
            <a:fillRect/>
          </a:stretch>
        </p:blipFill>
        <p:spPr>
          <a:xfrm>
            <a:off x="-825329" y="5157659"/>
            <a:ext cx="3806024" cy="1767907"/>
          </a:xfrm>
          <a:prstGeom prst="rect">
            <a:avLst/>
          </a:prstGeom>
        </p:spPr>
      </p:pic>
      <p:pic>
        <p:nvPicPr>
          <p:cNvPr id="7" name="Picture 7"/>
          <p:cNvPicPr>
            <a:picLocks noChangeAspect="1"/>
          </p:cNvPicPr>
          <p:nvPr/>
        </p:nvPicPr>
        <p:blipFill>
          <a:blip r:embed="rId10"/>
          <a:srcRect l="27834" t="37996" r="50266" b="33989"/>
          <a:stretch>
            <a:fillRect/>
          </a:stretch>
        </p:blipFill>
        <p:spPr>
          <a:xfrm>
            <a:off x="3714080" y="4625331"/>
            <a:ext cx="3943262" cy="2837500"/>
          </a:xfrm>
          <a:prstGeom prst="rect">
            <a:avLst/>
          </a:prstGeom>
        </p:spPr>
      </p:pic>
      <p:pic>
        <p:nvPicPr>
          <p:cNvPr id="8" name="Picture 8"/>
          <p:cNvPicPr>
            <a:picLocks noChangeAspect="1"/>
          </p:cNvPicPr>
          <p:nvPr/>
        </p:nvPicPr>
        <p:blipFill>
          <a:blip r:embed="rId10"/>
          <a:srcRect l="78533" t="36334" r="4348" b="48274"/>
          <a:stretch>
            <a:fillRect/>
          </a:stretch>
        </p:blipFill>
        <p:spPr>
          <a:xfrm>
            <a:off x="8145663" y="4806936"/>
            <a:ext cx="4035048" cy="2040778"/>
          </a:xfrm>
          <a:prstGeom prst="rect">
            <a:avLst/>
          </a:prstGeom>
        </p:spPr>
      </p:pic>
      <p:pic>
        <p:nvPicPr>
          <p:cNvPr id="9" name="Picture 9"/>
          <p:cNvPicPr>
            <a:picLocks noChangeAspect="1"/>
          </p:cNvPicPr>
          <p:nvPr/>
        </p:nvPicPr>
        <p:blipFill>
          <a:blip r:embed="rId11"/>
          <a:srcRect l="9522" t="43333" r="6943" b="26438"/>
          <a:stretch>
            <a:fillRect/>
          </a:stretch>
        </p:blipFill>
        <p:spPr>
          <a:xfrm>
            <a:off x="-28746" y="-1886314"/>
            <a:ext cx="12209457" cy="2485214"/>
          </a:xfrm>
          <a:prstGeom prst="rect">
            <a:avLst/>
          </a:prstGeom>
        </p:spPr>
      </p:pic>
      <p:pic>
        <p:nvPicPr>
          <p:cNvPr id="20" name="Picture 7"/>
          <p:cNvPicPr>
            <a:picLocks noChangeAspect="1"/>
          </p:cNvPicPr>
          <p:nvPr/>
        </p:nvPicPr>
        <p:blipFill>
          <a:blip r:embed="rId12"/>
          <a:srcRect l="6153" t="29477" r="5299" b="17625"/>
          <a:stretch>
            <a:fillRect/>
          </a:stretch>
        </p:blipFill>
        <p:spPr>
          <a:xfrm>
            <a:off x="6107289" y="1893046"/>
            <a:ext cx="6096000" cy="2048434"/>
          </a:xfrm>
          <a:prstGeom prst="rect">
            <a:avLst/>
          </a:prstGeom>
        </p:spPr>
      </p:pic>
      <p:pic>
        <p:nvPicPr>
          <p:cNvPr id="37" name="Picture 36"/>
          <p:cNvPicPr>
            <a:picLocks noChangeAspect="1"/>
          </p:cNvPicPr>
          <p:nvPr/>
        </p:nvPicPr>
        <p:blipFill rotWithShape="1">
          <a:blip r:embed="rId13" cstate="print">
            <a:extLst>
              <a:ext uri="{28A0092B-C50C-407E-A947-70E740481C1C}">
                <a14:useLocalDpi xmlns:a14="http://schemas.microsoft.com/office/drawing/2010/main" val="0"/>
              </a:ext>
            </a:extLst>
          </a:blip>
          <a:srcRect l="6465" r="6035" b="9204"/>
          <a:stretch>
            <a:fillRect/>
          </a:stretch>
        </p:blipFill>
        <p:spPr>
          <a:xfrm>
            <a:off x="-59072" y="-591224"/>
            <a:ext cx="12270109" cy="716195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4267200" y="1262954"/>
            <a:ext cx="2957443" cy="5137846"/>
          </a:xfrm>
          <a:prstGeom prst="rect">
            <a:avLst/>
          </a:prstGeom>
        </p:spPr>
      </p:pic>
      <p:pic>
        <p:nvPicPr>
          <p:cNvPr id="17" name="Cartoon Music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3209925" y="7107767"/>
            <a:ext cx="324908" cy="324909"/>
          </a:xfrm>
          <a:prstGeom prst="rect">
            <a:avLst/>
          </a:prstGeom>
        </p:spPr>
      </p:pic>
      <p:pic>
        <p:nvPicPr>
          <p:cNvPr id="10" name="Picture 9"/>
          <p:cNvPicPr>
            <a:picLocks noChangeAspect="1"/>
          </p:cNvPicPr>
          <p:nvPr/>
        </p:nvPicPr>
        <p:blipFill>
          <a:blip r:embed="rId17"/>
          <a:stretch>
            <a:fillRect/>
          </a:stretch>
        </p:blipFill>
        <p:spPr>
          <a:xfrm>
            <a:off x="4198098" y="3320304"/>
            <a:ext cx="3243353" cy="25605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739" fill="hold"/>
                                        <p:tgtEl>
                                          <p:spTgt spid="17"/>
                                        </p:tgtEl>
                                      </p:cBhvr>
                                    </p:cmd>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26" presetClass="emph" presetSubtype="0" repeatCount="indefinite" fill="hold" nodeType="withEffect">
                                  <p:stCondLst>
                                    <p:cond delay="0"/>
                                  </p:stCondLst>
                                  <p:childTnLst>
                                    <p:animEffect transition="out" filter="fade">
                                      <p:cBhvr>
                                        <p:cTn id="11" dur="2000" tmFilter="0, 0; .2, .5; .8, .5; 1, 0"/>
                                        <p:tgtEl>
                                          <p:spTgt spid="37"/>
                                        </p:tgtEl>
                                      </p:cBhvr>
                                    </p:animEffect>
                                    <p:animScale>
                                      <p:cBhvr>
                                        <p:cTn id="12" dur="1000" autoRev="1" fill="hold"/>
                                        <p:tgtEl>
                                          <p:spTgt spid="3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春游放风筝卡通背景 预览视频">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0800" y="403583"/>
            <a:ext cx="12242800" cy="2935319"/>
          </a:xfrm>
          <a:prstGeom prst="rect">
            <a:avLst/>
          </a:prstGeom>
        </p:spPr>
      </p:pic>
      <p:pic>
        <p:nvPicPr>
          <p:cNvPr id="3" name="Picture 3"/>
          <p:cNvPicPr>
            <a:picLocks noChangeAspect="1"/>
          </p:cNvPicPr>
          <p:nvPr/>
        </p:nvPicPr>
        <p:blipFill rotWithShape="1">
          <a:blip r:embed="rId6"/>
          <a:srcRect l="5020" t="28869" r="13765" b="46559"/>
          <a:stretch>
            <a:fillRect/>
          </a:stretch>
        </p:blipFill>
        <p:spPr>
          <a:xfrm>
            <a:off x="-62089" y="53852"/>
            <a:ext cx="12242800" cy="206615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0800" y="1740457"/>
            <a:ext cx="12231511" cy="3183351"/>
          </a:xfrm>
          <a:prstGeom prst="rect">
            <a:avLst/>
          </a:prstGeom>
        </p:spPr>
      </p:pic>
      <p:pic>
        <p:nvPicPr>
          <p:cNvPr id="5" name="Picture 5"/>
          <p:cNvPicPr>
            <a:picLocks noChangeAspect="1"/>
          </p:cNvPicPr>
          <p:nvPr/>
        </p:nvPicPr>
        <p:blipFill>
          <a:blip r:embed="rId9"/>
          <a:srcRect t="30892" b="40293"/>
          <a:stretch>
            <a:fillRect/>
          </a:stretch>
        </p:blipFill>
        <p:spPr>
          <a:xfrm>
            <a:off x="-91944" y="3417458"/>
            <a:ext cx="12349840" cy="3440542"/>
          </a:xfrm>
          <a:prstGeom prst="rect">
            <a:avLst/>
          </a:prstGeom>
        </p:spPr>
      </p:pic>
      <p:pic>
        <p:nvPicPr>
          <p:cNvPr id="6" name="Picture 6"/>
          <p:cNvPicPr>
            <a:picLocks noChangeAspect="1"/>
          </p:cNvPicPr>
          <p:nvPr/>
        </p:nvPicPr>
        <p:blipFill>
          <a:blip r:embed="rId10"/>
          <a:srcRect t="40721" r="78632" b="41633"/>
          <a:stretch>
            <a:fillRect/>
          </a:stretch>
        </p:blipFill>
        <p:spPr>
          <a:xfrm>
            <a:off x="-825329" y="5157659"/>
            <a:ext cx="3806024" cy="1767907"/>
          </a:xfrm>
          <a:prstGeom prst="rect">
            <a:avLst/>
          </a:prstGeom>
        </p:spPr>
      </p:pic>
      <p:pic>
        <p:nvPicPr>
          <p:cNvPr id="7" name="Picture 7"/>
          <p:cNvPicPr>
            <a:picLocks noChangeAspect="1"/>
          </p:cNvPicPr>
          <p:nvPr/>
        </p:nvPicPr>
        <p:blipFill>
          <a:blip r:embed="rId10"/>
          <a:srcRect l="27834" t="37996" r="50266" b="33989"/>
          <a:stretch>
            <a:fillRect/>
          </a:stretch>
        </p:blipFill>
        <p:spPr>
          <a:xfrm>
            <a:off x="3714080" y="4625331"/>
            <a:ext cx="3943262" cy="2837500"/>
          </a:xfrm>
          <a:prstGeom prst="rect">
            <a:avLst/>
          </a:prstGeom>
        </p:spPr>
      </p:pic>
      <p:pic>
        <p:nvPicPr>
          <p:cNvPr id="8" name="Picture 8"/>
          <p:cNvPicPr>
            <a:picLocks noChangeAspect="1"/>
          </p:cNvPicPr>
          <p:nvPr/>
        </p:nvPicPr>
        <p:blipFill>
          <a:blip r:embed="rId10"/>
          <a:srcRect l="78533" t="36334" r="4348" b="48274"/>
          <a:stretch>
            <a:fillRect/>
          </a:stretch>
        </p:blipFill>
        <p:spPr>
          <a:xfrm>
            <a:off x="8145663" y="4806936"/>
            <a:ext cx="4035048" cy="2040778"/>
          </a:xfrm>
          <a:prstGeom prst="rect">
            <a:avLst/>
          </a:prstGeom>
        </p:spPr>
      </p:pic>
      <p:pic>
        <p:nvPicPr>
          <p:cNvPr id="9" name="Picture 9"/>
          <p:cNvPicPr>
            <a:picLocks noChangeAspect="1"/>
          </p:cNvPicPr>
          <p:nvPr/>
        </p:nvPicPr>
        <p:blipFill>
          <a:blip r:embed="rId11"/>
          <a:srcRect l="9522" t="43333" r="6943" b="26438"/>
          <a:stretch>
            <a:fillRect/>
          </a:stretch>
        </p:blipFill>
        <p:spPr>
          <a:xfrm>
            <a:off x="-28746" y="-1886314"/>
            <a:ext cx="12209457" cy="2485214"/>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79706" y="948629"/>
            <a:ext cx="2830212" cy="4430860"/>
          </a:xfrm>
          <a:prstGeom prst="rect">
            <a:avLst/>
          </a:prstGeom>
        </p:spPr>
      </p:pic>
      <p:sp>
        <p:nvSpPr>
          <p:cNvPr id="16" name="TextBox 16"/>
          <p:cNvSpPr txBox="1"/>
          <p:nvPr/>
        </p:nvSpPr>
        <p:spPr>
          <a:xfrm>
            <a:off x="1090326" y="2860278"/>
            <a:ext cx="2336196" cy="964110"/>
          </a:xfrm>
          <a:prstGeom prst="rect">
            <a:avLst/>
          </a:prstGeom>
        </p:spPr>
        <p:txBody>
          <a:bodyPr wrap="square" lIns="0" tIns="0" rIns="0" bIns="0" rtlCol="0" anchor="t">
            <a:spAutoFit/>
          </a:bodyPr>
          <a:lstStyle/>
          <a:p>
            <a:pPr algn="ctr" defTabSz="609600">
              <a:lnSpc>
                <a:spcPts val="8050"/>
              </a:lnSpc>
            </a:pPr>
            <a:r>
              <a:rPr lang="en-US" sz="5750" dirty="0" err="1">
                <a:solidFill>
                  <a:srgbClr val="2A5474"/>
                </a:solidFill>
              </a:rPr>
              <a:t>Câu</a:t>
            </a:r>
            <a:r>
              <a:rPr lang="en-US" sz="5750" dirty="0">
                <a:solidFill>
                  <a:srgbClr val="2A5474"/>
                </a:solidFill>
              </a:rPr>
              <a:t> </a:t>
            </a:r>
            <a:r>
              <a:rPr lang="en-US" sz="5750" dirty="0" err="1">
                <a:solidFill>
                  <a:srgbClr val="2A5474"/>
                </a:solidFill>
              </a:rPr>
              <a:t>hỏi</a:t>
            </a:r>
            <a:endParaRPr lang="en-US" sz="5750" dirty="0">
              <a:solidFill>
                <a:srgbClr val="2A5474"/>
              </a:solidFill>
            </a:endParaRPr>
          </a:p>
        </p:txBody>
      </p:sp>
      <p:pic>
        <p:nvPicPr>
          <p:cNvPr id="20" name="Picture 7"/>
          <p:cNvPicPr>
            <a:picLocks noChangeAspect="1"/>
          </p:cNvPicPr>
          <p:nvPr/>
        </p:nvPicPr>
        <p:blipFill>
          <a:blip r:embed="rId14"/>
          <a:srcRect l="6153" t="29477" r="5299" b="17625"/>
          <a:stretch>
            <a:fillRect/>
          </a:stretch>
        </p:blipFill>
        <p:spPr>
          <a:xfrm>
            <a:off x="6107289" y="1893046"/>
            <a:ext cx="6096000" cy="2048434"/>
          </a:xfrm>
          <a:prstGeom prst="rect">
            <a:avLst/>
          </a:prstGeom>
        </p:spPr>
      </p:pic>
      <p:grpSp>
        <p:nvGrpSpPr>
          <p:cNvPr id="30" name="Group 29"/>
          <p:cNvGrpSpPr/>
          <p:nvPr/>
        </p:nvGrpSpPr>
        <p:grpSpPr>
          <a:xfrm>
            <a:off x="4602689" y="1230465"/>
            <a:ext cx="6148585" cy="1172383"/>
            <a:chOff x="8567737" y="2462608"/>
            <a:chExt cx="9222877" cy="1758575"/>
          </a:xfrm>
        </p:grpSpPr>
        <p:sp>
          <p:nvSpPr>
            <p:cNvPr id="31" name="Speech Bubble: Rectangle with Corners Rounded 6"/>
            <p:cNvSpPr/>
            <p:nvPr/>
          </p:nvSpPr>
          <p:spPr>
            <a:xfrm flipH="1">
              <a:off x="8567737" y="2462608"/>
              <a:ext cx="9222877" cy="1758575"/>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600" dirty="0">
                <a:solidFill>
                  <a:srgbClr val="F79646"/>
                </a:solidFill>
                <a:latin typeface="iCiel Cadena" panose="02000503000000020004" pitchFamily="50" charset="0"/>
              </a:endParaRPr>
            </a:p>
          </p:txBody>
        </p:sp>
        <p:sp>
          <p:nvSpPr>
            <p:cNvPr id="32" name="Rectangle 31"/>
            <p:cNvSpPr/>
            <p:nvPr/>
          </p:nvSpPr>
          <p:spPr>
            <a:xfrm>
              <a:off x="8921444" y="2789683"/>
              <a:ext cx="8591775" cy="1132041"/>
            </a:xfrm>
            <a:prstGeom prst="rect">
              <a:avLst/>
            </a:prstGeom>
          </p:spPr>
          <p:txBody>
            <a:bodyPr wrap="none">
              <a:spAutoFit/>
            </a:bodyPr>
            <a:lstStyle/>
            <a:p>
              <a:pPr marL="0" marR="0" algn="just">
                <a:lnSpc>
                  <a:spcPct val="150000"/>
                </a:lnSpc>
                <a:spcBef>
                  <a:spcPts val="0"/>
                </a:spcBef>
                <a:spcAft>
                  <a:spcPts val="0"/>
                </a:spcAft>
              </a:pPr>
              <a:r>
                <a:rPr lang="nl-NL" sz="3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Nhờ đâu diều bay được lên cao?</a:t>
              </a:r>
              <a:endPar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oup 21"/>
          <p:cNvGrpSpPr/>
          <p:nvPr/>
        </p:nvGrpSpPr>
        <p:grpSpPr>
          <a:xfrm>
            <a:off x="3377468" y="3106550"/>
            <a:ext cx="8586443" cy="1068775"/>
            <a:chOff x="-396025" y="173453"/>
            <a:chExt cx="12879664" cy="1603163"/>
          </a:xfrm>
        </p:grpSpPr>
        <p:sp>
          <p:nvSpPr>
            <p:cNvPr id="23" name="Rounded Rectangle 22"/>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sp>
          <p:nvSpPr>
            <p:cNvPr id="24" name="TextBox 23"/>
            <p:cNvSpPr txBox="1"/>
            <p:nvPr/>
          </p:nvSpPr>
          <p:spPr>
            <a:xfrm>
              <a:off x="1995848" y="488563"/>
              <a:ext cx="10372725" cy="1132041"/>
            </a:xfrm>
            <a:prstGeom prst="rect">
              <a:avLst/>
            </a:prstGeom>
            <a:noFill/>
          </p:spPr>
          <p:txBody>
            <a:bodyPr wrap="square" rtlCol="0">
              <a:spAutoFit/>
            </a:bodyPr>
            <a:lstStyle/>
            <a:p>
              <a:pPr marL="0" marR="0" algn="just">
                <a:lnSpc>
                  <a:spcPct val="150000"/>
                </a:lnSpc>
                <a:spcBef>
                  <a:spcPts val="0"/>
                </a:spcBef>
                <a:spcAft>
                  <a:spcPts val="0"/>
                </a:spcAft>
              </a:pPr>
              <a:r>
                <a:rPr lang="nl-NL" sz="3200" b="1" dirty="0">
                  <a:effectLst/>
                  <a:latin typeface="Calibri" panose="020F0502020204030204" pitchFamily="34" charset="0"/>
                  <a:ea typeface="Calibri" panose="020F0502020204030204" pitchFamily="34" charset="0"/>
                  <a:cs typeface="Times New Roman" panose="02020603050405020304" pitchFamily="18" charset="0"/>
                </a:rPr>
                <a:t>Diều bay được lên cao là nhờ gió.</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anim calcmode="lin" valueType="num">
                                      <p:cBhvr>
                                        <p:cTn id="16" dur="500" fill="hold"/>
                                        <p:tgtEl>
                                          <p:spTgt spid="30"/>
                                        </p:tgtEl>
                                        <p:attrNameLst>
                                          <p:attrName>ppt_x</p:attrName>
                                        </p:attrNameLst>
                                      </p:cBhvr>
                                      <p:tavLst>
                                        <p:tav tm="0">
                                          <p:val>
                                            <p:strVal val="#ppt_x"/>
                                          </p:val>
                                        </p:tav>
                                        <p:tav tm="100000">
                                          <p:val>
                                            <p:strVal val="#ppt_x"/>
                                          </p:val>
                                        </p:tav>
                                      </p:tavLst>
                                    </p:anim>
                                    <p:anim calcmode="lin" valueType="num">
                                      <p:cBhvr>
                                        <p:cTn id="17"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7DD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0800" y="403583"/>
            <a:ext cx="12242800" cy="2935319"/>
          </a:xfrm>
          <a:prstGeom prst="rect">
            <a:avLst/>
          </a:prstGeom>
        </p:spPr>
      </p:pic>
      <p:pic>
        <p:nvPicPr>
          <p:cNvPr id="3" name="Picture 3"/>
          <p:cNvPicPr>
            <a:picLocks noChangeAspect="1"/>
          </p:cNvPicPr>
          <p:nvPr/>
        </p:nvPicPr>
        <p:blipFill rotWithShape="1">
          <a:blip r:embed="rId6"/>
          <a:srcRect l="5020" t="28869" r="13765" b="46559"/>
          <a:stretch>
            <a:fillRect/>
          </a:stretch>
        </p:blipFill>
        <p:spPr>
          <a:xfrm>
            <a:off x="-62089" y="53852"/>
            <a:ext cx="12242800" cy="206615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0800" y="1740457"/>
            <a:ext cx="12231511" cy="3183351"/>
          </a:xfrm>
          <a:prstGeom prst="rect">
            <a:avLst/>
          </a:prstGeom>
        </p:spPr>
      </p:pic>
      <p:pic>
        <p:nvPicPr>
          <p:cNvPr id="5" name="Picture 5"/>
          <p:cNvPicPr>
            <a:picLocks noChangeAspect="1"/>
          </p:cNvPicPr>
          <p:nvPr/>
        </p:nvPicPr>
        <p:blipFill>
          <a:blip r:embed="rId9"/>
          <a:srcRect t="30892" b="40293"/>
          <a:stretch>
            <a:fillRect/>
          </a:stretch>
        </p:blipFill>
        <p:spPr>
          <a:xfrm>
            <a:off x="-91944" y="3417458"/>
            <a:ext cx="12349840" cy="3440542"/>
          </a:xfrm>
          <a:prstGeom prst="rect">
            <a:avLst/>
          </a:prstGeom>
        </p:spPr>
      </p:pic>
      <p:pic>
        <p:nvPicPr>
          <p:cNvPr id="6" name="Picture 6"/>
          <p:cNvPicPr>
            <a:picLocks noChangeAspect="1"/>
          </p:cNvPicPr>
          <p:nvPr/>
        </p:nvPicPr>
        <p:blipFill>
          <a:blip r:embed="rId10"/>
          <a:srcRect t="40721" r="78632" b="41633"/>
          <a:stretch>
            <a:fillRect/>
          </a:stretch>
        </p:blipFill>
        <p:spPr>
          <a:xfrm>
            <a:off x="-825329" y="5157659"/>
            <a:ext cx="3806024" cy="1767907"/>
          </a:xfrm>
          <a:prstGeom prst="rect">
            <a:avLst/>
          </a:prstGeom>
        </p:spPr>
      </p:pic>
      <p:pic>
        <p:nvPicPr>
          <p:cNvPr id="7" name="Picture 7"/>
          <p:cNvPicPr>
            <a:picLocks noChangeAspect="1"/>
          </p:cNvPicPr>
          <p:nvPr/>
        </p:nvPicPr>
        <p:blipFill>
          <a:blip r:embed="rId10"/>
          <a:srcRect l="27834" t="37996" r="50266" b="33989"/>
          <a:stretch>
            <a:fillRect/>
          </a:stretch>
        </p:blipFill>
        <p:spPr>
          <a:xfrm>
            <a:off x="3714080" y="4625331"/>
            <a:ext cx="3943262" cy="2837500"/>
          </a:xfrm>
          <a:prstGeom prst="rect">
            <a:avLst/>
          </a:prstGeom>
        </p:spPr>
      </p:pic>
      <p:pic>
        <p:nvPicPr>
          <p:cNvPr id="8" name="Picture 8"/>
          <p:cNvPicPr>
            <a:picLocks noChangeAspect="1"/>
          </p:cNvPicPr>
          <p:nvPr/>
        </p:nvPicPr>
        <p:blipFill>
          <a:blip r:embed="rId10"/>
          <a:srcRect l="78533" t="36334" r="4348" b="48274"/>
          <a:stretch>
            <a:fillRect/>
          </a:stretch>
        </p:blipFill>
        <p:spPr>
          <a:xfrm>
            <a:off x="8145663" y="4806936"/>
            <a:ext cx="4035048" cy="2040778"/>
          </a:xfrm>
          <a:prstGeom prst="rect">
            <a:avLst/>
          </a:prstGeom>
        </p:spPr>
      </p:pic>
      <p:pic>
        <p:nvPicPr>
          <p:cNvPr id="9" name="Picture 9"/>
          <p:cNvPicPr>
            <a:picLocks noChangeAspect="1"/>
          </p:cNvPicPr>
          <p:nvPr/>
        </p:nvPicPr>
        <p:blipFill>
          <a:blip r:embed="rId11"/>
          <a:srcRect l="9522" t="43333" r="6943" b="26438"/>
          <a:stretch>
            <a:fillRect/>
          </a:stretch>
        </p:blipFill>
        <p:spPr>
          <a:xfrm>
            <a:off x="-28746" y="-1886314"/>
            <a:ext cx="12209457" cy="2485214"/>
          </a:xfrm>
          <a:prstGeom prst="rect">
            <a:avLst/>
          </a:prstGeom>
        </p:spPr>
      </p:pic>
      <p:pic>
        <p:nvPicPr>
          <p:cNvPr id="20" name="Picture 7"/>
          <p:cNvPicPr>
            <a:picLocks noChangeAspect="1"/>
          </p:cNvPicPr>
          <p:nvPr/>
        </p:nvPicPr>
        <p:blipFill>
          <a:blip r:embed="rId12"/>
          <a:srcRect l="6153" t="29477" r="5299" b="17625"/>
          <a:stretch>
            <a:fillRect/>
          </a:stretch>
        </p:blipFill>
        <p:spPr>
          <a:xfrm>
            <a:off x="6107289" y="1893046"/>
            <a:ext cx="6096000" cy="2048434"/>
          </a:xfrm>
          <a:prstGeom prst="rect">
            <a:avLst/>
          </a:prstGeom>
        </p:spPr>
      </p:pic>
      <p:pic>
        <p:nvPicPr>
          <p:cNvPr id="37" name="Picture 36"/>
          <p:cNvPicPr>
            <a:picLocks noChangeAspect="1"/>
          </p:cNvPicPr>
          <p:nvPr/>
        </p:nvPicPr>
        <p:blipFill rotWithShape="1">
          <a:blip r:embed="rId13" cstate="print">
            <a:extLst>
              <a:ext uri="{28A0092B-C50C-407E-A947-70E740481C1C}">
                <a14:useLocalDpi xmlns:a14="http://schemas.microsoft.com/office/drawing/2010/main" val="0"/>
              </a:ext>
            </a:extLst>
          </a:blip>
          <a:srcRect l="6465" r="6035" b="9204"/>
          <a:stretch>
            <a:fillRect/>
          </a:stretch>
        </p:blipFill>
        <p:spPr>
          <a:xfrm>
            <a:off x="-59072" y="-591224"/>
            <a:ext cx="12270109" cy="716195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4267200" y="1262954"/>
            <a:ext cx="2957443" cy="5137846"/>
          </a:xfrm>
          <a:prstGeom prst="rect">
            <a:avLst/>
          </a:prstGeom>
        </p:spPr>
      </p:pic>
      <p:pic>
        <p:nvPicPr>
          <p:cNvPr id="17" name="Cartoon Music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3209925" y="7107767"/>
            <a:ext cx="324908" cy="324909"/>
          </a:xfrm>
          <a:prstGeom prst="rect">
            <a:avLst/>
          </a:prstGeom>
        </p:spPr>
      </p:pic>
      <p:pic>
        <p:nvPicPr>
          <p:cNvPr id="12" name="Picture 11"/>
          <p:cNvPicPr>
            <a:picLocks noChangeAspect="1"/>
          </p:cNvPicPr>
          <p:nvPr/>
        </p:nvPicPr>
        <p:blipFill>
          <a:blip r:embed="rId17"/>
          <a:stretch>
            <a:fillRect/>
          </a:stretch>
        </p:blipFill>
        <p:spPr>
          <a:xfrm>
            <a:off x="4216008" y="3527199"/>
            <a:ext cx="3188484" cy="22801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739" fill="hold"/>
                                        <p:tgtEl>
                                          <p:spTgt spid="17"/>
                                        </p:tgtEl>
                                      </p:cBhvr>
                                    </p:cmd>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26" presetClass="emph" presetSubtype="0" repeatCount="indefinite" fill="hold" nodeType="withEffect">
                                  <p:stCondLst>
                                    <p:cond delay="0"/>
                                  </p:stCondLst>
                                  <p:childTnLst>
                                    <p:animEffect transition="out" filter="fade">
                                      <p:cBhvr>
                                        <p:cTn id="11" dur="2000" tmFilter="0, 0; .2, .5; .8, .5; 1, 0"/>
                                        <p:tgtEl>
                                          <p:spTgt spid="37"/>
                                        </p:tgtEl>
                                      </p:cBhvr>
                                    </p:animEffect>
                                    <p:animScale>
                                      <p:cBhvr>
                                        <p:cTn id="12" dur="1000" autoRev="1" fill="hold"/>
                                        <p:tgtEl>
                                          <p:spTgt spid="3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8" name="Picture 8"/>
          <p:cNvPicPr>
            <a:picLocks noChangeAspect="1"/>
          </p:cNvPicPr>
          <p:nvPr/>
        </p:nvPicPr>
        <p:blipFill>
          <a:blip r:embed="rId4"/>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5"/>
          <a:srcRect l="8846" t="34435" r="15452" b="50832"/>
          <a:stretch>
            <a:fillRect/>
          </a:stretch>
        </p:blipFill>
        <p:spPr>
          <a:xfrm>
            <a:off x="-57150" y="5881733"/>
            <a:ext cx="12242800" cy="1340119"/>
          </a:xfrm>
          <a:prstGeom prst="rect">
            <a:avLst/>
          </a:prstGeom>
        </p:spPr>
      </p:pic>
      <p:pic>
        <p:nvPicPr>
          <p:cNvPr id="7" name="Picture 7"/>
          <p:cNvPicPr>
            <a:picLocks noChangeAspect="1"/>
          </p:cNvPicPr>
          <p:nvPr/>
        </p:nvPicPr>
        <p:blipFill>
          <a:blip r:embed="rId6"/>
          <a:srcRect l="6153" t="29477" r="5299" b="17625"/>
          <a:stretch>
            <a:fillRect/>
          </a:stretch>
        </p:blipFill>
        <p:spPr>
          <a:xfrm>
            <a:off x="6102945" y="4430360"/>
            <a:ext cx="6096000" cy="2048434"/>
          </a:xfrm>
          <a:prstGeom prst="rect">
            <a:avLst/>
          </a:prstGeom>
        </p:spPr>
      </p:pic>
      <p:pic>
        <p:nvPicPr>
          <p:cNvPr id="14" name="Picture 6"/>
          <p:cNvPicPr>
            <a:picLocks noChangeAspect="1"/>
          </p:cNvPicPr>
          <p:nvPr/>
        </p:nvPicPr>
        <p:blipFill>
          <a:blip r:embed="rId7"/>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7"/>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6465" r="6035" b="9204"/>
          <a:stretch>
            <a:fillRect/>
          </a:stretch>
        </p:blipFill>
        <p:spPr>
          <a:xfrm>
            <a:off x="-96119" y="145269"/>
            <a:ext cx="12270109" cy="7161952"/>
          </a:xfrm>
          <a:prstGeom prst="rect">
            <a:avLst/>
          </a:prstGeom>
        </p:spPr>
      </p:pic>
      <p:pic>
        <p:nvPicPr>
          <p:cNvPr id="2" name="Picture 1"/>
          <p:cNvPicPr>
            <a:picLocks noChangeAspect="1"/>
          </p:cNvPicPr>
          <p:nvPr/>
        </p:nvPicPr>
        <p:blipFill rotWithShape="1">
          <a:blip r:embed="rId9" cstate="print">
            <a:extLst>
              <a:ext uri="{28A0092B-C50C-407E-A947-70E740481C1C}">
                <a14:useLocalDpi xmlns:a14="http://schemas.microsoft.com/office/drawing/2010/main" val="0"/>
              </a:ext>
            </a:extLst>
          </a:blip>
          <a:srcRect l="25383" t="10165" r="30448" b="22425"/>
          <a:stretch>
            <a:fillRect/>
          </a:stretch>
        </p:blipFill>
        <p:spPr>
          <a:xfrm>
            <a:off x="4236051" y="-250135"/>
            <a:ext cx="4172103" cy="3581712"/>
          </a:xfrm>
          <a:prstGeom prst="rect">
            <a:avLst/>
          </a:prstGeom>
        </p:spPr>
      </p:pic>
      <p:sp>
        <p:nvSpPr>
          <p:cNvPr id="9" name="Rectangle 8"/>
          <p:cNvSpPr/>
          <p:nvPr/>
        </p:nvSpPr>
        <p:spPr>
          <a:xfrm>
            <a:off x="4288528" y="1784178"/>
            <a:ext cx="3989484" cy="759182"/>
          </a:xfrm>
          <a:prstGeom prst="rect">
            <a:avLst/>
          </a:prstGeom>
        </p:spPr>
        <p:txBody>
          <a:bodyPr wrap="square">
            <a:spAutoFit/>
          </a:bodyPr>
          <a:lstStyle/>
          <a:p>
            <a:pPr algn="ctr" defTabSz="609600">
              <a:lnSpc>
                <a:spcPts val="5155"/>
              </a:lnSpc>
            </a:pP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Hoạt</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1</a:t>
            </a:r>
          </a:p>
        </p:txBody>
      </p:sp>
      <p:grpSp>
        <p:nvGrpSpPr>
          <p:cNvPr id="18" name="Group 17"/>
          <p:cNvGrpSpPr/>
          <p:nvPr/>
        </p:nvGrpSpPr>
        <p:grpSpPr>
          <a:xfrm>
            <a:off x="1473200" y="3390392"/>
            <a:ext cx="8600333" cy="1068775"/>
            <a:chOff x="-396025" y="173453"/>
            <a:chExt cx="12900499" cy="1603163"/>
          </a:xfrm>
        </p:grpSpPr>
        <p:sp>
          <p:nvSpPr>
            <p:cNvPr id="19" name="Rounded Rectangle 18"/>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sp>
          <p:nvSpPr>
            <p:cNvPr id="20" name="TextBox 19"/>
            <p:cNvSpPr txBox="1"/>
            <p:nvPr/>
          </p:nvSpPr>
          <p:spPr>
            <a:xfrm>
              <a:off x="1574432" y="496271"/>
              <a:ext cx="10930042" cy="1061829"/>
            </a:xfrm>
            <a:prstGeom prst="rect">
              <a:avLst/>
            </a:prstGeom>
            <a:noFill/>
          </p:spPr>
          <p:txBody>
            <a:bodyPr wrap="square" rtlCol="0">
              <a:spAutoFit/>
            </a:bodyPr>
            <a:lstStyle/>
            <a:p>
              <a:pPr algn="ctr" defTabSz="609600"/>
              <a:r>
                <a:rPr lang="en-US" sz="4000" b="1" dirty="0" err="1">
                  <a:solidFill>
                    <a:prstClr val="black"/>
                  </a:solidFill>
                  <a:latin typeface="Calibri" panose="020F0502020204030204"/>
                </a:rPr>
                <a:t>Sự</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chuyển</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động</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của</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không</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khí</a:t>
              </a:r>
              <a:endParaRPr lang="en-US" sz="4000" b="1" dirty="0">
                <a:solidFill>
                  <a:prstClr val="black"/>
                </a:solidFill>
                <a:latin typeface="Calibri" panose="020F0502020204030204"/>
              </a:endParaRPr>
            </a:p>
          </p:txBody>
        </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16" name="Cartoon Music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59681" y="6070600"/>
            <a:ext cx="324908" cy="3249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66667E-6 -3.45679E-6 L 1.66667E-6 0.69861 " pathEditMode="relative" rAng="0" ptsTypes="AA">
                                      <p:cBhvr>
                                        <p:cTn id="6" dur="3000" fill="hold"/>
                                        <p:tgtEl>
                                          <p:spTgt spid="14"/>
                                        </p:tgtEl>
                                        <p:attrNameLst>
                                          <p:attrName>ppt_x</p:attrName>
                                          <p:attrName>ppt_y</p:attrName>
                                        </p:attrNameLst>
                                      </p:cBhvr>
                                      <p:rCtr x="0" y="34923"/>
                                    </p:animMotion>
                                  </p:childTnLst>
                                </p:cTn>
                              </p:par>
                              <p:par>
                                <p:cTn id="7" presetID="64" presetClass="path" presetSubtype="0" repeatCount="indefinite" accel="50000" decel="50000" fill="hold" nodeType="withEffect">
                                  <p:stCondLst>
                                    <p:cond delay="0"/>
                                  </p:stCondLst>
                                  <p:childTnLst>
                                    <p:animMotion origin="layout" path="M -1.94444E-6 4.07407E-6 L -1.94444E-6 0.69861 " pathEditMode="relative" rAng="0" ptsTypes="AA">
                                      <p:cBhvr>
                                        <p:cTn id="8" dur="3000" fill="hold"/>
                                        <p:tgtEl>
                                          <p:spTgt spid="15"/>
                                        </p:tgtEl>
                                        <p:attrNameLst>
                                          <p:attrName>ppt_x</p:attrName>
                                          <p:attrName>ppt_y</p:attrName>
                                        </p:attrNameLst>
                                      </p:cBhvr>
                                      <p:rCtr x="0" y="34923"/>
                                    </p:animMotion>
                                  </p:childTnLst>
                                </p:cTn>
                              </p:par>
                              <p:par>
                                <p:cTn id="9" presetID="26" presetClass="emph" presetSubtype="0" repeatCount="indefinite" fill="hold" nodeType="withEffect">
                                  <p:stCondLst>
                                    <p:cond delay="0"/>
                                  </p:stCondLst>
                                  <p:childTnLst>
                                    <p:animEffect transition="out" filter="fade">
                                      <p:cBhvr>
                                        <p:cTn id="10" dur="2000" tmFilter="0, 0; .2, .5; .8, .5; 1, 0"/>
                                        <p:tgtEl>
                                          <p:spTgt spid="17"/>
                                        </p:tgtEl>
                                      </p:cBhvr>
                                    </p:animEffect>
                                    <p:animScale>
                                      <p:cBhvr>
                                        <p:cTn id="11" dur="1000" autoRev="1" fill="hold"/>
                                        <p:tgtEl>
                                          <p:spTgt spid="17"/>
                                        </p:tgtEl>
                                      </p:cBhvr>
                                      <p:by x="105000" y="105000"/>
                                    </p:animScale>
                                  </p:childTnLst>
                                </p:cTn>
                              </p:par>
                              <p:par>
                                <p:cTn id="12" presetID="1" presetClass="mediacall" presetSubtype="0" fill="hold" nodeType="withEffect">
                                  <p:stCondLst>
                                    <p:cond delay="0"/>
                                  </p:stCondLst>
                                  <p:childTnLst>
                                    <p:cmd type="call" cmd="playFrom(0.0)">
                                      <p:cBhvr>
                                        <p:cTn id="13" dur="134739" fill="hold"/>
                                        <p:tgtEl>
                                          <p:spTgt spid="16"/>
                                        </p:tgtEl>
                                      </p:cBhvr>
                                    </p:cmd>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anim calcmode="lin" valueType="num">
                                      <p:cBhvr>
                                        <p:cTn id="19" dur="500" fill="hold"/>
                                        <p:tgtEl>
                                          <p:spTgt spid="18"/>
                                        </p:tgtEl>
                                        <p:attrNameLst>
                                          <p:attrName>ppt_x</p:attrName>
                                        </p:attrNameLst>
                                      </p:cBhvr>
                                      <p:tavLst>
                                        <p:tav tm="0">
                                          <p:val>
                                            <p:strVal val="#ppt_x"/>
                                          </p:val>
                                        </p:tav>
                                        <p:tav tm="100000">
                                          <p:val>
                                            <p:strVal val="#ppt_x"/>
                                          </p:val>
                                        </p:tav>
                                      </p:tavLst>
                                    </p:anim>
                                    <p:anim calcmode="lin" valueType="num">
                                      <p:cBhvr>
                                        <p:cTn id="20"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a:fillRect/>
          </a:stretch>
        </p:blipFill>
        <p:spPr>
          <a:xfrm>
            <a:off x="-57150" y="5881733"/>
            <a:ext cx="12242800" cy="1340119"/>
          </a:xfrm>
          <a:prstGeom prst="rect">
            <a:avLst/>
          </a:prstGeom>
        </p:spPr>
      </p:pic>
      <p:grpSp>
        <p:nvGrpSpPr>
          <p:cNvPr id="18" name="Group 17"/>
          <p:cNvGrpSpPr/>
          <p:nvPr/>
        </p:nvGrpSpPr>
        <p:grpSpPr>
          <a:xfrm>
            <a:off x="-376865" y="88813"/>
            <a:ext cx="12311690" cy="1187537"/>
            <a:chOff x="-396025" y="173453"/>
            <a:chExt cx="18467534" cy="1781306"/>
          </a:xfrm>
        </p:grpSpPr>
        <p:sp>
          <p:nvSpPr>
            <p:cNvPr id="19" name="Rounded Rectangle 18"/>
            <p:cNvSpPr/>
            <p:nvPr/>
          </p:nvSpPr>
          <p:spPr>
            <a:xfrm>
              <a:off x="1263116" y="439696"/>
              <a:ext cx="16779817" cy="1515063"/>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sp>
          <p:nvSpPr>
            <p:cNvPr id="20" name="TextBox 19"/>
            <p:cNvSpPr txBox="1"/>
            <p:nvPr/>
          </p:nvSpPr>
          <p:spPr>
            <a:xfrm>
              <a:off x="1574432" y="496271"/>
              <a:ext cx="16497077" cy="1431161"/>
            </a:xfrm>
            <a:prstGeom prst="rect">
              <a:avLst/>
            </a:prstGeom>
            <a:noFill/>
          </p:spPr>
          <p:txBody>
            <a:bodyPr wrap="square" rtlCol="0">
              <a:spAutoFit/>
            </a:bodyPr>
            <a:lstStyle/>
            <a:p>
              <a:pPr algn="ctr" defTabSz="609600"/>
              <a:r>
                <a:rPr lang="en-US" sz="2800" b="1" i="1" dirty="0" err="1">
                  <a:solidFill>
                    <a:srgbClr val="000000"/>
                  </a:solidFill>
                  <a:effectLst/>
                </a:rPr>
                <a:t>Chuẩn</a:t>
              </a:r>
              <a:r>
                <a:rPr lang="en-US" sz="2800" b="1" i="1" dirty="0">
                  <a:solidFill>
                    <a:srgbClr val="000000"/>
                  </a:solidFill>
                  <a:effectLst/>
                </a:rPr>
                <a:t> </a:t>
              </a:r>
              <a:r>
                <a:rPr lang="en-US" sz="2800" b="1" i="1" dirty="0" err="1">
                  <a:solidFill>
                    <a:srgbClr val="000000"/>
                  </a:solidFill>
                  <a:effectLst/>
                </a:rPr>
                <a:t>bị</a:t>
              </a:r>
              <a:r>
                <a:rPr lang="en-US" sz="2800" b="1" i="1" dirty="0">
                  <a:solidFill>
                    <a:srgbClr val="000000"/>
                  </a:solidFill>
                  <a:effectLst/>
                </a:rPr>
                <a:t>:</a:t>
              </a:r>
              <a:r>
                <a:rPr lang="en-US" sz="2800" b="1" i="0" dirty="0">
                  <a:solidFill>
                    <a:srgbClr val="000000"/>
                  </a:solidFill>
                  <a:effectLst/>
                </a:rPr>
                <a:t> 1 </a:t>
              </a:r>
              <a:r>
                <a:rPr lang="en-US" sz="2800" b="1" i="0" dirty="0" err="1">
                  <a:solidFill>
                    <a:srgbClr val="000000"/>
                  </a:solidFill>
                  <a:effectLst/>
                </a:rPr>
                <a:t>lọ</a:t>
              </a:r>
              <a:r>
                <a:rPr lang="en-US" sz="2800" b="1" i="0" dirty="0">
                  <a:solidFill>
                    <a:srgbClr val="000000"/>
                  </a:solidFill>
                  <a:effectLst/>
                </a:rPr>
                <a:t> </a:t>
              </a:r>
              <a:r>
                <a:rPr lang="en-US" sz="2800" b="1" i="0" dirty="0" err="1">
                  <a:solidFill>
                    <a:srgbClr val="000000"/>
                  </a:solidFill>
                  <a:effectLst/>
                </a:rPr>
                <a:t>thủy</a:t>
              </a:r>
              <a:r>
                <a:rPr lang="en-US" sz="2800" b="1" i="0" dirty="0">
                  <a:solidFill>
                    <a:srgbClr val="000000"/>
                  </a:solidFill>
                  <a:effectLst/>
                </a:rPr>
                <a:t> </a:t>
              </a:r>
              <a:r>
                <a:rPr lang="en-US" sz="2800" b="1" i="0" dirty="0" err="1">
                  <a:solidFill>
                    <a:srgbClr val="000000"/>
                  </a:solidFill>
                  <a:effectLst/>
                </a:rPr>
                <a:t>tinh</a:t>
              </a:r>
              <a:r>
                <a:rPr lang="en-US" sz="2800" b="1" i="0" dirty="0">
                  <a:solidFill>
                    <a:srgbClr val="000000"/>
                  </a:solidFill>
                  <a:effectLst/>
                </a:rPr>
                <a:t> </a:t>
              </a:r>
              <a:r>
                <a:rPr lang="en-US" sz="2800" b="1" i="0" dirty="0" err="1">
                  <a:solidFill>
                    <a:srgbClr val="000000"/>
                  </a:solidFill>
                  <a:effectLst/>
                </a:rPr>
                <a:t>không</a:t>
              </a:r>
              <a:r>
                <a:rPr lang="en-US" sz="2800" b="1" i="0" dirty="0">
                  <a:solidFill>
                    <a:srgbClr val="000000"/>
                  </a:solidFill>
                  <a:effectLst/>
                </a:rPr>
                <a:t> </a:t>
              </a:r>
              <a:r>
                <a:rPr lang="en-US" sz="2800" b="1" i="0" dirty="0" err="1">
                  <a:solidFill>
                    <a:srgbClr val="000000"/>
                  </a:solidFill>
                  <a:effectLst/>
                </a:rPr>
                <a:t>đáy</a:t>
              </a:r>
              <a:r>
                <a:rPr lang="en-US" sz="2800" b="1" i="0" dirty="0">
                  <a:solidFill>
                    <a:srgbClr val="000000"/>
                  </a:solidFill>
                  <a:effectLst/>
                </a:rPr>
                <a:t>, 1 </a:t>
              </a:r>
              <a:r>
                <a:rPr lang="en-US" sz="2800" b="1" i="0" dirty="0" err="1">
                  <a:solidFill>
                    <a:srgbClr val="000000"/>
                  </a:solidFill>
                  <a:effectLst/>
                </a:rPr>
                <a:t>cốc</a:t>
              </a:r>
              <a:r>
                <a:rPr lang="en-US" sz="2800" b="1" i="0" dirty="0">
                  <a:solidFill>
                    <a:srgbClr val="000000"/>
                  </a:solidFill>
                  <a:effectLst/>
                </a:rPr>
                <a:t> </a:t>
              </a:r>
              <a:r>
                <a:rPr lang="en-US" sz="2800" b="1" i="0" dirty="0" err="1">
                  <a:solidFill>
                    <a:srgbClr val="000000"/>
                  </a:solidFill>
                  <a:effectLst/>
                </a:rPr>
                <a:t>nến</a:t>
              </a:r>
              <a:r>
                <a:rPr lang="en-US" sz="2800" b="1" i="0" dirty="0">
                  <a:solidFill>
                    <a:srgbClr val="000000"/>
                  </a:solidFill>
                  <a:effectLst/>
                </a:rPr>
                <a:t>, 1 </a:t>
              </a:r>
              <a:r>
                <a:rPr lang="en-US" sz="2800" b="1" i="0" dirty="0" err="1">
                  <a:solidFill>
                    <a:srgbClr val="000000"/>
                  </a:solidFill>
                  <a:effectLst/>
                </a:rPr>
                <a:t>đế</a:t>
              </a:r>
              <a:r>
                <a:rPr lang="en-US" sz="2800" b="1" i="0" dirty="0">
                  <a:solidFill>
                    <a:srgbClr val="000000"/>
                  </a:solidFill>
                  <a:effectLst/>
                </a:rPr>
                <a:t> </a:t>
              </a:r>
              <a:r>
                <a:rPr lang="en-US" sz="2800" b="1" i="0" dirty="0" err="1">
                  <a:solidFill>
                    <a:srgbClr val="000000"/>
                  </a:solidFill>
                  <a:effectLst/>
                </a:rPr>
                <a:t>xốp</a:t>
              </a:r>
              <a:r>
                <a:rPr lang="en-US" sz="2800" b="1" i="0" dirty="0">
                  <a:solidFill>
                    <a:srgbClr val="000000"/>
                  </a:solidFill>
                  <a:effectLst/>
                </a:rPr>
                <a:t>, 1 </a:t>
              </a:r>
              <a:r>
                <a:rPr lang="en-US" sz="2800" b="1" i="0" dirty="0" err="1">
                  <a:solidFill>
                    <a:srgbClr val="000000"/>
                  </a:solidFill>
                  <a:effectLst/>
                </a:rPr>
                <a:t>đế</a:t>
              </a:r>
              <a:r>
                <a:rPr lang="en-US" sz="2800" b="1" i="0" dirty="0">
                  <a:solidFill>
                    <a:srgbClr val="000000"/>
                  </a:solidFill>
                  <a:effectLst/>
                </a:rPr>
                <a:t> </a:t>
              </a:r>
              <a:r>
                <a:rPr lang="en-US" sz="2800" b="1" i="0" dirty="0" err="1">
                  <a:solidFill>
                    <a:srgbClr val="000000"/>
                  </a:solidFill>
                  <a:effectLst/>
                </a:rPr>
                <a:t>xốp</a:t>
              </a:r>
              <a:r>
                <a:rPr lang="en-US" sz="2800" b="1" i="0" dirty="0">
                  <a:solidFill>
                    <a:srgbClr val="000000"/>
                  </a:solidFill>
                  <a:effectLst/>
                </a:rPr>
                <a:t> </a:t>
              </a:r>
              <a:r>
                <a:rPr lang="en-US" sz="2800" b="1" i="0" dirty="0" err="1">
                  <a:solidFill>
                    <a:srgbClr val="000000"/>
                  </a:solidFill>
                  <a:effectLst/>
                </a:rPr>
                <a:t>bị</a:t>
              </a:r>
              <a:r>
                <a:rPr lang="en-US" sz="2800" b="1" i="0" dirty="0">
                  <a:solidFill>
                    <a:srgbClr val="000000"/>
                  </a:solidFill>
                  <a:effectLst/>
                </a:rPr>
                <a:t> </a:t>
              </a:r>
              <a:r>
                <a:rPr lang="en-US" sz="2800" b="1" i="0" dirty="0" err="1">
                  <a:solidFill>
                    <a:srgbClr val="000000"/>
                  </a:solidFill>
                  <a:effectLst/>
                </a:rPr>
                <a:t>cắt</a:t>
              </a:r>
              <a:r>
                <a:rPr lang="en-US" sz="2800" b="1" i="0" dirty="0">
                  <a:solidFill>
                    <a:srgbClr val="000000"/>
                  </a:solidFill>
                  <a:effectLst/>
                </a:rPr>
                <a:t> </a:t>
              </a:r>
              <a:r>
                <a:rPr lang="en-US" sz="2800" b="1" i="0" dirty="0" err="1">
                  <a:solidFill>
                    <a:srgbClr val="000000"/>
                  </a:solidFill>
                  <a:effectLst/>
                </a:rPr>
                <a:t>một</a:t>
              </a:r>
              <a:r>
                <a:rPr lang="en-US" sz="2800" b="1" i="0" dirty="0">
                  <a:solidFill>
                    <a:srgbClr val="000000"/>
                  </a:solidFill>
                  <a:effectLst/>
                </a:rPr>
                <a:t> </a:t>
              </a:r>
              <a:r>
                <a:rPr lang="en-US" sz="2800" b="1" i="0" dirty="0" err="1">
                  <a:solidFill>
                    <a:srgbClr val="000000"/>
                  </a:solidFill>
                  <a:effectLst/>
                </a:rPr>
                <a:t>phần</a:t>
              </a:r>
              <a:r>
                <a:rPr lang="en-US" sz="2800" b="1" i="0" dirty="0">
                  <a:solidFill>
                    <a:srgbClr val="000000"/>
                  </a:solidFill>
                  <a:effectLst/>
                </a:rPr>
                <a:t>, que </a:t>
              </a:r>
              <a:r>
                <a:rPr lang="en-US" sz="2800" b="1" i="0" dirty="0" err="1">
                  <a:solidFill>
                    <a:srgbClr val="000000"/>
                  </a:solidFill>
                  <a:effectLst/>
                </a:rPr>
                <a:t>cắm</a:t>
              </a:r>
              <a:r>
                <a:rPr lang="en-US" sz="2800" b="1" i="0" dirty="0">
                  <a:solidFill>
                    <a:srgbClr val="000000"/>
                  </a:solidFill>
                  <a:effectLst/>
                </a:rPr>
                <a:t>, </a:t>
              </a:r>
              <a:r>
                <a:rPr lang="en-US" sz="2800" b="1" i="0" dirty="0" err="1">
                  <a:solidFill>
                    <a:srgbClr val="000000"/>
                  </a:solidFill>
                  <a:effectLst/>
                </a:rPr>
                <a:t>chong</a:t>
              </a:r>
              <a:r>
                <a:rPr lang="en-US" sz="2800" b="1" i="0" dirty="0">
                  <a:solidFill>
                    <a:srgbClr val="000000"/>
                  </a:solidFill>
                  <a:effectLst/>
                </a:rPr>
                <a:t> </a:t>
              </a:r>
              <a:r>
                <a:rPr lang="en-US" sz="2800" b="1" i="0" dirty="0" err="1">
                  <a:solidFill>
                    <a:srgbClr val="000000"/>
                  </a:solidFill>
                  <a:effectLst/>
                </a:rPr>
                <a:t>chóng</a:t>
              </a:r>
              <a:r>
                <a:rPr lang="en-US" sz="2800" b="1" i="0" dirty="0">
                  <a:solidFill>
                    <a:srgbClr val="000000"/>
                  </a:solidFill>
                  <a:effectLst/>
                </a:rPr>
                <a:t>, </a:t>
              </a:r>
              <a:r>
                <a:rPr lang="en-US" sz="2800" b="1" i="0" dirty="0" err="1">
                  <a:solidFill>
                    <a:srgbClr val="000000"/>
                  </a:solidFill>
                  <a:effectLst/>
                </a:rPr>
                <a:t>diêm</a:t>
              </a:r>
              <a:r>
                <a:rPr lang="en-US" sz="2800" b="1" i="0" dirty="0">
                  <a:solidFill>
                    <a:srgbClr val="000000"/>
                  </a:solidFill>
                  <a:effectLst/>
                </a:rPr>
                <a:t>.</a:t>
              </a:r>
              <a:endParaRPr lang="en-US" sz="2665" b="1" dirty="0">
                <a:solidFill>
                  <a:prstClr val="black"/>
                </a:solidFill>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sp>
        <p:nvSpPr>
          <p:cNvPr id="2" name="Rounded Rectangle 17"/>
          <p:cNvSpPr/>
          <p:nvPr/>
        </p:nvSpPr>
        <p:spPr>
          <a:xfrm>
            <a:off x="117497" y="2072178"/>
            <a:ext cx="6178528" cy="3318972"/>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00"/>
            <a:endParaRPr lang="en-US" sz="2665" dirty="0">
              <a:solidFill>
                <a:srgbClr val="22517E"/>
              </a:solidFill>
              <a:latin typeface="Calibri" panose="020F0502020204030204" pitchFamily="34" charset="0"/>
              <a:cs typeface="Calibri" panose="020F0502020204030204" pitchFamily="34" charset="0"/>
            </a:endParaRPr>
          </a:p>
        </p:txBody>
      </p:sp>
      <p:sp>
        <p:nvSpPr>
          <p:cNvPr id="4" name="TextBox 3"/>
          <p:cNvSpPr txBox="1"/>
          <p:nvPr/>
        </p:nvSpPr>
        <p:spPr>
          <a:xfrm>
            <a:off x="428625" y="2247900"/>
            <a:ext cx="5791200" cy="1200329"/>
          </a:xfrm>
          <a:prstGeom prst="rect">
            <a:avLst/>
          </a:prstGeom>
          <a:noFill/>
        </p:spPr>
        <p:txBody>
          <a:bodyPr wrap="square" rtlCol="0">
            <a:spAutoFit/>
          </a:bodyPr>
          <a:lstStyle/>
          <a:p>
            <a:pPr algn="just" defTabSz="609600"/>
            <a:r>
              <a:rPr lang="en-US" sz="2400" b="1" i="1" dirty="0" err="1">
                <a:solidFill>
                  <a:srgbClr val="FF0000"/>
                </a:solidFill>
                <a:latin typeface="Calibri" panose="020F0502020204030204" pitchFamily="34" charset="0"/>
                <a:cs typeface="Calibri" panose="020F0502020204030204" pitchFamily="34" charset="0"/>
              </a:rPr>
              <a:t>Tiến</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hành</a:t>
            </a:r>
            <a:r>
              <a:rPr lang="en-US" sz="2400" b="1" i="1" dirty="0">
                <a:solidFill>
                  <a:srgbClr val="FF0000"/>
                </a:solidFill>
                <a:latin typeface="Calibri" panose="020F0502020204030204" pitchFamily="34" charset="0"/>
                <a:cs typeface="Calibri" panose="020F0502020204030204" pitchFamily="34" charset="0"/>
              </a:rPr>
              <a:t>:</a:t>
            </a:r>
          </a:p>
          <a:p>
            <a:pPr algn="just" defTabSz="609600"/>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Đặt</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cốc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nến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lên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đế</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và</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thắp</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nến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Úp</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lọ</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thủy</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tinh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lên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đế</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vài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giây</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sau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nến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tắt</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2a).</a:t>
            </a:r>
            <a:endParaRPr lang="en-US" sz="2400" dirty="0">
              <a:solidFill>
                <a:srgbClr val="002060"/>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6"/>
          <a:stretch>
            <a:fillRect/>
          </a:stretch>
        </p:blipFill>
        <p:spPr>
          <a:xfrm>
            <a:off x="6643688" y="1624012"/>
            <a:ext cx="2636852" cy="1795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381000" y="3381375"/>
            <a:ext cx="5791200" cy="1200329"/>
          </a:xfrm>
          <a:prstGeom prst="rect">
            <a:avLst/>
          </a:prstGeom>
          <a:noFill/>
        </p:spPr>
        <p:txBody>
          <a:bodyPr wrap="square" rtlCol="0">
            <a:spAutoFit/>
          </a:bodyPr>
          <a:lstStyle/>
          <a:p>
            <a:pPr algn="just" defTabSz="609600"/>
            <a:r>
              <a:rPr lang="vi-VN" sz="2400" b="1" dirty="0">
                <a:solidFill>
                  <a:srgbClr val="002060"/>
                </a:solidFill>
                <a:latin typeface="Calibri" panose="020F0502020204030204" pitchFamily="34" charset="0"/>
                <a:cs typeface="Calibri" panose="020F0502020204030204" pitchFamily="34" charset="0"/>
              </a:rPr>
              <a:t>- Thực hiện như trên nhưng thay bằng đế đã bị cắt một phần, vài giây sau nến vẫn cháy (Hình 2b).</a:t>
            </a:r>
            <a:endParaRPr lang="en-US" sz="2400" dirty="0">
              <a:solidFill>
                <a:srgbClr val="002060"/>
              </a:solidFill>
              <a:latin typeface="Calibri" panose="020F0502020204030204" pitchFamily="34" charset="0"/>
              <a:cs typeface="Calibri" panose="020F0502020204030204" pitchFamily="34" charset="0"/>
            </a:endParaRPr>
          </a:p>
        </p:txBody>
      </p:sp>
      <p:pic>
        <p:nvPicPr>
          <p:cNvPr id="11" name="Picture 10"/>
          <p:cNvPicPr>
            <a:picLocks noChangeAspect="1"/>
          </p:cNvPicPr>
          <p:nvPr/>
        </p:nvPicPr>
        <p:blipFill>
          <a:blip r:embed="rId7"/>
          <a:stretch>
            <a:fillRect/>
          </a:stretch>
        </p:blipFill>
        <p:spPr>
          <a:xfrm>
            <a:off x="9420224" y="1648345"/>
            <a:ext cx="2622781" cy="17711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p:cNvSpPr txBox="1"/>
          <p:nvPr/>
        </p:nvSpPr>
        <p:spPr>
          <a:xfrm>
            <a:off x="323850" y="4505325"/>
            <a:ext cx="5791200" cy="830997"/>
          </a:xfrm>
          <a:prstGeom prst="rect">
            <a:avLst/>
          </a:prstGeom>
          <a:noFill/>
        </p:spPr>
        <p:txBody>
          <a:bodyPr wrap="square" rtlCol="0">
            <a:spAutoFit/>
          </a:bodyPr>
          <a:lstStyle/>
          <a:p>
            <a:pPr algn="just" defTabSz="609600"/>
            <a:r>
              <a:rPr lang="vi-VN" sz="2400" b="1" dirty="0">
                <a:solidFill>
                  <a:srgbClr val="002060"/>
                </a:solidFill>
                <a:latin typeface="Calibri" panose="020F0502020204030204" pitchFamily="34" charset="0"/>
                <a:cs typeface="Calibri" panose="020F0502020204030204" pitchFamily="34" charset="0"/>
              </a:rPr>
              <a:t>- Cắm que vào đế và đặt chong chóng lên đầu que như hình 2c, chong chóng quay.</a:t>
            </a:r>
            <a:endParaRPr lang="en-US" sz="2400" dirty="0">
              <a:solidFill>
                <a:srgbClr val="002060"/>
              </a:solidFill>
              <a:latin typeface="Calibri" panose="020F0502020204030204" pitchFamily="34" charset="0"/>
              <a:cs typeface="Calibri" panose="020F0502020204030204" pitchFamily="34" charset="0"/>
            </a:endParaRPr>
          </a:p>
        </p:txBody>
      </p:sp>
      <p:pic>
        <p:nvPicPr>
          <p:cNvPr id="25" name="Picture 24"/>
          <p:cNvPicPr>
            <a:picLocks noChangeAspect="1"/>
          </p:cNvPicPr>
          <p:nvPr/>
        </p:nvPicPr>
        <p:blipFill>
          <a:blip r:embed="rId8"/>
          <a:stretch>
            <a:fillRect/>
          </a:stretch>
        </p:blipFill>
        <p:spPr>
          <a:xfrm>
            <a:off x="8872538" y="3638550"/>
            <a:ext cx="1396554" cy="2152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9"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
            <a:ext cx="12192000" cy="6114459"/>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0800" y="2687295"/>
            <a:ext cx="12242800" cy="2935319"/>
          </a:xfrm>
          <a:prstGeom prst="rect">
            <a:avLst/>
          </a:prstGeom>
        </p:spPr>
      </p:pic>
      <p:pic>
        <p:nvPicPr>
          <p:cNvPr id="3" name="Picture 3"/>
          <p:cNvPicPr>
            <a:picLocks noChangeAspect="1"/>
          </p:cNvPicPr>
          <p:nvPr/>
        </p:nvPicPr>
        <p:blipFill rotWithShape="1">
          <a:blip r:embed="rId5"/>
          <a:srcRect l="5020" t="28869" r="13765" b="46559"/>
          <a:stretch>
            <a:fillRect/>
          </a:stretch>
        </p:blipFill>
        <p:spPr>
          <a:xfrm>
            <a:off x="-50800" y="2187133"/>
            <a:ext cx="12242800" cy="206615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9511" y="3243091"/>
            <a:ext cx="12231511" cy="3066479"/>
          </a:xfrm>
          <a:prstGeom prst="rect">
            <a:avLst/>
          </a:prstGeom>
        </p:spPr>
      </p:pic>
      <p:pic>
        <p:nvPicPr>
          <p:cNvPr id="5" name="Picture 5"/>
          <p:cNvPicPr>
            <a:picLocks noChangeAspect="1"/>
          </p:cNvPicPr>
          <p:nvPr/>
        </p:nvPicPr>
        <p:blipFill>
          <a:blip r:embed="rId8"/>
          <a:srcRect t="30892" b="40293"/>
          <a:stretch>
            <a:fillRect/>
          </a:stretch>
        </p:blipFill>
        <p:spPr>
          <a:xfrm>
            <a:off x="-17457" y="5347302"/>
            <a:ext cx="12349840" cy="1510699"/>
          </a:xfrm>
          <a:prstGeom prst="rect">
            <a:avLst/>
          </a:prstGeom>
        </p:spPr>
      </p:pic>
      <p:pic>
        <p:nvPicPr>
          <p:cNvPr id="6" name="Picture 6"/>
          <p:cNvPicPr>
            <a:picLocks noChangeAspect="1"/>
          </p:cNvPicPr>
          <p:nvPr/>
        </p:nvPicPr>
        <p:blipFill>
          <a:blip r:embed="rId9"/>
          <a:srcRect t="40721" r="78632" b="41633"/>
          <a:stretch>
            <a:fillRect/>
          </a:stretch>
        </p:blipFill>
        <p:spPr>
          <a:xfrm>
            <a:off x="-812800" y="5129887"/>
            <a:ext cx="3806024" cy="1767907"/>
          </a:xfrm>
          <a:prstGeom prst="rect">
            <a:avLst/>
          </a:prstGeom>
        </p:spPr>
      </p:pic>
      <p:pic>
        <p:nvPicPr>
          <p:cNvPr id="9" name="Picture 9"/>
          <p:cNvPicPr>
            <a:picLocks noChangeAspect="1"/>
          </p:cNvPicPr>
          <p:nvPr/>
        </p:nvPicPr>
        <p:blipFill>
          <a:blip r:embed="rId10"/>
          <a:srcRect l="9522" t="43333" r="6943" b="26438"/>
          <a:stretch>
            <a:fillRect/>
          </a:stretch>
        </p:blipFill>
        <p:spPr>
          <a:xfrm>
            <a:off x="-50800" y="295953"/>
            <a:ext cx="12209457" cy="2485214"/>
          </a:xfrm>
          <a:prstGeom prst="rect">
            <a:avLst/>
          </a:prstGeom>
        </p:spPr>
      </p:pic>
      <p:pic>
        <p:nvPicPr>
          <p:cNvPr id="10" name="Picture 10"/>
          <p:cNvPicPr>
            <a:picLocks noChangeAspect="1"/>
          </p:cNvPicPr>
          <p:nvPr/>
        </p:nvPicPr>
        <p:blipFill rotWithShape="1">
          <a:blip r:embed="rId11"/>
          <a:srcRect t="51672" b="33647"/>
          <a:stretch>
            <a:fillRect/>
          </a:stretch>
        </p:blipFill>
        <p:spPr>
          <a:xfrm>
            <a:off x="52734" y="-25400"/>
            <a:ext cx="12209457" cy="1008243"/>
          </a:xfrm>
          <a:prstGeom prst="rect">
            <a:avLst/>
          </a:prstGeom>
        </p:spPr>
      </p:pic>
      <p:sp>
        <p:nvSpPr>
          <p:cNvPr id="23" name="Rounded Rectangle 22"/>
          <p:cNvSpPr/>
          <p:nvPr/>
        </p:nvSpPr>
        <p:spPr>
          <a:xfrm>
            <a:off x="2423663" y="450834"/>
            <a:ext cx="7444237" cy="1235092"/>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457200" indent="-457200" algn="just" defTabSz="609600">
              <a:buFont typeface="Arial" panose="020B0604020202020204" pitchFamily="34" charset="0"/>
              <a:buChar char="•"/>
            </a:pPr>
            <a:r>
              <a:rPr lang="vi-VN" sz="3600" b="1" dirty="0">
                <a:solidFill>
                  <a:srgbClr val="22517E"/>
                </a:solidFill>
                <a:latin typeface="Calibri" panose="020F0502020204030204" pitchFamily="34" charset="0"/>
                <a:cs typeface="Calibri" panose="020F0502020204030204" pitchFamily="34" charset="0"/>
              </a:rPr>
              <a:t>Không khí bên trong và bên ngoài lọ, ở đâu nóng hơn?</a:t>
            </a:r>
            <a:endParaRPr lang="en-US" sz="3600" b="1" dirty="0">
              <a:solidFill>
                <a:srgbClr val="22517E"/>
              </a:solidFill>
              <a:latin typeface="Calibri" panose="020F0502020204030204" pitchFamily="34" charset="0"/>
              <a:cs typeface="Calibri" panose="020F0502020204030204" pitchFamily="34" charset="0"/>
            </a:endParaRPr>
          </a:p>
        </p:txBody>
      </p:sp>
      <p:pic>
        <p:nvPicPr>
          <p:cNvPr id="8" name="Picture 8"/>
          <p:cNvPicPr>
            <a:picLocks noChangeAspect="1"/>
          </p:cNvPicPr>
          <p:nvPr/>
        </p:nvPicPr>
        <p:blipFill>
          <a:blip r:embed="rId9"/>
          <a:srcRect l="78533" t="36334" r="4348" b="48274"/>
          <a:stretch>
            <a:fillRect/>
          </a:stretch>
        </p:blipFill>
        <p:spPr>
          <a:xfrm>
            <a:off x="8156952" y="4876440"/>
            <a:ext cx="4035048" cy="2040778"/>
          </a:xfrm>
          <a:prstGeom prst="rect">
            <a:avLst/>
          </a:prstGeom>
        </p:spPr>
      </p:pic>
      <p:pic>
        <p:nvPicPr>
          <p:cNvPr id="48" name="Picture 4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 y="2343151"/>
            <a:ext cx="3741682" cy="3131602"/>
          </a:xfrm>
          <a:prstGeom prst="rect">
            <a:avLst/>
          </a:prstGeom>
        </p:spPr>
      </p:pic>
      <p:sp>
        <p:nvSpPr>
          <p:cNvPr id="7" name="Rounded Rectangle 22"/>
          <p:cNvSpPr/>
          <p:nvPr/>
        </p:nvSpPr>
        <p:spPr>
          <a:xfrm>
            <a:off x="3919088" y="1946259"/>
            <a:ext cx="8072887" cy="1844692"/>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457200" indent="-457200" algn="just" defTabSz="609600">
              <a:buFont typeface="Arial" panose="020B0604020202020204" pitchFamily="34" charset="0"/>
              <a:buChar char="•"/>
            </a:pPr>
            <a:r>
              <a:rPr lang="vi-VN" sz="3200" b="1" dirty="0">
                <a:solidFill>
                  <a:srgbClr val="22517E"/>
                </a:solidFill>
                <a:latin typeface="Calibri" panose="020F0502020204030204" pitchFamily="34" charset="0"/>
                <a:cs typeface="Calibri" panose="020F0502020204030204" pitchFamily="34" charset="0"/>
              </a:rPr>
              <a:t>Nến ở hình 2a tắt, trong khi nến ở hình 2b vẫn cháy. Vậy không khí đã vào lọ ở hình 2b theo cách nào để duy trì sự cháy?</a:t>
            </a:r>
            <a:endParaRPr lang="en-US" sz="3200" b="1" dirty="0">
              <a:solidFill>
                <a:srgbClr val="22517E"/>
              </a:solidFill>
              <a:latin typeface="Calibri" panose="020F0502020204030204" pitchFamily="34" charset="0"/>
              <a:cs typeface="Calibri" panose="020F0502020204030204" pitchFamily="34" charset="0"/>
            </a:endParaRPr>
          </a:p>
        </p:txBody>
      </p:sp>
      <p:sp>
        <p:nvSpPr>
          <p:cNvPr id="11" name="Rounded Rectangle 22"/>
          <p:cNvSpPr/>
          <p:nvPr/>
        </p:nvSpPr>
        <p:spPr>
          <a:xfrm>
            <a:off x="4490589" y="4251308"/>
            <a:ext cx="7625212" cy="2035191"/>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457200" indent="-457200" algn="just" defTabSz="609600">
              <a:buFont typeface="Arial" panose="020B0604020202020204" pitchFamily="34" charset="0"/>
              <a:buChar char="•"/>
            </a:pPr>
            <a:r>
              <a:rPr lang="vi-VN" sz="3200" b="1" dirty="0">
                <a:solidFill>
                  <a:srgbClr val="22517E"/>
                </a:solidFill>
                <a:latin typeface="Calibri" panose="020F0502020204030204" pitchFamily="34" charset="0"/>
                <a:cs typeface="Calibri" panose="020F0502020204030204" pitchFamily="34" charset="0"/>
              </a:rPr>
              <a:t>Vì sao chong chóng ở hình 2c quay? Nguyên nhân làm không khí chuyển động và gió được hình thành như thế nào?</a:t>
            </a:r>
            <a:endParaRPr lang="en-US" sz="3200" b="1" dirty="0">
              <a:solidFill>
                <a:srgbClr val="22517E"/>
              </a:solidFill>
              <a:latin typeface="Calibri" panose="020F0502020204030204" pitchFamily="34" charset="0"/>
              <a:cs typeface="Calibri" panose="020F0502020204030204" pitchFamily="34"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 grpId="0" animBg="1"/>
      <p:bldP spid="1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1223</Words>
  <Application>Microsoft Office PowerPoint</Application>
  <PresentationFormat>Widescreen</PresentationFormat>
  <Paragraphs>91</Paragraphs>
  <Slides>29</Slides>
  <Notes>13</Notes>
  <HiddenSlides>0</HiddenSlides>
  <MMClips>9</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29</vt:i4>
      </vt:variant>
    </vt:vector>
  </HeadingPairs>
  <TitlesOfParts>
    <vt:vector size="43" baseType="lpstr">
      <vt:lpstr>Microsoft YaHei</vt:lpstr>
      <vt:lpstr>SimSun</vt:lpstr>
      <vt:lpstr>#9Slide03 BoosterNextFYBlack</vt:lpstr>
      <vt:lpstr>Arial</vt:lpstr>
      <vt:lpstr>Calibri</vt:lpstr>
      <vt:lpstr>Georgia</vt:lpstr>
      <vt:lpstr>iCiel Cadena</vt:lpstr>
      <vt:lpstr>Tahoma</vt:lpstr>
      <vt:lpstr>Times New Roman</vt:lpstr>
      <vt:lpstr>Wingdings</vt:lpstr>
      <vt:lpstr>1_Office Theme</vt:lpstr>
      <vt:lpstr>1_Simple Light</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Le Tien Duat</cp:lastModifiedBy>
  <cp:revision>46</cp:revision>
  <dcterms:created xsi:type="dcterms:W3CDTF">2023-07-29T11:40:00Z</dcterms:created>
  <dcterms:modified xsi:type="dcterms:W3CDTF">2023-10-06T02:39:58Z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D7C415429320471E8E4F2CED2D2F4F33</vt:lpwstr>
  </property>
  <property fmtid="{D5CDD505-2E9C-101B-9397-08002B2CF9AE}" pid="3" name="KSOProductBuildVer">
    <vt:lpwstr>1033-11.2.0.11537</vt:lpwstr>
  </property>
</Properties>
</file>