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8" r:id="rId2"/>
    <p:sldId id="289" r:id="rId3"/>
    <p:sldId id="257" r:id="rId4"/>
    <p:sldId id="276" r:id="rId5"/>
    <p:sldId id="259" r:id="rId6"/>
    <p:sldId id="277" r:id="rId7"/>
    <p:sldId id="290" r:id="rId8"/>
    <p:sldId id="291" r:id="rId9"/>
    <p:sldId id="292" r:id="rId10"/>
    <p:sldId id="263" r:id="rId11"/>
    <p:sldId id="264" r:id="rId12"/>
    <p:sldId id="262" r:id="rId13"/>
    <p:sldId id="294" r:id="rId14"/>
    <p:sldId id="295" r:id="rId15"/>
    <p:sldId id="296" r:id="rId16"/>
    <p:sldId id="297" r:id="rId17"/>
    <p:sldId id="298"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8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07E79-257D-477C-8858-D51301EC9CF3}" type="datetimeFigureOut">
              <a:rPr lang="en-US" smtClean="0"/>
              <a:t>27/02/2025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690D1B-BC49-41BE-817E-541A5A6E44A8}" type="slidenum">
              <a:rPr lang="en-US" smtClean="0"/>
              <a:t>‹#›</a:t>
            </a:fld>
            <a:endParaRPr lang="en-US"/>
          </a:p>
        </p:txBody>
      </p:sp>
    </p:spTree>
    <p:extLst>
      <p:ext uri="{BB962C8B-B14F-4D97-AF65-F5344CB8AC3E}">
        <p14:creationId xmlns:p14="http://schemas.microsoft.com/office/powerpoint/2010/main" val="678219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hát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nói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vật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anh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chiến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đấu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vệ</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tổ</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quốc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anh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lịch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sử</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cùng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bằng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lập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dàn</a:t>
            </a:r>
            <a:r>
              <a:rPr lang="en-US" sz="1800" dirty="0">
                <a:effectLst/>
                <a:latin typeface="Times New Roman" panose="02020603050405020304" pitchFamily="18" charset="0"/>
                <a:ea typeface="Calibri" panose="020F0502020204030204" pitchFamily="34" charset="0"/>
              </a:rPr>
              <a:t> ý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đó</a:t>
            </a:r>
            <a:endParaRPr lang="en-US" dirty="0"/>
          </a:p>
        </p:txBody>
      </p:sp>
      <p:sp>
        <p:nvSpPr>
          <p:cNvPr id="4" name="Slide Number Placeholder 3"/>
          <p:cNvSpPr>
            <a:spLocks noGrp="1"/>
          </p:cNvSpPr>
          <p:nvPr>
            <p:ph type="sldNum" sz="quarter" idx="5"/>
          </p:nvPr>
        </p:nvSpPr>
        <p:spPr/>
        <p:txBody>
          <a:bodyPr/>
          <a:lstStyle/>
          <a:p>
            <a:fld id="{64690D1B-BC49-41BE-817E-541A5A6E44A8}" type="slidenum">
              <a:rPr lang="en-US" smtClean="0"/>
              <a:t>2</a:t>
            </a:fld>
            <a:endParaRPr lang="en-US"/>
          </a:p>
        </p:txBody>
      </p:sp>
    </p:spTree>
    <p:extLst>
      <p:ext uri="{BB962C8B-B14F-4D97-AF65-F5344CB8AC3E}">
        <p14:creationId xmlns:p14="http://schemas.microsoft.com/office/powerpoint/2010/main" val="847271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690D1B-BC49-41BE-817E-541A5A6E44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037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6221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4321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508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1220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1526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6694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2310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9525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4304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6347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44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27/02/2025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31262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32.png"/><Relationship Id="rId4" Type="http://schemas.openxmlformats.org/officeDocument/2006/relationships/image" Target="../media/image3.png"/><Relationship Id="rId9" Type="http://schemas.openxmlformats.org/officeDocument/2006/relationships/image" Target="../media/image8.svg"/></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34.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13.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2.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2.svg"/><Relationship Id="rId7" Type="http://schemas.openxmlformats.org/officeDocument/2006/relationships/image" Target="../media/image13.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4.svg"/><Relationship Id="rId10"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089114" y="-586602"/>
            <a:ext cx="4876800" cy="254480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40183" y="-6927"/>
            <a:ext cx="4156455" cy="2629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40183" y="4887221"/>
            <a:ext cx="3492195" cy="275565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550179" y="4699000"/>
            <a:ext cx="3646591" cy="2287407"/>
          </a:xfrm>
          <a:prstGeom prst="rect">
            <a:avLst/>
          </a:prstGeom>
        </p:spPr>
      </p:pic>
      <p:pic>
        <p:nvPicPr>
          <p:cNvPr id="7" name="Picture 6">
            <a:extLst>
              <a:ext uri="{FF2B5EF4-FFF2-40B4-BE49-F238E27FC236}">
                <a16:creationId xmlns:a16="http://schemas.microsoft.com/office/drawing/2014/main" id="{8798B916-84D1-D493-3E40-C7DBC1462280}"/>
              </a:ext>
            </a:extLst>
          </p:cNvPr>
          <p:cNvPicPr>
            <a:picLocks noChangeAspect="1"/>
          </p:cNvPicPr>
          <p:nvPr/>
        </p:nvPicPr>
        <p:blipFill>
          <a:blip r:embed="rId10"/>
          <a:stretch>
            <a:fillRect/>
          </a:stretch>
        </p:blipFill>
        <p:spPr>
          <a:xfrm>
            <a:off x="652815" y="1630516"/>
            <a:ext cx="10906689" cy="3779848"/>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688731" y="5443201"/>
            <a:ext cx="4876800" cy="254480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92650" y="-1573177"/>
            <a:ext cx="4156455" cy="2629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127131" y="1498600"/>
            <a:ext cx="3646591" cy="22874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53000" y="3987844"/>
            <a:ext cx="4156455" cy="2629902"/>
          </a:xfrm>
          <a:prstGeom prst="rect">
            <a:avLst/>
          </a:prstGeom>
        </p:spPr>
      </p:pic>
      <p:sp>
        <p:nvSpPr>
          <p:cNvPr id="7" name="TextBox 3"/>
          <p:cNvSpPr txBox="1"/>
          <p:nvPr/>
        </p:nvSpPr>
        <p:spPr>
          <a:xfrm>
            <a:off x="1590675" y="1790150"/>
            <a:ext cx="8974390" cy="2031325"/>
          </a:xfrm>
          <a:prstGeom prst="rect">
            <a:avLst/>
          </a:prstGeom>
        </p:spPr>
        <p:txBody>
          <a:bodyPr wrap="square" lIns="0" tIns="0" rIns="0" bIns="0" rtlCol="0" anchor="t">
            <a:spAutoFit/>
          </a:bodyPr>
          <a:lstStyle/>
          <a:p>
            <a:pPr algn="ctr" defTabSz="609630">
              <a:lnSpc>
                <a:spcPct val="150000"/>
              </a:lnSpc>
              <a:spcBef>
                <a:spcPct val="0"/>
              </a:spcBef>
            </a:pPr>
            <a:r>
              <a:rPr lang="en-US" sz="9600" b="1" dirty="0">
                <a:solidFill>
                  <a:schemeClr val="bg1"/>
                </a:solidFill>
                <a:latin typeface="Nunito" panose="00000500000000000000" pitchFamily="2" charset="0"/>
                <a:cs typeface="Baloo" panose="020B0604020202020204" charset="0"/>
              </a:rPr>
              <a:t>2. </a:t>
            </a:r>
            <a:r>
              <a:rPr lang="en-US" sz="9600" b="1" dirty="0" err="1">
                <a:solidFill>
                  <a:schemeClr val="bg1"/>
                </a:solidFill>
                <a:latin typeface="Nunito" panose="00000500000000000000" pitchFamily="2" charset="0"/>
                <a:cs typeface="Baloo" panose="020B0604020202020204" charset="0"/>
              </a:rPr>
              <a:t>Lập</a:t>
            </a:r>
            <a:r>
              <a:rPr lang="en-US" sz="9600" b="1" dirty="0">
                <a:solidFill>
                  <a:schemeClr val="bg1"/>
                </a:solidFill>
                <a:latin typeface="Nunito" panose="00000500000000000000" pitchFamily="2" charset="0"/>
                <a:cs typeface="Baloo" panose="020B0604020202020204" charset="0"/>
              </a:rPr>
              <a:t> </a:t>
            </a:r>
            <a:r>
              <a:rPr lang="en-US" sz="9600" b="1" dirty="0" err="1">
                <a:solidFill>
                  <a:schemeClr val="bg1"/>
                </a:solidFill>
                <a:latin typeface="Nunito" panose="00000500000000000000" pitchFamily="2" charset="0"/>
                <a:cs typeface="Baloo" panose="020B0604020202020204" charset="0"/>
              </a:rPr>
              <a:t>dàn</a:t>
            </a:r>
            <a:r>
              <a:rPr lang="en-US" sz="9600" b="1" dirty="0">
                <a:solidFill>
                  <a:schemeClr val="bg1"/>
                </a:solidFill>
                <a:latin typeface="Nunito" panose="00000500000000000000" pitchFamily="2" charset="0"/>
                <a:cs typeface="Baloo" panose="020B0604020202020204" charset="0"/>
              </a:rPr>
              <a:t> ý</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5D6"/>
        </a:solidFill>
        <a:effectLst/>
      </p:bgPr>
    </p:bg>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F9E0C78F-0A57-55CD-371D-B8234264C00F}"/>
              </a:ext>
            </a:extLst>
          </p:cNvPr>
          <p:cNvGraphicFramePr>
            <a:graphicFrameLocks noGrp="1"/>
          </p:cNvGraphicFramePr>
          <p:nvPr>
            <p:extLst>
              <p:ext uri="{D42A27DB-BD31-4B8C-83A1-F6EECF244321}">
                <p14:modId xmlns:p14="http://schemas.microsoft.com/office/powerpoint/2010/main" val="2291227095"/>
              </p:ext>
            </p:extLst>
          </p:nvPr>
        </p:nvGraphicFramePr>
        <p:xfrm>
          <a:off x="1268361" y="275303"/>
          <a:ext cx="9763433" cy="1280160"/>
        </p:xfrm>
        <a:graphic>
          <a:graphicData uri="http://schemas.openxmlformats.org/drawingml/2006/table">
            <a:tbl>
              <a:tblPr firstRow="1" bandRow="1">
                <a:tableStyleId>{21E4AEA4-8DFA-4A89-87EB-49C32662AFE0}</a:tableStyleId>
              </a:tblPr>
              <a:tblGrid>
                <a:gridCol w="9763433">
                  <a:extLst>
                    <a:ext uri="{9D8B030D-6E8A-4147-A177-3AD203B41FA5}">
                      <a16:colId xmlns:a16="http://schemas.microsoft.com/office/drawing/2014/main"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3149927"/>
                  </a:ext>
                </a:extLst>
              </a:tr>
              <a:tr h="593022">
                <a:tc>
                  <a:txBody>
                    <a:bodyPr/>
                    <a:lstStyle/>
                    <a:p>
                      <a:pPr algn="ctr"/>
                      <a:r>
                        <a:rPr lang="en-US" sz="3600" dirty="0" err="1">
                          <a:latin typeface="Cambria" panose="02040503050406030204" pitchFamily="18" charset="0"/>
                          <a:ea typeface="Cambria" panose="02040503050406030204" pitchFamily="18" charset="0"/>
                        </a:rPr>
                        <a:t>Chọn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cách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trực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tiếp</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hoặc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gián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tiếp</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901185074"/>
                  </a:ext>
                </a:extLst>
              </a:tr>
            </a:tbl>
          </a:graphicData>
        </a:graphic>
      </p:graphicFrame>
      <p:sp>
        <p:nvSpPr>
          <p:cNvPr id="9" name="Arrow: Right 8">
            <a:extLst>
              <a:ext uri="{FF2B5EF4-FFF2-40B4-BE49-F238E27FC236}">
                <a16:creationId xmlns:a16="http://schemas.microsoft.com/office/drawing/2014/main" id="{3E0634AA-F767-CE1A-2F93-27D199C394F3}"/>
              </a:ext>
            </a:extLst>
          </p:cNvPr>
          <p:cNvSpPr/>
          <p:nvPr/>
        </p:nvSpPr>
        <p:spPr>
          <a:xfrm rot="5400000">
            <a:off x="5880843" y="1524693"/>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1" name="Table 12">
            <a:extLst>
              <a:ext uri="{FF2B5EF4-FFF2-40B4-BE49-F238E27FC236}">
                <a16:creationId xmlns:a16="http://schemas.microsoft.com/office/drawing/2014/main" id="{5F1766B5-A8D5-633F-0278-A058216FB8F9}"/>
              </a:ext>
            </a:extLst>
          </p:cNvPr>
          <p:cNvGraphicFramePr>
            <a:graphicFrameLocks noGrp="1"/>
          </p:cNvGraphicFramePr>
          <p:nvPr>
            <p:extLst>
              <p:ext uri="{D42A27DB-BD31-4B8C-83A1-F6EECF244321}">
                <p14:modId xmlns:p14="http://schemas.microsoft.com/office/powerpoint/2010/main" val="650641916"/>
              </p:ext>
            </p:extLst>
          </p:nvPr>
        </p:nvGraphicFramePr>
        <p:xfrm>
          <a:off x="1294581" y="2165007"/>
          <a:ext cx="9717548" cy="2133600"/>
        </p:xfrm>
        <a:graphic>
          <a:graphicData uri="http://schemas.openxmlformats.org/drawingml/2006/table">
            <a:tbl>
              <a:tblPr firstRow="1" bandRow="1">
                <a:tableStyleId>{00A15C55-8517-42AA-B614-E9B94910E393}</a:tableStyleId>
              </a:tblPr>
              <a:tblGrid>
                <a:gridCol w="4858774">
                  <a:extLst>
                    <a:ext uri="{9D8B030D-6E8A-4147-A177-3AD203B41FA5}">
                      <a16:colId xmlns:a16="http://schemas.microsoft.com/office/drawing/2014/main" val="1401880992"/>
                    </a:ext>
                  </a:extLst>
                </a:gridCol>
                <a:gridCol w="4858774">
                  <a:extLst>
                    <a:ext uri="{9D8B030D-6E8A-4147-A177-3AD203B41FA5}">
                      <a16:colId xmlns:a16="http://schemas.microsoft.com/office/drawing/2014/main" val="2287383641"/>
                    </a:ext>
                  </a:extLst>
                </a:gridCol>
              </a:tblGrid>
              <a:tr h="529032">
                <a:tc gridSpan="2">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Thân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bài</a:t>
                      </a:r>
                      <a:endParaRPr lang="en-US" sz="3200" dirty="0">
                        <a:latin typeface="Cambria" panose="02040503050406030204" pitchFamily="18" charset="0"/>
                        <a:ea typeface="Cambria" panose="02040503050406030204" pitchFamily="18" charset="0"/>
                      </a:endParaRPr>
                    </a:p>
                  </a:txBody>
                  <a:tcPr/>
                </a:tc>
                <a:tc hMerge="1">
                  <a:txBody>
                    <a:bodyPr/>
                    <a:lstStyle/>
                    <a:p>
                      <a:endParaRPr lang="en-US" dirty="0"/>
                    </a:p>
                  </a:txBody>
                  <a:tcPr/>
                </a:tc>
                <a:extLst>
                  <a:ext uri="{0D108BD9-81ED-4DB2-BD59-A6C34878D82A}">
                    <a16:rowId xmlns:a16="http://schemas.microsoft.com/office/drawing/2014/main" val="3471759004"/>
                  </a:ext>
                </a:extLst>
              </a:tr>
              <a:tr h="888864">
                <a:tc>
                  <a:txBody>
                    <a:bodyPr/>
                    <a:lstStyle/>
                    <a:p>
                      <a:pPr algn="just"/>
                      <a:r>
                        <a:rPr lang="en-US" sz="3200" dirty="0" err="1">
                          <a:latin typeface="Cambria" panose="02040503050406030204" pitchFamily="18" charset="0"/>
                          <a:ea typeface="Cambria" panose="02040503050406030204" pitchFamily="18" charset="0"/>
                        </a:rPr>
                        <a:t>Kể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sự</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việc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chính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theo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diễn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biến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chuyện</a:t>
                      </a:r>
                      <a:r>
                        <a:rPr lang="en-US" sz="3200" dirty="0">
                          <a:latin typeface="Cambria" panose="02040503050406030204" pitchFamily="18" charset="0"/>
                          <a:ea typeface="Cambria" panose="02040503050406030204" pitchFamily="18" charset="0"/>
                        </a:rPr>
                        <a:t>.</a:t>
                      </a:r>
                    </a:p>
                  </a:txBody>
                  <a:tcPr/>
                </a:tc>
                <a:tc>
                  <a:txBody>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Chú</a:t>
                      </a:r>
                      <a:r>
                        <a:rPr lang="en-US" sz="3200" dirty="0">
                          <a:latin typeface="Cambria" panose="02040503050406030204" pitchFamily="18" charset="0"/>
                          <a:ea typeface="Cambria" panose="02040503050406030204" pitchFamily="18" charset="0"/>
                        </a:rPr>
                        <a:t> ý </a:t>
                      </a:r>
                      <a:r>
                        <a:rPr lang="en-US" sz="3200" dirty="0" err="1">
                          <a:latin typeface="Cambria" panose="02040503050406030204" pitchFamily="18" charset="0"/>
                          <a:ea typeface="Cambria" panose="02040503050406030204" pitchFamily="18" charset="0"/>
                        </a:rPr>
                        <a:t>làm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nổi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suy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nghĩ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hành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động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lịch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sử</a:t>
                      </a:r>
                      <a:endParaRPr lang="en-US" sz="32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120399068"/>
                  </a:ext>
                </a:extLst>
              </a:tr>
            </a:tbl>
          </a:graphicData>
        </a:graphic>
      </p:graphicFrame>
      <p:sp>
        <p:nvSpPr>
          <p:cNvPr id="13" name="Arrow: Right 12">
            <a:extLst>
              <a:ext uri="{FF2B5EF4-FFF2-40B4-BE49-F238E27FC236}">
                <a16:creationId xmlns:a16="http://schemas.microsoft.com/office/drawing/2014/main" id="{60B0AA35-B892-B8B8-100A-8E2439355385}"/>
              </a:ext>
            </a:extLst>
          </p:cNvPr>
          <p:cNvSpPr/>
          <p:nvPr/>
        </p:nvSpPr>
        <p:spPr>
          <a:xfrm rot="5400000">
            <a:off x="5880843" y="4317054"/>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5" name="Table 8">
            <a:extLst>
              <a:ext uri="{FF2B5EF4-FFF2-40B4-BE49-F238E27FC236}">
                <a16:creationId xmlns:a16="http://schemas.microsoft.com/office/drawing/2014/main" id="{5E0E6D10-2DFD-A624-1304-F4540A9B2A96}"/>
              </a:ext>
            </a:extLst>
          </p:cNvPr>
          <p:cNvGraphicFramePr>
            <a:graphicFrameLocks noGrp="1"/>
          </p:cNvGraphicFramePr>
          <p:nvPr>
            <p:extLst>
              <p:ext uri="{D42A27DB-BD31-4B8C-83A1-F6EECF244321}">
                <p14:modId xmlns:p14="http://schemas.microsoft.com/office/powerpoint/2010/main" val="3091046455"/>
              </p:ext>
            </p:extLst>
          </p:nvPr>
        </p:nvGraphicFramePr>
        <p:xfrm>
          <a:off x="1317522" y="4945626"/>
          <a:ext cx="9763433" cy="1280160"/>
        </p:xfrm>
        <a:graphic>
          <a:graphicData uri="http://schemas.openxmlformats.org/drawingml/2006/table">
            <a:tbl>
              <a:tblPr firstRow="1" bandRow="1">
                <a:tableStyleId>{F5AB1C69-6EDB-4FF4-983F-18BD219EF322}</a:tableStyleId>
              </a:tblPr>
              <a:tblGrid>
                <a:gridCol w="9763433">
                  <a:extLst>
                    <a:ext uri="{9D8B030D-6E8A-4147-A177-3AD203B41FA5}">
                      <a16:colId xmlns:a16="http://schemas.microsoft.com/office/drawing/2014/main"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Kết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3149927"/>
                  </a:ext>
                </a:extLst>
              </a:tr>
              <a:tr h="593022">
                <a:tc>
                  <a:txBody>
                    <a:bodyPr/>
                    <a:lstStyle/>
                    <a:p>
                      <a:pPr algn="ctr"/>
                      <a:r>
                        <a:rPr lang="en-US" sz="3600" dirty="0" err="1">
                          <a:latin typeface="Cambria" panose="02040503050406030204" pitchFamily="18" charset="0"/>
                          <a:ea typeface="Cambria" panose="02040503050406030204" pitchFamily="18" charset="0"/>
                        </a:rPr>
                        <a:t>Chọn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cách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rộng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hoặc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không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rộng</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901185074"/>
                  </a:ext>
                </a:extLst>
              </a:tr>
            </a:tbl>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5D6"/>
        </a:solidFill>
        <a:effectLst/>
      </p:bgPr>
    </p:bg>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13772955-FCC2-A7CD-E337-DCF719C52908}"/>
              </a:ext>
            </a:extLst>
          </p:cNvPr>
          <p:cNvSpPr txBox="1"/>
          <p:nvPr/>
        </p:nvSpPr>
        <p:spPr>
          <a:xfrm>
            <a:off x="3454399" y="292510"/>
            <a:ext cx="4932517" cy="677108"/>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00" cap="none" spc="0" normalizeH="0" baseline="0" noProof="0" dirty="0" err="1">
                <a:ln>
                  <a:noFill/>
                </a:ln>
                <a:solidFill>
                  <a:srgbClr val="EEECE1">
                    <a:lumMod val="10000"/>
                  </a:srgbClr>
                </a:solidFill>
                <a:effectLst/>
                <a:uLnTx/>
                <a:uFillTx/>
                <a:latin typeface="Calibri"/>
                <a:ea typeface="+mn-ea"/>
                <a:cs typeface="+mn-cs"/>
              </a:rPr>
              <a:t>Dàn</a:t>
            </a:r>
            <a:r>
              <a:rPr kumimoji="0" lang="en-US" sz="4400" b="1" i="0" u="none" strike="noStrike" kern="100" cap="none" spc="0" normalizeH="0" baseline="0" noProof="0" dirty="0">
                <a:ln>
                  <a:noFill/>
                </a:ln>
                <a:solidFill>
                  <a:srgbClr val="EEECE1">
                    <a:lumMod val="10000"/>
                  </a:srgbClr>
                </a:solidFill>
                <a:effectLst/>
                <a:uLnTx/>
                <a:uFillTx/>
                <a:latin typeface="Calibri"/>
                <a:ea typeface="+mn-ea"/>
                <a:cs typeface="+mn-cs"/>
              </a:rPr>
              <a:t> ý </a:t>
            </a:r>
            <a:r>
              <a:rPr kumimoji="0" lang="en-US" sz="4400" b="1" i="0" u="none" strike="noStrike" kern="100" cap="none" spc="0" normalizeH="0" baseline="0" noProof="0" dirty="0" err="1">
                <a:ln>
                  <a:noFill/>
                </a:ln>
                <a:solidFill>
                  <a:srgbClr val="EEECE1">
                    <a:lumMod val="10000"/>
                  </a:srgbClr>
                </a:solidFill>
                <a:effectLst/>
                <a:uLnTx/>
                <a:uFillTx/>
                <a:latin typeface="Calibri"/>
                <a:ea typeface="+mn-ea"/>
                <a:cs typeface="+mn-cs"/>
              </a:rPr>
              <a:t>mẫu</a:t>
            </a:r>
            <a:endParaRPr kumimoji="0" lang="vi-VN" sz="4400" b="1" i="0" u="none" strike="noStrike" kern="100" cap="none" spc="0" normalizeH="0" baseline="0" noProof="0" dirty="0">
              <a:ln>
                <a:noFill/>
              </a:ln>
              <a:solidFill>
                <a:srgbClr val="EEECE1">
                  <a:lumMod val="10000"/>
                </a:srgbClr>
              </a:solidFill>
              <a:effectLst/>
              <a:uLnTx/>
              <a:uFillTx/>
              <a:latin typeface="Calibri"/>
              <a:ea typeface="+mn-ea"/>
              <a:cs typeface="+mn-cs"/>
            </a:endParaRPr>
          </a:p>
        </p:txBody>
      </p:sp>
      <p:graphicFrame>
        <p:nvGraphicFramePr>
          <p:cNvPr id="5" name="Table 5">
            <a:extLst>
              <a:ext uri="{FF2B5EF4-FFF2-40B4-BE49-F238E27FC236}">
                <a16:creationId xmlns:a16="http://schemas.microsoft.com/office/drawing/2014/main" id="{0894AEC9-71BE-E2A6-CE7C-6B7638F78411}"/>
              </a:ext>
            </a:extLst>
          </p:cNvPr>
          <p:cNvGraphicFramePr>
            <a:graphicFrameLocks noGrp="1"/>
          </p:cNvGraphicFramePr>
          <p:nvPr>
            <p:extLst>
              <p:ext uri="{D42A27DB-BD31-4B8C-83A1-F6EECF244321}">
                <p14:modId xmlns:p14="http://schemas.microsoft.com/office/powerpoint/2010/main" val="4017727658"/>
              </p:ext>
            </p:extLst>
          </p:nvPr>
        </p:nvGraphicFramePr>
        <p:xfrm>
          <a:off x="172720" y="1158240"/>
          <a:ext cx="11734800" cy="5527040"/>
        </p:xfrm>
        <a:graphic>
          <a:graphicData uri="http://schemas.openxmlformats.org/drawingml/2006/table">
            <a:tbl>
              <a:tblPr firstRow="1" bandRow="1">
                <a:tableStyleId>{21E4AEA4-8DFA-4A89-87EB-49C32662AFE0}</a:tableStyleId>
              </a:tblPr>
              <a:tblGrid>
                <a:gridCol w="1511785">
                  <a:extLst>
                    <a:ext uri="{9D8B030D-6E8A-4147-A177-3AD203B41FA5}">
                      <a16:colId xmlns:a16="http://schemas.microsoft.com/office/drawing/2014/main" val="2635258989"/>
                    </a:ext>
                  </a:extLst>
                </a:gridCol>
                <a:gridCol w="10223015">
                  <a:extLst>
                    <a:ext uri="{9D8B030D-6E8A-4147-A177-3AD203B41FA5}">
                      <a16:colId xmlns:a16="http://schemas.microsoft.com/office/drawing/2014/main" val="2782079848"/>
                    </a:ext>
                  </a:extLst>
                </a:gridCol>
              </a:tblGrid>
              <a:tr h="955040">
                <a:tc>
                  <a:txBody>
                    <a:bodyPr/>
                    <a:lstStyle/>
                    <a:p>
                      <a:r>
                        <a:rPr lang="en-US" sz="2400" dirty="0" err="1">
                          <a:solidFill>
                            <a:schemeClr val="bg1"/>
                          </a:solidFill>
                          <a:latin typeface="Cambria" panose="02040503050406030204" pitchFamily="18" charset="0"/>
                          <a:ea typeface="Cambria" panose="02040503050406030204" pitchFamily="18" charset="0"/>
                        </a:rPr>
                        <a:t>Mở</a:t>
                      </a:r>
                      <a:r>
                        <a:rPr lang="en-US" sz="2400" dirty="0">
                          <a:solidFill>
                            <a:schemeClr val="bg1"/>
                          </a:solidFill>
                          <a:latin typeface="Cambria" panose="02040503050406030204" pitchFamily="18" charset="0"/>
                          <a:ea typeface="Cambria" panose="02040503050406030204" pitchFamily="18" charset="0"/>
                        </a:rPr>
                        <a:t> </a:t>
                      </a:r>
                      <a:r>
                        <a:rPr lang="en-US" sz="2400" dirty="0" err="1">
                          <a:solidFill>
                            <a:schemeClr val="bg1"/>
                          </a:solidFill>
                          <a:latin typeface="Cambria" panose="02040503050406030204" pitchFamily="18" charset="0"/>
                          <a:ea typeface="Cambria" panose="02040503050406030204" pitchFamily="18" charset="0"/>
                        </a:rPr>
                        <a:t>bài</a:t>
                      </a:r>
                      <a:endParaRPr lang="en-US" sz="2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Trong lịch sử Việt Nam có rất nhiều anh hùng dân tộc hi sinh để bảo vệ đất nước trước giặc ngoại xâm nhưng em thích  nhất là nhân vật anh Kim Đồng</a:t>
                      </a:r>
                      <a:endParaRPr lang="vi-VN" sz="2400" b="0" dirty="0">
                        <a:solidFill>
                          <a:srgbClr val="00206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1549683"/>
                  </a:ext>
                </a:extLst>
              </a:tr>
              <a:tr h="1638480">
                <a:tc>
                  <a:txBody>
                    <a:bodyPr/>
                    <a:lstStyle/>
                    <a:p>
                      <a:r>
                        <a:rPr lang="en-US" sz="2400" dirty="0" err="1">
                          <a:solidFill>
                            <a:schemeClr val="bg1"/>
                          </a:solidFill>
                          <a:latin typeface="Cambria" panose="02040503050406030204" pitchFamily="18" charset="0"/>
                          <a:ea typeface="Cambria" panose="02040503050406030204" pitchFamily="18" charset="0"/>
                        </a:rPr>
                        <a:t>Thân</a:t>
                      </a:r>
                      <a:r>
                        <a:rPr lang="en-US" sz="2400" dirty="0">
                          <a:solidFill>
                            <a:schemeClr val="bg1"/>
                          </a:solidFill>
                          <a:latin typeface="Cambria" panose="02040503050406030204" pitchFamily="18" charset="0"/>
                          <a:ea typeface="Cambria" panose="02040503050406030204" pitchFamily="18" charset="0"/>
                        </a:rPr>
                        <a:t> </a:t>
                      </a:r>
                      <a:r>
                        <a:rPr lang="en-US" sz="2400" dirty="0" err="1">
                          <a:solidFill>
                            <a:schemeClr val="bg1"/>
                          </a:solidFill>
                          <a:latin typeface="Cambria" panose="02040503050406030204" pitchFamily="18" charset="0"/>
                          <a:ea typeface="Cambria" panose="02040503050406030204" pitchFamily="18" charset="0"/>
                        </a:rPr>
                        <a:t>bài</a:t>
                      </a:r>
                      <a:endParaRPr lang="en-US" sz="2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 </a:t>
                      </a:r>
                      <a:r>
                        <a:rPr lang="vi-VN" sz="2400" b="1" i="0" u="none" strike="noStrike" kern="1200" dirty="0">
                          <a:solidFill>
                            <a:srgbClr val="002060"/>
                          </a:solidFill>
                          <a:effectLst/>
                          <a:latin typeface="Cambria" panose="02040503050406030204" pitchFamily="18" charset="0"/>
                          <a:ea typeface="Cambria" panose="02040503050406030204" pitchFamily="18" charset="0"/>
                          <a:cs typeface="+mn-cs"/>
                        </a:rPr>
                        <a:t>Kể các sự việc chính theo diễn biến  của câu chuyện.</a:t>
                      </a:r>
                    </a:p>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 Anh Kim Đồng tuy nhỏ tuổi nhưng rất gan dạ, dũng cảm, mưu trí trước sự tàn ác của kẻ thù........</a:t>
                      </a:r>
                    </a:p>
                    <a:p>
                      <a:pPr rtl="0"/>
                      <a:r>
                        <a:rPr lang="en-US" sz="2400" b="1" i="0" u="none" strike="noStrike" kern="1200" dirty="0">
                          <a:solidFill>
                            <a:srgbClr val="002060"/>
                          </a:solidFill>
                          <a:effectLst/>
                          <a:latin typeface="Cambria" panose="02040503050406030204" pitchFamily="18" charset="0"/>
                          <a:ea typeface="Cambria" panose="02040503050406030204" pitchFamily="18" charset="0"/>
                          <a:cs typeface="+mn-cs"/>
                        </a:rPr>
                        <a:t>- </a:t>
                      </a:r>
                      <a:r>
                        <a:rPr lang="vi-VN" sz="2400" b="1" i="0" u="none" strike="noStrike" kern="1200" dirty="0">
                          <a:solidFill>
                            <a:srgbClr val="002060"/>
                          </a:solidFill>
                          <a:effectLst/>
                          <a:latin typeface="Cambria" panose="02040503050406030204" pitchFamily="18" charset="0"/>
                          <a:ea typeface="Cambria" panose="02040503050406030204" pitchFamily="18" charset="0"/>
                          <a:cs typeface="+mn-cs"/>
                        </a:rPr>
                        <a:t>Kể các suy nghĩ nổi bật, hành động của nhân vật lịch sử</a:t>
                      </a:r>
                    </a:p>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 Anh thoắt thoặt bên những cánh đồng mang  thư mật cho cách mạng, đầu đội mũ lệch, \đi vụt qua mặt trận bom đạn, trước mọi nguy hiểm thế nhưng anh vẫn thể hiện tinh thần lạc quan yêu đời..........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3693882"/>
                  </a:ext>
                </a:extLst>
              </a:tr>
              <a:tr h="1638480">
                <a:tc>
                  <a:txBody>
                    <a:bodyPr/>
                    <a:lstStyle/>
                    <a:p>
                      <a:r>
                        <a:rPr lang="en-US" sz="2400" dirty="0" err="1">
                          <a:solidFill>
                            <a:schemeClr val="bg1"/>
                          </a:solidFill>
                          <a:latin typeface="Cambria" panose="02040503050406030204" pitchFamily="18" charset="0"/>
                          <a:ea typeface="Cambria" panose="02040503050406030204" pitchFamily="18" charset="0"/>
                        </a:rPr>
                        <a:t>Kết</a:t>
                      </a:r>
                      <a:r>
                        <a:rPr lang="en-US" sz="2400" dirty="0">
                          <a:solidFill>
                            <a:schemeClr val="bg1"/>
                          </a:solidFill>
                          <a:latin typeface="Cambria" panose="02040503050406030204" pitchFamily="18" charset="0"/>
                          <a:ea typeface="Cambria" panose="02040503050406030204" pitchFamily="18" charset="0"/>
                        </a:rPr>
                        <a:t> </a:t>
                      </a:r>
                      <a:r>
                        <a:rPr lang="en-US" sz="2400" dirty="0" err="1">
                          <a:solidFill>
                            <a:schemeClr val="bg1"/>
                          </a:solidFill>
                          <a:latin typeface="Cambria" panose="02040503050406030204" pitchFamily="18" charset="0"/>
                          <a:ea typeface="Cambria" panose="02040503050406030204" pitchFamily="18" charset="0"/>
                        </a:rPr>
                        <a:t>bài</a:t>
                      </a:r>
                      <a:endParaRPr lang="en-US" sz="2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rtl="0"/>
                      <a:r>
                        <a:rPr lang="en-US" sz="2400" b="1" i="0" u="none" strike="noStrike" kern="1200" dirty="0">
                          <a:solidFill>
                            <a:srgbClr val="002060"/>
                          </a:solidFill>
                          <a:effectLst/>
                          <a:latin typeface="Cambria" panose="02040503050406030204" pitchFamily="18" charset="0"/>
                          <a:ea typeface="Cambria" panose="02040503050406030204" pitchFamily="18" charset="0"/>
                          <a:cs typeface="+mn-cs"/>
                        </a:rPr>
                        <a:t>- </a:t>
                      </a:r>
                      <a:r>
                        <a:rPr lang="vi-VN" sz="2400" b="1" i="0" u="none" strike="noStrike" kern="1200" dirty="0">
                          <a:solidFill>
                            <a:srgbClr val="002060"/>
                          </a:solidFill>
                          <a:effectLst/>
                          <a:latin typeface="Cambria" panose="02040503050406030204" pitchFamily="18" charset="0"/>
                          <a:ea typeface="Cambria" panose="02040503050406030204" pitchFamily="18" charset="0"/>
                          <a:cs typeface="+mn-cs"/>
                        </a:rPr>
                        <a:t>Chọn cách kết bài mở rộng, không mở rộng.</a:t>
                      </a:r>
                    </a:p>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Dù chiến tranh đã qua đi nhưng tấm gương về anh Kim Đồng vẫn luôn tươi sáng trong bao thế hệ trẻ Việt Nam.Các thế hệ trẻ luôn phải cố gắng học tập để gìn giữ đất nước xứng đáng với những gì mà ông cha ta đã hi sinh để bảo vệ nền độc lập nước nhà </a:t>
                      </a:r>
                      <a:endParaRPr lang="en-US" sz="2400" b="0" dirty="0">
                        <a:solidFill>
                          <a:srgbClr val="00206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67598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688731" y="5443201"/>
            <a:ext cx="4876800" cy="254480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92650" y="-1573177"/>
            <a:ext cx="4156455" cy="2629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127131" y="1498600"/>
            <a:ext cx="3646591" cy="22874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53000" y="3987844"/>
            <a:ext cx="4156455" cy="2629902"/>
          </a:xfrm>
          <a:prstGeom prst="rect">
            <a:avLst/>
          </a:prstGeom>
        </p:spPr>
      </p:pic>
      <p:sp>
        <p:nvSpPr>
          <p:cNvPr id="7" name="TextBox 3"/>
          <p:cNvSpPr txBox="1"/>
          <p:nvPr/>
        </p:nvSpPr>
        <p:spPr>
          <a:xfrm>
            <a:off x="1499235" y="1556470"/>
            <a:ext cx="8974390" cy="3539430"/>
          </a:xfrm>
          <a:prstGeom prst="rect">
            <a:avLst/>
          </a:prstGeom>
        </p:spPr>
        <p:txBody>
          <a:bodyPr wrap="square" lIns="0" tIns="0" rIns="0" bIns="0" rtlCol="0" anchor="t">
            <a:spAutoFit/>
          </a:bodyPr>
          <a:lstStyle/>
          <a:p>
            <a:pPr marL="0" marR="0" lvl="0" indent="0" algn="ctr" defTabSz="609630" rtl="0" eaLnBrk="1" fontAlgn="auto" latinLnBrk="0" hangingPunct="1">
              <a:lnSpc>
                <a:spcPct val="150000"/>
              </a:lnSpc>
              <a:spcBef>
                <a:spcPct val="0"/>
              </a:spcBef>
              <a:spcAft>
                <a:spcPts val="0"/>
              </a:spcAft>
              <a:buClrTx/>
              <a:buSzTx/>
              <a:buFontTx/>
              <a:buNone/>
              <a:tabLst/>
              <a:defRPr/>
            </a:pP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3.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Góp</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ý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và</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chỉnh</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sửa</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dàn</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ý</a:t>
            </a:r>
          </a:p>
        </p:txBody>
      </p:sp>
    </p:spTree>
    <p:extLst>
      <p:ext uri="{BB962C8B-B14F-4D97-AF65-F5344CB8AC3E}">
        <p14:creationId xmlns:p14="http://schemas.microsoft.com/office/powerpoint/2010/main" val="568892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07627" y="-352595"/>
            <a:ext cx="3680827" cy="2328959"/>
          </a:xfrm>
          <a:prstGeom prst="rect">
            <a:avLst/>
          </a:prstGeom>
        </p:spPr>
      </p:pic>
      <p:sp>
        <p:nvSpPr>
          <p:cNvPr id="7" name="Rounded Rectangle 6"/>
          <p:cNvSpPr/>
          <p:nvPr/>
        </p:nvSpPr>
        <p:spPr>
          <a:xfrm>
            <a:off x="2656841" y="1195032"/>
            <a:ext cx="6456680"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r>
              <a:rPr lang="en-US" sz="4400" dirty="0">
                <a:solidFill>
                  <a:srgbClr val="002060"/>
                </a:solidFill>
              </a:rPr>
              <a:t>- </a:t>
            </a:r>
            <a:r>
              <a:rPr lang="en-US" sz="4400" dirty="0" err="1">
                <a:solidFill>
                  <a:srgbClr val="002060"/>
                </a:solidFill>
              </a:rPr>
              <a:t>Dàn</a:t>
            </a:r>
            <a:r>
              <a:rPr lang="en-US" sz="4400" dirty="0">
                <a:solidFill>
                  <a:srgbClr val="002060"/>
                </a:solidFill>
              </a:rPr>
              <a:t> ý </a:t>
            </a:r>
            <a:r>
              <a:rPr lang="en-US" sz="4400" dirty="0" err="1">
                <a:solidFill>
                  <a:srgbClr val="002060"/>
                </a:solidFill>
              </a:rPr>
              <a:t>có</a:t>
            </a:r>
            <a:r>
              <a:rPr lang="en-US" sz="4400" dirty="0">
                <a:solidFill>
                  <a:srgbClr val="002060"/>
                </a:solidFill>
              </a:rPr>
              <a:t> </a:t>
            </a:r>
            <a:r>
              <a:rPr lang="en-US" sz="4400" dirty="0" err="1">
                <a:solidFill>
                  <a:srgbClr val="002060"/>
                </a:solidFill>
              </a:rPr>
              <a:t>đủ</a:t>
            </a:r>
            <a:r>
              <a:rPr lang="en-US" sz="4400" dirty="0">
                <a:solidFill>
                  <a:srgbClr val="002060"/>
                </a:solidFill>
              </a:rPr>
              <a:t> 3 </a:t>
            </a:r>
            <a:r>
              <a:rPr lang="en-US" sz="4400" dirty="0" err="1">
                <a:solidFill>
                  <a:srgbClr val="002060"/>
                </a:solidFill>
              </a:rPr>
              <a:t>phần</a:t>
            </a:r>
            <a:r>
              <a:rPr lang="en-US" sz="4400" dirty="0">
                <a:solidFill>
                  <a:srgbClr val="002060"/>
                </a:solidFill>
              </a:rPr>
              <a:t>.</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
        <p:nvSpPr>
          <p:cNvPr id="11" name="Rounded Rectangle 6">
            <a:extLst>
              <a:ext uri="{FF2B5EF4-FFF2-40B4-BE49-F238E27FC236}">
                <a16:creationId xmlns:a16="http://schemas.microsoft.com/office/drawing/2014/main" id="{4371DDD0-0A8C-EBCD-E9CC-C37AEC08EC48}"/>
              </a:ext>
            </a:extLst>
          </p:cNvPr>
          <p:cNvSpPr/>
          <p:nvPr/>
        </p:nvSpPr>
        <p:spPr>
          <a:xfrm>
            <a:off x="1764031" y="2626957"/>
            <a:ext cx="8263890"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r>
              <a:rPr lang="vi-VN" sz="4400" dirty="0">
                <a:solidFill>
                  <a:srgbClr val="002060"/>
                </a:solidFill>
                <a:latin typeface="Calibri"/>
              </a:rPr>
              <a:t>- Các chi tiết được lựa chọn hợp lí.</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
        <p:nvSpPr>
          <p:cNvPr id="4" name="Rounded Rectangle 6">
            <a:extLst>
              <a:ext uri="{FF2B5EF4-FFF2-40B4-BE49-F238E27FC236}">
                <a16:creationId xmlns:a16="http://schemas.microsoft.com/office/drawing/2014/main" id="{40D49B70-AB17-42FF-DD67-C5713A0536B4}"/>
              </a:ext>
            </a:extLst>
          </p:cNvPr>
          <p:cNvSpPr/>
          <p:nvPr/>
        </p:nvSpPr>
        <p:spPr>
          <a:xfrm>
            <a:off x="1473200" y="4008716"/>
            <a:ext cx="9083039" cy="149800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r>
              <a:rPr lang="vi-VN" sz="4400" dirty="0">
                <a:solidFill>
                  <a:srgbClr val="002060"/>
                </a:solidFill>
                <a:latin typeface="Calibri"/>
              </a:rPr>
              <a:t>- Các sự việc được sắp xếp đúng diễn biến của câu chuyện.</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2315822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144000" y="5321503"/>
            <a:ext cx="3492195" cy="2755659"/>
          </a:xfrm>
          <a:prstGeom prst="rect">
            <a:avLst/>
          </a:prstGeom>
        </p:spPr>
      </p:pic>
      <p:pic>
        <p:nvPicPr>
          <p:cNvPr id="11"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31212" y="-629151"/>
            <a:ext cx="2078228" cy="1314951"/>
          </a:xfrm>
          <a:prstGeom prst="rect">
            <a:avLst/>
          </a:prstGeom>
        </p:spPr>
      </p:pic>
      <p:sp>
        <p:nvSpPr>
          <p:cNvPr id="2" name="Speech Bubble: Rectangle with Corners Rounded 1">
            <a:extLst>
              <a:ext uri="{FF2B5EF4-FFF2-40B4-BE49-F238E27FC236}">
                <a16:creationId xmlns:a16="http://schemas.microsoft.com/office/drawing/2014/main" id="{6C192007-0708-68E0-411D-9EAF794C9E96}"/>
              </a:ext>
            </a:extLst>
          </p:cNvPr>
          <p:cNvSpPr/>
          <p:nvPr/>
        </p:nvSpPr>
        <p:spPr>
          <a:xfrm>
            <a:off x="2250042" y="741680"/>
            <a:ext cx="9718437" cy="3220719"/>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just">
              <a:buClr>
                <a:srgbClr val="000000"/>
              </a:buClr>
              <a:defRPr/>
            </a:pPr>
            <a:r>
              <a:rPr lang="vi-VN" sz="3200" kern="0" dirty="0">
                <a:solidFill>
                  <a:srgbClr val="F7A9BD">
                    <a:lumMod val="10000"/>
                  </a:srgbClr>
                </a:solidFill>
                <a:latin typeface="Cambria" panose="02040503050406030204" pitchFamily="18" charset="0"/>
                <a:sym typeface="Arial"/>
              </a:rPr>
              <a:t>Trong một bài văn kể chuyện bao giờ cũng đủ 3 phần (mở bài, thân bài, kết bài) chúng ta cần lưu ý khi viết cần viết theo trình tự câu chuyện và lồng ghép những diễn biến, hành động, suy nghĩ của nhân vật thì câu chuyện mới hấp dẫn người nghe và bài viết thêm sinh động. </a:t>
            </a:r>
            <a:endParaRPr kumimoji="0" lang="en-US" sz="32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pic>
        <p:nvPicPr>
          <p:cNvPr id="4" name="Picture 3">
            <a:extLst>
              <a:ext uri="{FF2B5EF4-FFF2-40B4-BE49-F238E27FC236}">
                <a16:creationId xmlns:a16="http://schemas.microsoft.com/office/drawing/2014/main" id="{54C23BD3-682A-8167-BB7D-92070FC2FFA9}"/>
              </a:ext>
            </a:extLst>
          </p:cNvPr>
          <p:cNvPicPr>
            <a:picLocks noChangeAspect="1"/>
          </p:cNvPicPr>
          <p:nvPr/>
        </p:nvPicPr>
        <p:blipFill>
          <a:blip r:embed="rId7"/>
          <a:stretch>
            <a:fillRect/>
          </a:stretch>
        </p:blipFill>
        <p:spPr>
          <a:xfrm>
            <a:off x="-93729" y="3138808"/>
            <a:ext cx="2844511" cy="3719192"/>
          </a:xfrm>
          <a:prstGeom prst="rect">
            <a:avLst/>
          </a:prstGeom>
        </p:spPr>
      </p:pic>
    </p:spTree>
    <p:extLst>
      <p:ext uri="{BB962C8B-B14F-4D97-AF65-F5344CB8AC3E}">
        <p14:creationId xmlns:p14="http://schemas.microsoft.com/office/powerpoint/2010/main" val="240341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089114" y="-586602"/>
            <a:ext cx="4876800" cy="254480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40183" y="-6927"/>
            <a:ext cx="4156455" cy="2629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40183" y="4887221"/>
            <a:ext cx="3492195" cy="275565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550179" y="4699000"/>
            <a:ext cx="3646591" cy="2287407"/>
          </a:xfrm>
          <a:prstGeom prst="rect">
            <a:avLst/>
          </a:prstGeom>
        </p:spPr>
      </p:pic>
      <p:pic>
        <p:nvPicPr>
          <p:cNvPr id="7" name="Picture 6">
            <a:extLst>
              <a:ext uri="{FF2B5EF4-FFF2-40B4-BE49-F238E27FC236}">
                <a16:creationId xmlns:a16="http://schemas.microsoft.com/office/drawing/2014/main" id="{8162F6B1-A6C0-0BEE-6278-7324846CDA0E}"/>
              </a:ext>
            </a:extLst>
          </p:cNvPr>
          <p:cNvPicPr>
            <a:picLocks noChangeAspect="1"/>
          </p:cNvPicPr>
          <p:nvPr/>
        </p:nvPicPr>
        <p:blipFill>
          <a:blip r:embed="rId10"/>
          <a:stretch>
            <a:fillRect/>
          </a:stretch>
        </p:blipFill>
        <p:spPr>
          <a:xfrm>
            <a:off x="895669" y="1732116"/>
            <a:ext cx="10217782" cy="3779848"/>
          </a:xfrm>
          <a:prstGeom prst="rect">
            <a:avLst/>
          </a:prstGeom>
        </p:spPr>
      </p:pic>
    </p:spTree>
    <p:extLst>
      <p:ext uri="{BB962C8B-B14F-4D97-AF65-F5344CB8AC3E}">
        <p14:creationId xmlns:p14="http://schemas.microsoft.com/office/powerpoint/2010/main" val="40601483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107996"/>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600" b="1" i="0" u="none" strike="noStrike" kern="100" cap="none" spc="0" normalizeH="0" baseline="0" noProof="0" dirty="0" err="1">
                <a:ln>
                  <a:noFill/>
                </a:ln>
                <a:solidFill>
                  <a:srgbClr val="EEECE1">
                    <a:lumMod val="10000"/>
                  </a:srgbClr>
                </a:solidFill>
                <a:effectLst/>
                <a:uLnTx/>
                <a:uFillTx/>
                <a:latin typeface="Calibri"/>
                <a:ea typeface="+mn-ea"/>
                <a:cs typeface="+mn-cs"/>
              </a:rPr>
              <a:t>Về</a:t>
            </a:r>
            <a:r>
              <a:rPr kumimoji="0" lang="en-US" sz="3600" b="1" i="0" u="none" strike="noStrike" kern="100" cap="none" spc="0" normalizeH="0" baseline="0" noProof="0" dirty="0">
                <a:ln>
                  <a:noFill/>
                </a:ln>
                <a:solidFill>
                  <a:srgbClr val="EEECE1">
                    <a:lumMod val="10000"/>
                  </a:srgbClr>
                </a:solidFill>
                <a:effectLst/>
                <a:uLnTx/>
                <a:uFillTx/>
                <a:latin typeface="Calibri"/>
                <a:ea typeface="+mn-ea"/>
                <a:cs typeface="+mn-cs"/>
              </a:rPr>
              <a:t> </a:t>
            </a:r>
            <a:r>
              <a:rPr kumimoji="0" lang="en-US" sz="3600" b="1" i="0" u="none" strike="noStrike" kern="100" cap="none" spc="0" normalizeH="0" baseline="0" noProof="0" dirty="0" err="1">
                <a:ln>
                  <a:noFill/>
                </a:ln>
                <a:solidFill>
                  <a:srgbClr val="EEECE1">
                    <a:lumMod val="10000"/>
                  </a:srgbClr>
                </a:solidFill>
                <a:effectLst/>
                <a:uLnTx/>
                <a:uFillTx/>
                <a:latin typeface="Calibri"/>
                <a:ea typeface="+mn-ea"/>
                <a:cs typeface="+mn-cs"/>
              </a:rPr>
              <a:t>nhà</a:t>
            </a:r>
            <a:r>
              <a:rPr kumimoji="0" lang="en-US" sz="3600" b="1" i="0" u="none" strike="noStrike" kern="100" cap="none" spc="0" normalizeH="0" baseline="0" noProof="0" dirty="0">
                <a:ln>
                  <a:noFill/>
                </a:ln>
                <a:solidFill>
                  <a:srgbClr val="EEECE1">
                    <a:lumMod val="10000"/>
                  </a:srgbClr>
                </a:solidFill>
                <a:effectLst/>
                <a:uLnTx/>
                <a:uFillTx/>
                <a:latin typeface="Calibri"/>
                <a:ea typeface="+mn-ea"/>
                <a:cs typeface="+mn-cs"/>
              </a:rPr>
              <a:t>: </a:t>
            </a:r>
            <a:r>
              <a:rPr kumimoji="0" lang="vi-VN" sz="3600" b="1" i="0" u="none" strike="noStrike" kern="100" cap="none" spc="0" normalizeH="0" baseline="0" noProof="0" dirty="0">
                <a:ln>
                  <a:noFill/>
                </a:ln>
                <a:solidFill>
                  <a:srgbClr val="EEECE1">
                    <a:lumMod val="10000"/>
                  </a:srgbClr>
                </a:solidFill>
                <a:effectLst/>
                <a:uLnTx/>
                <a:uFillTx/>
                <a:latin typeface="Calibri"/>
                <a:ea typeface="+mn-ea"/>
                <a:cs typeface="+mn-cs"/>
              </a:rPr>
              <a:t>Tìm đọc thêm những câu chuyện về nguồn gốc hoặc phong tục, tập quán của các dân tộc Việt Nam. </a:t>
            </a:r>
          </a:p>
        </p:txBody>
      </p:sp>
      <p:pic>
        <p:nvPicPr>
          <p:cNvPr id="2050" name="Picture 2" descr="Truyện cổ tích: Sự tích Cây Nêu Ngày Tết">
            <a:extLst>
              <a:ext uri="{FF2B5EF4-FFF2-40B4-BE49-F238E27FC236}">
                <a16:creationId xmlns:a16="http://schemas.microsoft.com/office/drawing/2014/main" id="{2D3B2415-7AF3-B920-A81C-9593999414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639" y="2095136"/>
            <a:ext cx="4087495" cy="46714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ự Tích Táo Quân | Sự Tích Ông Công Ông Táo | Sự Tích Ông Táo về Trời | Kể  Chuyện Cổ Tích Việt Nam - YouTube">
            <a:extLst>
              <a:ext uri="{FF2B5EF4-FFF2-40B4-BE49-F238E27FC236}">
                <a16:creationId xmlns:a16="http://schemas.microsoft.com/office/drawing/2014/main" id="{73B376F3-4077-CAFD-477D-F3C21B4705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3520" y="2504440"/>
            <a:ext cx="6583680" cy="370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64078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53943"/>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089114" y="-586602"/>
            <a:ext cx="4876800" cy="254480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12474" y="277290"/>
            <a:ext cx="4156455" cy="262990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4687302"/>
            <a:ext cx="3492195" cy="2755659"/>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527514" y="3543599"/>
            <a:ext cx="3646591" cy="2287407"/>
          </a:xfrm>
          <a:prstGeom prst="rect">
            <a:avLst/>
          </a:prstGeom>
        </p:spPr>
      </p:pic>
      <p:sp>
        <p:nvSpPr>
          <p:cNvPr id="8" name="TextBox 4"/>
          <p:cNvSpPr txBox="1"/>
          <p:nvPr/>
        </p:nvSpPr>
        <p:spPr>
          <a:xfrm>
            <a:off x="1851202" y="2391542"/>
            <a:ext cx="8622853" cy="2103140"/>
          </a:xfrm>
          <a:prstGeom prst="rect">
            <a:avLst/>
          </a:prstGeom>
        </p:spPr>
        <p:txBody>
          <a:bodyPr lIns="0" tIns="0" rIns="0" bIns="0" rtlCol="0" anchor="t">
            <a:spAutoFit/>
          </a:bodyPr>
          <a:lstStyle/>
          <a:p>
            <a:pPr algn="ctr" defTabSz="609630">
              <a:lnSpc>
                <a:spcPts val="8000"/>
              </a:lnSpc>
              <a:spcBef>
                <a:spcPct val="0"/>
              </a:spcBef>
            </a:pPr>
            <a:r>
              <a:rPr lang="en-US" sz="8000" b="1" dirty="0" err="1">
                <a:solidFill>
                  <a:prstClr val="white">
                    <a:lumMod val="95000"/>
                  </a:prstClr>
                </a:solidFill>
                <a:latin typeface="Nunito" panose="00000500000000000000" pitchFamily="2" charset="0"/>
                <a:cs typeface="Baloo" panose="020B0604020202020204" charset="0"/>
              </a:rPr>
              <a:t>Chào</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tạm</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biệt</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và</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hẹn</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gặp</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lại</a:t>
            </a:r>
            <a:r>
              <a:rPr lang="en-US" sz="8000" b="1" dirty="0">
                <a:solidFill>
                  <a:prstClr val="white">
                    <a:lumMod val="95000"/>
                  </a:prstClr>
                </a:solidFill>
                <a:latin typeface="Nunito" panose="00000500000000000000" pitchFamily="2" charset="0"/>
                <a:cs typeface="Baloo" panose="020B0604020202020204" charset="0"/>
              </a:rPr>
              <a: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144000" y="5321503"/>
            <a:ext cx="3492195" cy="2755659"/>
          </a:xfrm>
          <a:prstGeom prst="rect">
            <a:avLst/>
          </a:prstGeom>
        </p:spPr>
      </p:pic>
      <p:pic>
        <p:nvPicPr>
          <p:cNvPr id="11"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31212" y="-629151"/>
            <a:ext cx="2078228" cy="1314951"/>
          </a:xfrm>
          <a:prstGeom prst="rect">
            <a:avLst/>
          </a:prstGeom>
        </p:spPr>
      </p:pic>
      <p:sp>
        <p:nvSpPr>
          <p:cNvPr id="2" name="Speech Bubble: Rectangle with Corners Rounded 1">
            <a:extLst>
              <a:ext uri="{FF2B5EF4-FFF2-40B4-BE49-F238E27FC236}">
                <a16:creationId xmlns:a16="http://schemas.microsoft.com/office/drawing/2014/main" id="{6C192007-0708-68E0-411D-9EAF794C9E96}"/>
              </a:ext>
            </a:extLst>
          </p:cNvPr>
          <p:cNvSpPr/>
          <p:nvPr/>
        </p:nvSpPr>
        <p:spPr>
          <a:xfrm>
            <a:off x="2250043" y="1105813"/>
            <a:ext cx="8042788" cy="1388630"/>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a:solidFill>
                  <a:srgbClr val="F7A9BD">
                    <a:lumMod val="10000"/>
                  </a:srgbClr>
                </a:solidFill>
                <a:latin typeface="Cambria" panose="02040503050406030204" pitchFamily="18" charset="0"/>
                <a:sym typeface="Arial"/>
              </a:rPr>
              <a:t>Bài hát nói về tên nhân vật anh hùng nào?</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ea typeface="+mn-ea"/>
              <a:cs typeface="+mn-cs"/>
              <a:sym typeface="Arial"/>
            </a:endParaRPr>
          </a:p>
        </p:txBody>
      </p:sp>
      <p:pic>
        <p:nvPicPr>
          <p:cNvPr id="4" name="Picture 3">
            <a:extLst>
              <a:ext uri="{FF2B5EF4-FFF2-40B4-BE49-F238E27FC236}">
                <a16:creationId xmlns:a16="http://schemas.microsoft.com/office/drawing/2014/main" id="{54C23BD3-682A-8167-BB7D-92070FC2FFA9}"/>
              </a:ext>
            </a:extLst>
          </p:cNvPr>
          <p:cNvPicPr>
            <a:picLocks noChangeAspect="1"/>
          </p:cNvPicPr>
          <p:nvPr/>
        </p:nvPicPr>
        <p:blipFill>
          <a:blip r:embed="rId7"/>
          <a:stretch>
            <a:fillRect/>
          </a:stretch>
        </p:blipFill>
        <p:spPr>
          <a:xfrm>
            <a:off x="515872" y="2642770"/>
            <a:ext cx="2540564" cy="3321782"/>
          </a:xfrm>
          <a:prstGeom prst="rect">
            <a:avLst/>
          </a:prstGeom>
        </p:spPr>
      </p:pic>
    </p:spTree>
    <p:extLst>
      <p:ext uri="{BB962C8B-B14F-4D97-AF65-F5344CB8AC3E}">
        <p14:creationId xmlns:p14="http://schemas.microsoft.com/office/powerpoint/2010/main" val="148251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5394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55600" y="5857433"/>
            <a:ext cx="12925459" cy="3166737"/>
          </a:xfrm>
          <a:prstGeom prst="rect">
            <a:avLst/>
          </a:prstGeom>
        </p:spPr>
      </p:pic>
      <p:pic>
        <p:nvPicPr>
          <p:cNvPr id="6" name="Picture 6"/>
          <p:cNvPicPr>
            <a:picLocks noChangeAspect="1"/>
          </p:cNvPicPr>
          <p:nvPr/>
        </p:nvPicPr>
        <p:blipFill>
          <a:blip r:embed="rId3"/>
          <a:srcRect/>
          <a:stretch>
            <a:fillRect/>
          </a:stretch>
        </p:blipFill>
        <p:spPr>
          <a:xfrm>
            <a:off x="-784809" y="3578192"/>
            <a:ext cx="3193713" cy="327980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184" y="0"/>
            <a:ext cx="1759195" cy="177189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6692" y="3312707"/>
            <a:ext cx="3214094" cy="3566695"/>
          </a:xfrm>
          <a:prstGeom prst="rect">
            <a:avLst/>
          </a:prstGeom>
        </p:spPr>
      </p:pic>
      <p:pic>
        <p:nvPicPr>
          <p:cNvPr id="9" name="Picture 8">
            <a:extLst>
              <a:ext uri="{FF2B5EF4-FFF2-40B4-BE49-F238E27FC236}">
                <a16:creationId xmlns:a16="http://schemas.microsoft.com/office/drawing/2014/main" id="{4448CD4D-AA18-81B3-A055-C562B5446C01}"/>
              </a:ext>
            </a:extLst>
          </p:cNvPr>
          <p:cNvPicPr>
            <a:picLocks noChangeAspect="1"/>
          </p:cNvPicPr>
          <p:nvPr/>
        </p:nvPicPr>
        <p:blipFill>
          <a:blip r:embed="rId6"/>
          <a:stretch>
            <a:fillRect/>
          </a:stretch>
        </p:blipFill>
        <p:spPr>
          <a:xfrm>
            <a:off x="2705859" y="179164"/>
            <a:ext cx="6565961" cy="1780186"/>
          </a:xfrm>
          <a:prstGeom prst="rect">
            <a:avLst/>
          </a:prstGeom>
        </p:spPr>
      </p:pic>
      <p:pic>
        <p:nvPicPr>
          <p:cNvPr id="10" name="Picture 9">
            <a:extLst>
              <a:ext uri="{FF2B5EF4-FFF2-40B4-BE49-F238E27FC236}">
                <a16:creationId xmlns:a16="http://schemas.microsoft.com/office/drawing/2014/main" id="{C2EEB9C3-B600-E60A-6EB9-1F4E971BBEBC}"/>
              </a:ext>
            </a:extLst>
          </p:cNvPr>
          <p:cNvPicPr>
            <a:picLocks noChangeAspect="1"/>
          </p:cNvPicPr>
          <p:nvPr/>
        </p:nvPicPr>
        <p:blipFill>
          <a:blip r:embed="rId7"/>
          <a:stretch>
            <a:fillRect/>
          </a:stretch>
        </p:blipFill>
        <p:spPr>
          <a:xfrm>
            <a:off x="1530062" y="1581027"/>
            <a:ext cx="9839797" cy="2280102"/>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5D6"/>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05117" y="2127085"/>
            <a:ext cx="966275" cy="129939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8444" y="4424793"/>
            <a:ext cx="1642909" cy="1299391"/>
          </a:xfrm>
          <a:prstGeom prst="rect">
            <a:avLst/>
          </a:prstGeom>
        </p:spPr>
      </p:pic>
      <p:sp>
        <p:nvSpPr>
          <p:cNvPr id="7" name="TextBox 7"/>
          <p:cNvSpPr txBox="1"/>
          <p:nvPr/>
        </p:nvSpPr>
        <p:spPr>
          <a:xfrm>
            <a:off x="2893993" y="2574638"/>
            <a:ext cx="8993207" cy="1087990"/>
          </a:xfrm>
          <a:prstGeom prst="rect">
            <a:avLst/>
          </a:prstGeom>
        </p:spPr>
        <p:txBody>
          <a:bodyPr wrap="square" lIns="0" tIns="0" rIns="0" bIns="0" rtlCol="0" anchor="t">
            <a:spAutoFit/>
          </a:bodyPr>
          <a:lstStyle/>
          <a:p>
            <a:pPr defTabSz="609630">
              <a:lnSpc>
                <a:spcPct val="130000"/>
              </a:lnSpc>
            </a:pPr>
            <a:r>
              <a:rPr lang="en-US" sz="2800" b="1" dirty="0" err="1">
                <a:solidFill>
                  <a:schemeClr val="accent2">
                    <a:lumMod val="75000"/>
                  </a:schemeClr>
                </a:solidFill>
                <a:latin typeface="Cambria" panose="02040503050406030204" pitchFamily="18" charset="0"/>
                <a:ea typeface="Cambria" panose="02040503050406030204" pitchFamily="18" charset="0"/>
              </a:rPr>
              <a:t>Biết</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cách</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lập</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dàn</a:t>
            </a:r>
            <a:r>
              <a:rPr lang="en-US" sz="2800" b="1" dirty="0">
                <a:solidFill>
                  <a:schemeClr val="accent2">
                    <a:lumMod val="75000"/>
                  </a:schemeClr>
                </a:solidFill>
                <a:latin typeface="Cambria" panose="02040503050406030204" pitchFamily="18" charset="0"/>
                <a:ea typeface="Cambria" panose="02040503050406030204" pitchFamily="18" charset="0"/>
              </a:rPr>
              <a:t> ý </a:t>
            </a:r>
            <a:r>
              <a:rPr lang="en-US" sz="2800" b="1" dirty="0" err="1">
                <a:solidFill>
                  <a:schemeClr val="accent2">
                    <a:lumMod val="75000"/>
                  </a:schemeClr>
                </a:solidFill>
                <a:latin typeface="Cambria" panose="02040503050406030204" pitchFamily="18" charset="0"/>
                <a:ea typeface="Cambria" panose="02040503050406030204" pitchFamily="18" charset="0"/>
              </a:rPr>
              <a:t>cho</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bài</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văn</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kể</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lại</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câu</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chuyện</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về</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một</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nhân</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vật</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lịch</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sử</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mà</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em</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đã</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nghe</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đã</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đọc</a:t>
            </a:r>
            <a:endParaRPr lang="en-US" sz="2800" b="1" dirty="0">
              <a:solidFill>
                <a:schemeClr val="accent2">
                  <a:lumMod val="75000"/>
                </a:schemeClr>
              </a:solidFill>
              <a:latin typeface="Cambria" panose="02040503050406030204" pitchFamily="18" charset="0"/>
              <a:ea typeface="Cambria" panose="02040503050406030204" pitchFamily="18" charset="0"/>
            </a:endParaRPr>
          </a:p>
        </p:txBody>
      </p:sp>
      <p:sp>
        <p:nvSpPr>
          <p:cNvPr id="8" name="TextBox 8"/>
          <p:cNvSpPr txBox="1"/>
          <p:nvPr/>
        </p:nvSpPr>
        <p:spPr>
          <a:xfrm>
            <a:off x="2133600" y="4800601"/>
            <a:ext cx="9499600" cy="645177"/>
          </a:xfrm>
          <a:prstGeom prst="rect">
            <a:avLst/>
          </a:prstGeom>
        </p:spPr>
        <p:txBody>
          <a:bodyPr wrap="square" lIns="0" tIns="0" rIns="0" bIns="0" rtlCol="0" anchor="t">
            <a:spAutoFit/>
          </a:bodyPr>
          <a:lstStyle/>
          <a:p>
            <a:pPr defTabSz="609630">
              <a:lnSpc>
                <a:spcPct val="130000"/>
              </a:lnSpc>
            </a:pPr>
            <a:r>
              <a:rPr lang="en-US" sz="3600" b="1">
                <a:solidFill>
                  <a:srgbClr val="F79646">
                    <a:lumMod val="50000"/>
                  </a:srgbClr>
                </a:solidFill>
                <a:latin typeface="Cambria" panose="02040503050406030204" pitchFamily="18" charset="0"/>
                <a:ea typeface="Cambria" panose="02040503050406030204" pitchFamily="18" charset="0"/>
              </a:rPr>
              <a:t>Biết tìm các câu chuyện về nhân vật lịch sử</a:t>
            </a:r>
            <a:endParaRPr lang="en-US" sz="3600" b="1" dirty="0">
              <a:solidFill>
                <a:srgbClr val="F79646">
                  <a:lumMod val="50000"/>
                </a:srgbClr>
              </a:solidFill>
              <a:latin typeface="Cambria" panose="02040503050406030204" pitchFamily="18" charset="0"/>
              <a:ea typeface="Cambria" panose="02040503050406030204" pitchFamily="18" charset="0"/>
            </a:endParaRPr>
          </a:p>
        </p:txBody>
      </p:sp>
      <p:pic>
        <p:nvPicPr>
          <p:cNvPr id="13"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78228" y="-786808"/>
            <a:ext cx="4156455" cy="2629902"/>
          </a:xfrm>
          <a:prstGeom prst="rect">
            <a:avLst/>
          </a:prstGeom>
        </p:spPr>
      </p:pic>
      <p:pic>
        <p:nvPicPr>
          <p:cNvPr id="14"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552053" y="-673815"/>
            <a:ext cx="4156455" cy="2629902"/>
          </a:xfrm>
          <a:prstGeom prst="rect">
            <a:avLst/>
          </a:prstGeom>
        </p:spPr>
      </p:pic>
      <p:pic>
        <p:nvPicPr>
          <p:cNvPr id="1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97097" y="5629319"/>
            <a:ext cx="3492195" cy="2755659"/>
          </a:xfrm>
          <a:prstGeom prst="rect">
            <a:avLst/>
          </a:prstGeom>
        </p:spPr>
      </p:pic>
      <p:pic>
        <p:nvPicPr>
          <p:cNvPr id="16"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58964" y="5862113"/>
            <a:ext cx="4156455" cy="2629902"/>
          </a:xfrm>
          <a:prstGeom prst="rect">
            <a:avLst/>
          </a:prstGeom>
        </p:spPr>
      </p:pic>
      <p:pic>
        <p:nvPicPr>
          <p:cNvPr id="17"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554973" y="5479248"/>
            <a:ext cx="4156455" cy="2629902"/>
          </a:xfrm>
          <a:prstGeom prst="rect">
            <a:avLst/>
          </a:prstGeom>
        </p:spPr>
      </p:pic>
      <p:pic>
        <p:nvPicPr>
          <p:cNvPr id="5" name="Picture 4">
            <a:extLst>
              <a:ext uri="{FF2B5EF4-FFF2-40B4-BE49-F238E27FC236}">
                <a16:creationId xmlns:a16="http://schemas.microsoft.com/office/drawing/2014/main" id="{9811DA13-516C-58F9-71ED-6A05795944DF}"/>
              </a:ext>
            </a:extLst>
          </p:cNvPr>
          <p:cNvPicPr>
            <a:picLocks noChangeAspect="1"/>
          </p:cNvPicPr>
          <p:nvPr/>
        </p:nvPicPr>
        <p:blipFill>
          <a:blip r:embed="rId10"/>
          <a:stretch>
            <a:fillRect/>
          </a:stretch>
        </p:blipFill>
        <p:spPr>
          <a:xfrm>
            <a:off x="1150405" y="554762"/>
            <a:ext cx="10638442" cy="1658256"/>
          </a:xfrm>
          <a:prstGeom prst="rect">
            <a:avLst/>
          </a:prstGeom>
        </p:spPr>
      </p:pic>
    </p:spTree>
    <p:extLst>
      <p:ext uri="{BB962C8B-B14F-4D97-AF65-F5344CB8AC3E}">
        <p14:creationId xmlns:p14="http://schemas.microsoft.com/office/powerpoint/2010/main" val="1127792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07627" y="-352595"/>
            <a:ext cx="3680827" cy="2328959"/>
          </a:xfrm>
          <a:prstGeom prst="rect">
            <a:avLst/>
          </a:prstGeom>
        </p:spPr>
      </p:pic>
      <p:sp>
        <p:nvSpPr>
          <p:cNvPr id="2" name="TextBox 2"/>
          <p:cNvSpPr txBox="1"/>
          <p:nvPr/>
        </p:nvSpPr>
        <p:spPr>
          <a:xfrm>
            <a:off x="911225" y="285725"/>
            <a:ext cx="10109200" cy="1150636"/>
          </a:xfrm>
          <a:prstGeom prst="rect">
            <a:avLst/>
          </a:prstGeom>
          <a:solidFill>
            <a:schemeClr val="accent5">
              <a:lumMod val="20000"/>
              <a:lumOff val="80000"/>
            </a:schemeClr>
          </a:solidFill>
        </p:spPr>
        <p:txBody>
          <a:bodyPr wrap="square" lIns="0" tIns="0" rIns="0" bIns="0" rtlCol="0" anchor="t">
            <a:spAutoFit/>
          </a:bodyPr>
          <a:lstStyle/>
          <a:p>
            <a:pPr algn="ctr" defTabSz="609630">
              <a:lnSpc>
                <a:spcPts val="4561"/>
              </a:lnSpc>
            </a:pPr>
            <a:r>
              <a:rPr lang="en-US" sz="3600" b="1" kern="100" dirty="0" err="1">
                <a:solidFill>
                  <a:srgbClr val="EEECE1">
                    <a:lumMod val="10000"/>
                  </a:srgbClr>
                </a:solidFill>
                <a:latin typeface="Arial" panose="020B0604020202020204" pitchFamily="34" charset="0"/>
              </a:rPr>
              <a:t>Đề</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bài</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Viết</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bài</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văn</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kể</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lại</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câu</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chuyện</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về</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một</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nhân</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vật</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lịch</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sử</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mà</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em</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đã</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đọc</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đã</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nghe</a:t>
            </a:r>
            <a:r>
              <a:rPr lang="en-US" sz="3600" b="1" kern="100" dirty="0">
                <a:solidFill>
                  <a:srgbClr val="EEECE1">
                    <a:lumMod val="10000"/>
                  </a:srgbClr>
                </a:solidFill>
                <a:latin typeface="Arial" panose="020B0604020202020204" pitchFamily="34" charset="0"/>
              </a:rPr>
              <a:t>.</a:t>
            </a:r>
            <a:endParaRPr lang="en-US" sz="3600" b="1" kern="100" dirty="0">
              <a:solidFill>
                <a:srgbClr val="EEECE1">
                  <a:lumMod val="10000"/>
                </a:srgbClr>
              </a:solidFill>
              <a:latin typeface="Calibri"/>
            </a:endParaRPr>
          </a:p>
        </p:txBody>
      </p:sp>
      <p:sp>
        <p:nvSpPr>
          <p:cNvPr id="7" name="Rounded Rectangle 6"/>
          <p:cNvSpPr/>
          <p:nvPr/>
        </p:nvSpPr>
        <p:spPr>
          <a:xfrm>
            <a:off x="990600" y="2536152"/>
            <a:ext cx="101631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3200" dirty="0" err="1">
                <a:solidFill>
                  <a:srgbClr val="002060"/>
                </a:solidFill>
              </a:rPr>
              <a:t>Chọn</a:t>
            </a:r>
            <a:r>
              <a:rPr lang="en-US" sz="3200" dirty="0">
                <a:solidFill>
                  <a:srgbClr val="002060"/>
                </a:solidFill>
              </a:rPr>
              <a:t> </a:t>
            </a:r>
            <a:r>
              <a:rPr lang="en-US" sz="3200" dirty="0" err="1">
                <a:solidFill>
                  <a:srgbClr val="002060"/>
                </a:solidFill>
              </a:rPr>
              <a:t>câu</a:t>
            </a:r>
            <a:r>
              <a:rPr lang="en-US" sz="3200" dirty="0">
                <a:solidFill>
                  <a:srgbClr val="002060"/>
                </a:solidFill>
              </a:rPr>
              <a:t> </a:t>
            </a:r>
            <a:r>
              <a:rPr lang="en-US" sz="3200" dirty="0" err="1">
                <a:solidFill>
                  <a:srgbClr val="002060"/>
                </a:solidFill>
              </a:rPr>
              <a:t>chuyện</a:t>
            </a:r>
            <a:r>
              <a:rPr lang="en-US" sz="3200" dirty="0">
                <a:solidFill>
                  <a:srgbClr val="002060"/>
                </a:solidFill>
              </a:rPr>
              <a:t> </a:t>
            </a:r>
            <a:r>
              <a:rPr lang="en-US" sz="3200" dirty="0" err="1">
                <a:solidFill>
                  <a:srgbClr val="002060"/>
                </a:solidFill>
              </a:rPr>
              <a:t>về</a:t>
            </a:r>
            <a:r>
              <a:rPr lang="en-US" sz="3200" dirty="0">
                <a:solidFill>
                  <a:srgbClr val="002060"/>
                </a:solidFill>
              </a:rPr>
              <a:t> </a:t>
            </a:r>
            <a:r>
              <a:rPr lang="en-US" sz="3200" dirty="0" err="1">
                <a:solidFill>
                  <a:srgbClr val="002060"/>
                </a:solidFill>
              </a:rPr>
              <a:t>một</a:t>
            </a:r>
            <a:r>
              <a:rPr lang="en-US" sz="3200" dirty="0">
                <a:solidFill>
                  <a:srgbClr val="002060"/>
                </a:solidFill>
              </a:rPr>
              <a:t> </a:t>
            </a:r>
            <a:r>
              <a:rPr lang="en-US" sz="3200" dirty="0" err="1">
                <a:solidFill>
                  <a:srgbClr val="002060"/>
                </a:solidFill>
              </a:rPr>
              <a:t>nhân</a:t>
            </a:r>
            <a:r>
              <a:rPr lang="en-US" sz="3200" dirty="0">
                <a:solidFill>
                  <a:srgbClr val="002060"/>
                </a:solidFill>
              </a:rPr>
              <a:t> </a:t>
            </a:r>
            <a:r>
              <a:rPr lang="en-US" sz="3200" dirty="0" err="1">
                <a:solidFill>
                  <a:srgbClr val="002060"/>
                </a:solidFill>
              </a:rPr>
              <a:t>vật</a:t>
            </a:r>
            <a:r>
              <a:rPr lang="en-US" sz="3200" dirty="0">
                <a:solidFill>
                  <a:srgbClr val="002060"/>
                </a:solidFill>
              </a:rPr>
              <a:t> </a:t>
            </a:r>
            <a:r>
              <a:rPr lang="en-US" sz="3200" dirty="0" err="1">
                <a:solidFill>
                  <a:srgbClr val="002060"/>
                </a:solidFill>
              </a:rPr>
              <a:t>lịch</a:t>
            </a:r>
            <a:r>
              <a:rPr lang="en-US" sz="3200" dirty="0">
                <a:solidFill>
                  <a:srgbClr val="002060"/>
                </a:solidFill>
              </a:rPr>
              <a:t> </a:t>
            </a:r>
            <a:r>
              <a:rPr lang="en-US" sz="3200" dirty="0" err="1">
                <a:solidFill>
                  <a:srgbClr val="002060"/>
                </a:solidFill>
              </a:rPr>
              <a:t>sử</a:t>
            </a:r>
            <a:r>
              <a:rPr lang="en-US" sz="3200" dirty="0">
                <a:solidFill>
                  <a:srgbClr val="002060"/>
                </a:solidFill>
              </a:rPr>
              <a:t> </a:t>
            </a:r>
            <a:r>
              <a:rPr lang="en-US" sz="3200" dirty="0" err="1">
                <a:solidFill>
                  <a:srgbClr val="002060"/>
                </a:solidFill>
              </a:rPr>
              <a:t>mà</a:t>
            </a:r>
            <a:r>
              <a:rPr lang="en-US" sz="3200" dirty="0">
                <a:solidFill>
                  <a:srgbClr val="002060"/>
                </a:solidFill>
              </a:rPr>
              <a:t> </a:t>
            </a:r>
            <a:r>
              <a:rPr lang="en-US" sz="3200" dirty="0" err="1">
                <a:solidFill>
                  <a:srgbClr val="002060"/>
                </a:solidFill>
              </a:rPr>
              <a:t>em</a:t>
            </a:r>
            <a:r>
              <a:rPr lang="en-US" sz="3200" dirty="0">
                <a:solidFill>
                  <a:srgbClr val="002060"/>
                </a:solidFill>
              </a:rPr>
              <a:t> </a:t>
            </a:r>
            <a:r>
              <a:rPr lang="en-US" sz="3200" dirty="0" err="1">
                <a:solidFill>
                  <a:srgbClr val="002060"/>
                </a:solidFill>
              </a:rPr>
              <a:t>yêu</a:t>
            </a:r>
            <a:r>
              <a:rPr lang="en-US" sz="3200" dirty="0">
                <a:solidFill>
                  <a:srgbClr val="002060"/>
                </a:solidFill>
              </a:rPr>
              <a:t> </a:t>
            </a:r>
            <a:r>
              <a:rPr lang="en-US" sz="3200" dirty="0" err="1">
                <a:solidFill>
                  <a:srgbClr val="002060"/>
                </a:solidFill>
              </a:rPr>
              <a:t>thích</a:t>
            </a:r>
            <a:r>
              <a:rPr lang="en-US" sz="3200" dirty="0">
                <a:solidFill>
                  <a:srgbClr val="002060"/>
                </a:solidFill>
              </a:rPr>
              <a:t>.</a:t>
            </a:r>
            <a:endParaRPr lang="en-US" sz="2000" dirty="0">
              <a:solidFill>
                <a:srgbClr val="002060"/>
              </a:solidFill>
              <a:latin typeface="Calibri"/>
            </a:endParaRPr>
          </a:p>
        </p:txBody>
      </p:sp>
      <p:sp>
        <p:nvSpPr>
          <p:cNvPr id="9" name="TextBox 8">
            <a:extLst>
              <a:ext uri="{FF2B5EF4-FFF2-40B4-BE49-F238E27FC236}">
                <a16:creationId xmlns:a16="http://schemas.microsoft.com/office/drawing/2014/main" id="{322961C2-EB1C-476E-F8AA-197CADDC9F7C}"/>
              </a:ext>
            </a:extLst>
          </p:cNvPr>
          <p:cNvSpPr txBox="1"/>
          <p:nvPr/>
        </p:nvSpPr>
        <p:spPr>
          <a:xfrm>
            <a:off x="2933700" y="1581150"/>
            <a:ext cx="5172075" cy="830997"/>
          </a:xfrm>
          <a:prstGeom prst="rect">
            <a:avLst/>
          </a:prstGeom>
          <a:noFill/>
        </p:spPr>
        <p:txBody>
          <a:bodyPr wrap="square" rtlCol="0">
            <a:spAutoFit/>
          </a:bodyPr>
          <a:lstStyle/>
          <a:p>
            <a:pPr algn="ctr"/>
            <a:r>
              <a:rPr lang="en-US" sz="4800" b="1" dirty="0">
                <a:solidFill>
                  <a:srgbClr val="FFFF00"/>
                </a:solidFill>
              </a:rPr>
              <a:t>1. </a:t>
            </a:r>
            <a:r>
              <a:rPr lang="en-US" sz="4800" b="1" dirty="0" err="1">
                <a:solidFill>
                  <a:srgbClr val="FFFF00"/>
                </a:solidFill>
              </a:rPr>
              <a:t>Chuẩn</a:t>
            </a:r>
            <a:r>
              <a:rPr lang="en-US" sz="4800" b="1" dirty="0">
                <a:solidFill>
                  <a:srgbClr val="FFFF00"/>
                </a:solidFill>
              </a:rPr>
              <a:t> </a:t>
            </a:r>
            <a:r>
              <a:rPr lang="en-US" sz="4800" b="1" dirty="0" err="1">
                <a:solidFill>
                  <a:srgbClr val="FFFF00"/>
                </a:solidFill>
              </a:rPr>
              <a:t>bị</a:t>
            </a:r>
            <a:endParaRPr lang="en-US" sz="4800" b="1" dirty="0">
              <a:solidFill>
                <a:srgbClr val="FFFF00"/>
              </a:solidFill>
            </a:endParaRPr>
          </a:p>
        </p:txBody>
      </p:sp>
      <p:sp>
        <p:nvSpPr>
          <p:cNvPr id="11" name="Rounded Rectangle 6">
            <a:extLst>
              <a:ext uri="{FF2B5EF4-FFF2-40B4-BE49-F238E27FC236}">
                <a16:creationId xmlns:a16="http://schemas.microsoft.com/office/drawing/2014/main" id="{4371DDD0-0A8C-EBCD-E9CC-C37AEC08EC48}"/>
              </a:ext>
            </a:extLst>
          </p:cNvPr>
          <p:cNvSpPr/>
          <p:nvPr/>
        </p:nvSpPr>
        <p:spPr>
          <a:xfrm>
            <a:off x="971550" y="3612477"/>
            <a:ext cx="101631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3200" dirty="0" err="1">
                <a:solidFill>
                  <a:srgbClr val="002060"/>
                </a:solidFill>
              </a:rPr>
              <a:t>Câu</a:t>
            </a:r>
            <a:r>
              <a:rPr lang="en-US" sz="3200" dirty="0">
                <a:solidFill>
                  <a:srgbClr val="002060"/>
                </a:solidFill>
              </a:rPr>
              <a:t> </a:t>
            </a:r>
            <a:r>
              <a:rPr lang="en-US" sz="3200" dirty="0" err="1">
                <a:solidFill>
                  <a:srgbClr val="002060"/>
                </a:solidFill>
              </a:rPr>
              <a:t>chuyện</a:t>
            </a:r>
            <a:r>
              <a:rPr lang="en-US" sz="3200" dirty="0">
                <a:solidFill>
                  <a:srgbClr val="002060"/>
                </a:solidFill>
              </a:rPr>
              <a:t> </a:t>
            </a:r>
            <a:r>
              <a:rPr lang="en-US" sz="3200" dirty="0" err="1">
                <a:solidFill>
                  <a:srgbClr val="002060"/>
                </a:solidFill>
              </a:rPr>
              <a:t>có</a:t>
            </a:r>
            <a:r>
              <a:rPr lang="en-US" sz="3200" dirty="0">
                <a:solidFill>
                  <a:srgbClr val="002060"/>
                </a:solidFill>
              </a:rPr>
              <a:t> </a:t>
            </a:r>
            <a:r>
              <a:rPr lang="en-US" sz="3200" dirty="0" err="1">
                <a:solidFill>
                  <a:srgbClr val="002060"/>
                </a:solidFill>
              </a:rPr>
              <a:t>mở</a:t>
            </a:r>
            <a:r>
              <a:rPr lang="en-US" sz="3200" dirty="0">
                <a:solidFill>
                  <a:srgbClr val="002060"/>
                </a:solidFill>
              </a:rPr>
              <a:t> </a:t>
            </a:r>
            <a:r>
              <a:rPr lang="en-US" sz="3200" dirty="0" err="1">
                <a:solidFill>
                  <a:srgbClr val="002060"/>
                </a:solidFill>
              </a:rPr>
              <a:t>đầu</a:t>
            </a:r>
            <a:r>
              <a:rPr lang="en-US" sz="3200" dirty="0">
                <a:solidFill>
                  <a:srgbClr val="002060"/>
                </a:solidFill>
              </a:rPr>
              <a:t>, </a:t>
            </a:r>
            <a:r>
              <a:rPr lang="en-US" sz="3200" dirty="0" err="1">
                <a:solidFill>
                  <a:srgbClr val="002060"/>
                </a:solidFill>
              </a:rPr>
              <a:t>diễn</a:t>
            </a:r>
            <a:r>
              <a:rPr lang="en-US" sz="3200" dirty="0">
                <a:solidFill>
                  <a:srgbClr val="002060"/>
                </a:solidFill>
              </a:rPr>
              <a:t> </a:t>
            </a:r>
            <a:r>
              <a:rPr lang="en-US" sz="3200" dirty="0" err="1">
                <a:solidFill>
                  <a:srgbClr val="002060"/>
                </a:solidFill>
              </a:rPr>
              <a:t>biến</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kết</a:t>
            </a:r>
            <a:r>
              <a:rPr lang="en-US" sz="3200" dirty="0">
                <a:solidFill>
                  <a:srgbClr val="002060"/>
                </a:solidFill>
              </a:rPr>
              <a:t> </a:t>
            </a:r>
            <a:r>
              <a:rPr lang="en-US" sz="3200" dirty="0" err="1">
                <a:solidFill>
                  <a:srgbClr val="002060"/>
                </a:solidFill>
              </a:rPr>
              <a:t>thúc</a:t>
            </a:r>
            <a:r>
              <a:rPr lang="en-US" sz="3200" dirty="0">
                <a:solidFill>
                  <a:srgbClr val="002060"/>
                </a:solidFill>
              </a:rPr>
              <a:t> </a:t>
            </a:r>
            <a:r>
              <a:rPr lang="en-US" sz="3200" dirty="0" err="1">
                <a:solidFill>
                  <a:srgbClr val="002060"/>
                </a:solidFill>
              </a:rPr>
              <a:t>thế</a:t>
            </a:r>
            <a:r>
              <a:rPr lang="en-US" sz="3200" dirty="0">
                <a:solidFill>
                  <a:srgbClr val="002060"/>
                </a:solidFill>
              </a:rPr>
              <a:t> </a:t>
            </a:r>
            <a:r>
              <a:rPr lang="en-US" sz="3200" dirty="0" err="1">
                <a:solidFill>
                  <a:srgbClr val="002060"/>
                </a:solidFill>
              </a:rPr>
              <a:t>nào</a:t>
            </a:r>
            <a:r>
              <a:rPr lang="en-US" sz="3200" dirty="0">
                <a:solidFill>
                  <a:srgbClr val="002060"/>
                </a:solidFill>
              </a:rPr>
              <a:t>?</a:t>
            </a:r>
            <a:endParaRPr lang="en-US" sz="2000" dirty="0">
              <a:solidFill>
                <a:srgbClr val="002060"/>
              </a:solidFill>
              <a:latin typeface="Calibri"/>
            </a:endParaRPr>
          </a:p>
        </p:txBody>
      </p:sp>
      <p:sp>
        <p:nvSpPr>
          <p:cNvPr id="12" name="Rounded Rectangle 6">
            <a:extLst>
              <a:ext uri="{FF2B5EF4-FFF2-40B4-BE49-F238E27FC236}">
                <a16:creationId xmlns:a16="http://schemas.microsoft.com/office/drawing/2014/main" id="{67DB36DE-0FA5-3EED-3697-A3556B07FB7A}"/>
              </a:ext>
            </a:extLst>
          </p:cNvPr>
          <p:cNvSpPr/>
          <p:nvPr/>
        </p:nvSpPr>
        <p:spPr>
          <a:xfrm>
            <a:off x="981075" y="4698327"/>
            <a:ext cx="101631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200" dirty="0">
                <a:solidFill>
                  <a:srgbClr val="002060"/>
                </a:solidFill>
              </a:rPr>
              <a:t>Nhân vật lịch sử có những đóng góp gì cho đất nước? </a:t>
            </a:r>
            <a:endParaRPr lang="en-US" sz="2000" dirty="0">
              <a:solidFill>
                <a:srgbClr val="002060"/>
              </a:solidFill>
              <a:latin typeface="Calibri"/>
            </a:endParaRPr>
          </a:p>
        </p:txBody>
      </p:sp>
      <p:sp>
        <p:nvSpPr>
          <p:cNvPr id="13" name="Rounded Rectangle 6">
            <a:extLst>
              <a:ext uri="{FF2B5EF4-FFF2-40B4-BE49-F238E27FC236}">
                <a16:creationId xmlns:a16="http://schemas.microsoft.com/office/drawing/2014/main" id="{D824AF6B-CA34-39F8-E7E2-24AA4B6682A2}"/>
              </a:ext>
            </a:extLst>
          </p:cNvPr>
          <p:cNvSpPr/>
          <p:nvPr/>
        </p:nvSpPr>
        <p:spPr>
          <a:xfrm>
            <a:off x="552450" y="5755602"/>
            <a:ext cx="109632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200" dirty="0">
                <a:solidFill>
                  <a:srgbClr val="002060"/>
                </a:solidFill>
              </a:rPr>
              <a:t>Em có cảm nghĩ như thế nào về nhân vật và câu chuyện? </a:t>
            </a:r>
            <a:endParaRPr lang="en-US" sz="2000" dirty="0">
              <a:solidFill>
                <a:srgbClr val="002060"/>
              </a:solidFill>
              <a:latin typeface="Calibri"/>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1212" y="-629151"/>
            <a:ext cx="2161042" cy="1367350"/>
          </a:xfrm>
          <a:prstGeom prst="rect">
            <a:avLst/>
          </a:prstGeom>
        </p:spPr>
      </p:pic>
      <p:sp>
        <p:nvSpPr>
          <p:cNvPr id="2" name="TextBox 2"/>
          <p:cNvSpPr txBox="1"/>
          <p:nvPr/>
        </p:nvSpPr>
        <p:spPr>
          <a:xfrm>
            <a:off x="1016000" y="381000"/>
            <a:ext cx="10490200" cy="1354217"/>
          </a:xfrm>
          <a:prstGeom prst="rect">
            <a:avLst/>
          </a:prstGeom>
          <a:solidFill>
            <a:schemeClr val="accent5">
              <a:lumMod val="20000"/>
              <a:lumOff val="80000"/>
            </a:schemeClr>
          </a:solidFill>
        </p:spPr>
        <p:txBody>
          <a:bodyPr wrap="square" lIns="0" tIns="0" rIns="0" bIns="0" rtlCol="0" anchor="t">
            <a:spAutoFit/>
          </a:bodyPr>
          <a:lstStyle/>
          <a:p>
            <a:pPr algn="ctr" defTabSz="609630"/>
            <a:r>
              <a:rPr lang="en-US" sz="4400" b="1" kern="100" dirty="0" err="1">
                <a:solidFill>
                  <a:srgbClr val="EEECE1">
                    <a:lumMod val="10000"/>
                  </a:srgbClr>
                </a:solidFill>
              </a:rPr>
              <a:t>Chọn</a:t>
            </a:r>
            <a:r>
              <a:rPr lang="en-US" sz="4400" b="1" kern="100" dirty="0">
                <a:solidFill>
                  <a:srgbClr val="EEECE1">
                    <a:lumMod val="10000"/>
                  </a:srgbClr>
                </a:solidFill>
              </a:rPr>
              <a:t> </a:t>
            </a:r>
            <a:r>
              <a:rPr lang="en-US" sz="4400" b="1" kern="100" dirty="0" err="1">
                <a:solidFill>
                  <a:srgbClr val="EEECE1">
                    <a:lumMod val="10000"/>
                  </a:srgbClr>
                </a:solidFill>
              </a:rPr>
              <a:t>câu</a:t>
            </a:r>
            <a:r>
              <a:rPr lang="en-US" sz="4400" b="1" kern="100" dirty="0">
                <a:solidFill>
                  <a:srgbClr val="EEECE1">
                    <a:lumMod val="10000"/>
                  </a:srgbClr>
                </a:solidFill>
              </a:rPr>
              <a:t> </a:t>
            </a:r>
            <a:r>
              <a:rPr lang="en-US" sz="4400" b="1" kern="100" dirty="0" err="1">
                <a:solidFill>
                  <a:srgbClr val="EEECE1">
                    <a:lumMod val="10000"/>
                  </a:srgbClr>
                </a:solidFill>
              </a:rPr>
              <a:t>chuyện</a:t>
            </a:r>
            <a:r>
              <a:rPr lang="en-US" sz="4400" b="1" kern="100" dirty="0">
                <a:solidFill>
                  <a:srgbClr val="EEECE1">
                    <a:lumMod val="10000"/>
                  </a:srgbClr>
                </a:solidFill>
              </a:rPr>
              <a:t> </a:t>
            </a:r>
            <a:r>
              <a:rPr lang="en-US" sz="4400" b="1" kern="100" dirty="0" err="1">
                <a:solidFill>
                  <a:srgbClr val="EEECE1">
                    <a:lumMod val="10000"/>
                  </a:srgbClr>
                </a:solidFill>
              </a:rPr>
              <a:t>về</a:t>
            </a:r>
            <a:r>
              <a:rPr lang="en-US" sz="4400" b="1" kern="100" dirty="0">
                <a:solidFill>
                  <a:srgbClr val="EEECE1">
                    <a:lumMod val="10000"/>
                  </a:srgbClr>
                </a:solidFill>
              </a:rPr>
              <a:t> </a:t>
            </a:r>
            <a:r>
              <a:rPr lang="en-US" sz="4400" b="1" kern="100" dirty="0" err="1">
                <a:solidFill>
                  <a:srgbClr val="EEECE1">
                    <a:lumMod val="10000"/>
                  </a:srgbClr>
                </a:solidFill>
              </a:rPr>
              <a:t>một</a:t>
            </a:r>
            <a:r>
              <a:rPr lang="en-US" sz="4400" b="1" kern="100" dirty="0">
                <a:solidFill>
                  <a:srgbClr val="EEECE1">
                    <a:lumMod val="10000"/>
                  </a:srgbClr>
                </a:solidFill>
              </a:rPr>
              <a:t> </a:t>
            </a:r>
            <a:r>
              <a:rPr lang="en-US" sz="4400" b="1" kern="100" dirty="0" err="1">
                <a:solidFill>
                  <a:srgbClr val="EEECE1">
                    <a:lumMod val="10000"/>
                  </a:srgbClr>
                </a:solidFill>
              </a:rPr>
              <a:t>nhân</a:t>
            </a:r>
            <a:r>
              <a:rPr lang="en-US" sz="4400" b="1" kern="100" dirty="0">
                <a:solidFill>
                  <a:srgbClr val="EEECE1">
                    <a:lumMod val="10000"/>
                  </a:srgbClr>
                </a:solidFill>
              </a:rPr>
              <a:t> </a:t>
            </a:r>
            <a:r>
              <a:rPr lang="en-US" sz="4400" b="1" kern="100" dirty="0" err="1">
                <a:solidFill>
                  <a:srgbClr val="EEECE1">
                    <a:lumMod val="10000"/>
                  </a:srgbClr>
                </a:solidFill>
              </a:rPr>
              <a:t>vật</a:t>
            </a:r>
            <a:r>
              <a:rPr lang="en-US" sz="4400" b="1" kern="100" dirty="0">
                <a:solidFill>
                  <a:srgbClr val="EEECE1">
                    <a:lumMod val="10000"/>
                  </a:srgbClr>
                </a:solidFill>
              </a:rPr>
              <a:t> </a:t>
            </a:r>
            <a:r>
              <a:rPr lang="en-US" sz="4400" b="1" kern="100" dirty="0" err="1">
                <a:solidFill>
                  <a:srgbClr val="EEECE1">
                    <a:lumMod val="10000"/>
                  </a:srgbClr>
                </a:solidFill>
              </a:rPr>
              <a:t>lịch</a:t>
            </a:r>
            <a:r>
              <a:rPr lang="en-US" sz="4400" b="1" kern="100" dirty="0">
                <a:solidFill>
                  <a:srgbClr val="EEECE1">
                    <a:lumMod val="10000"/>
                  </a:srgbClr>
                </a:solidFill>
              </a:rPr>
              <a:t> </a:t>
            </a:r>
            <a:r>
              <a:rPr lang="en-US" sz="4400" b="1" kern="100" dirty="0" err="1">
                <a:solidFill>
                  <a:srgbClr val="EEECE1">
                    <a:lumMod val="10000"/>
                  </a:srgbClr>
                </a:solidFill>
              </a:rPr>
              <a:t>sử</a:t>
            </a:r>
            <a:r>
              <a:rPr lang="en-US" sz="4400" b="1" kern="100" dirty="0">
                <a:solidFill>
                  <a:srgbClr val="EEECE1">
                    <a:lumMod val="10000"/>
                  </a:srgbClr>
                </a:solidFill>
              </a:rPr>
              <a:t> </a:t>
            </a:r>
            <a:r>
              <a:rPr lang="en-US" sz="4400" b="1" kern="100" dirty="0" err="1">
                <a:solidFill>
                  <a:srgbClr val="EEECE1">
                    <a:lumMod val="10000"/>
                  </a:srgbClr>
                </a:solidFill>
              </a:rPr>
              <a:t>mà</a:t>
            </a:r>
            <a:r>
              <a:rPr lang="en-US" sz="4400" b="1" kern="100" dirty="0">
                <a:solidFill>
                  <a:srgbClr val="EEECE1">
                    <a:lumMod val="10000"/>
                  </a:srgbClr>
                </a:solidFill>
              </a:rPr>
              <a:t> </a:t>
            </a:r>
            <a:r>
              <a:rPr lang="en-US" sz="4400" b="1" kern="100" dirty="0" err="1">
                <a:solidFill>
                  <a:srgbClr val="EEECE1">
                    <a:lumMod val="10000"/>
                  </a:srgbClr>
                </a:solidFill>
              </a:rPr>
              <a:t>em</a:t>
            </a:r>
            <a:r>
              <a:rPr lang="en-US" sz="4400" b="1" kern="100" dirty="0">
                <a:solidFill>
                  <a:srgbClr val="EEECE1">
                    <a:lumMod val="10000"/>
                  </a:srgbClr>
                </a:solidFill>
              </a:rPr>
              <a:t> </a:t>
            </a:r>
            <a:r>
              <a:rPr lang="en-US" sz="4400" b="1" kern="100" dirty="0" err="1">
                <a:solidFill>
                  <a:srgbClr val="EEECE1">
                    <a:lumMod val="10000"/>
                  </a:srgbClr>
                </a:solidFill>
              </a:rPr>
              <a:t>yêu</a:t>
            </a:r>
            <a:r>
              <a:rPr lang="en-US" sz="4400" b="1" kern="100" dirty="0">
                <a:solidFill>
                  <a:srgbClr val="EEECE1">
                    <a:lumMod val="10000"/>
                  </a:srgbClr>
                </a:solidFill>
              </a:rPr>
              <a:t> </a:t>
            </a:r>
            <a:r>
              <a:rPr lang="en-US" sz="4400" b="1" kern="100" dirty="0" err="1">
                <a:solidFill>
                  <a:srgbClr val="EEECE1">
                    <a:lumMod val="10000"/>
                  </a:srgbClr>
                </a:solidFill>
              </a:rPr>
              <a:t>thích</a:t>
            </a:r>
            <a:r>
              <a:rPr lang="en-US" sz="4400" b="1" kern="100" dirty="0">
                <a:solidFill>
                  <a:srgbClr val="EEECE1">
                    <a:lumMod val="10000"/>
                  </a:srgbClr>
                </a:solidFill>
              </a:rPr>
              <a:t>.</a:t>
            </a:r>
          </a:p>
        </p:txBody>
      </p:sp>
      <p:sp>
        <p:nvSpPr>
          <p:cNvPr id="9" name="Rounded Rectangle 8"/>
          <p:cNvSpPr/>
          <p:nvPr/>
        </p:nvSpPr>
        <p:spPr>
          <a:xfrm>
            <a:off x="1228725" y="2133599"/>
            <a:ext cx="10239375" cy="16478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r>
              <a:rPr lang="en-US" sz="3200" b="1" dirty="0" err="1">
                <a:solidFill>
                  <a:srgbClr val="FF0000"/>
                </a:solidFill>
                <a:latin typeface="Cambria" panose="02040503050406030204" pitchFamily="18" charset="0"/>
                <a:ea typeface="Cambria" panose="02040503050406030204" pitchFamily="18" charset="0"/>
              </a:rPr>
              <a:t>Gợi</a:t>
            </a:r>
            <a:r>
              <a:rPr lang="en-US" sz="3200" b="1" dirty="0">
                <a:solidFill>
                  <a:srgbClr val="FF0000"/>
                </a:solidFill>
                <a:latin typeface="Cambria" panose="02040503050406030204" pitchFamily="18" charset="0"/>
                <a:ea typeface="Cambria" panose="02040503050406030204" pitchFamily="18" charset="0"/>
              </a:rPr>
              <a:t> ý: </a:t>
            </a:r>
            <a:r>
              <a:rPr lang="en-US" sz="3200" dirty="0" err="1">
                <a:solidFill>
                  <a:srgbClr val="FF0000"/>
                </a:solidFill>
                <a:latin typeface="Cambria" panose="02040503050406030204" pitchFamily="18" charset="0"/>
                <a:ea typeface="Cambria" panose="02040503050406030204" pitchFamily="18" charset="0"/>
              </a:rPr>
              <a:t>Câu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chuyện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về</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Quốc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Toản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Phạm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Ngũ</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Lão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Yết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Kiêu</a:t>
            </a:r>
            <a:r>
              <a:rPr lang="en-US" sz="3200" dirty="0">
                <a:solidFill>
                  <a:srgbClr val="FF0000"/>
                </a:solidFill>
                <a:latin typeface="Cambria" panose="02040503050406030204" pitchFamily="18" charset="0"/>
                <a:ea typeface="Cambria" panose="02040503050406030204" pitchFamily="18" charset="0"/>
              </a:rPr>
              <a:t>, Lê Lai, </a:t>
            </a:r>
            <a:r>
              <a:rPr lang="en-US" sz="3200" dirty="0" err="1">
                <a:solidFill>
                  <a:srgbClr val="FF0000"/>
                </a:solidFill>
                <a:latin typeface="Cambria" panose="02040503050406030204" pitchFamily="18" charset="0"/>
                <a:ea typeface="Cambria" panose="02040503050406030204" pitchFamily="18" charset="0"/>
              </a:rPr>
              <a:t>Nguyễn</a:t>
            </a:r>
            <a:r>
              <a:rPr lang="en-US" sz="3200" dirty="0">
                <a:solidFill>
                  <a:srgbClr val="FF0000"/>
                </a:solidFill>
                <a:latin typeface="Cambria" panose="02040503050406030204" pitchFamily="18" charset="0"/>
                <a:ea typeface="Cambria" panose="02040503050406030204" pitchFamily="18" charset="0"/>
              </a:rPr>
              <a:t> Trung </a:t>
            </a:r>
            <a:r>
              <a:rPr lang="en-US" sz="3200" dirty="0" err="1">
                <a:solidFill>
                  <a:srgbClr val="FF0000"/>
                </a:solidFill>
                <a:latin typeface="Cambria" panose="02040503050406030204" pitchFamily="18" charset="0"/>
                <a:ea typeface="Cambria" panose="02040503050406030204" pitchFamily="18" charset="0"/>
              </a:rPr>
              <a:t>Trực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Hồ</a:t>
            </a:r>
            <a:r>
              <a:rPr lang="en-US" sz="3200" dirty="0">
                <a:solidFill>
                  <a:srgbClr val="FF0000"/>
                </a:solidFill>
                <a:latin typeface="Cambria" panose="02040503050406030204" pitchFamily="18" charset="0"/>
                <a:ea typeface="Cambria" panose="02040503050406030204" pitchFamily="18" charset="0"/>
              </a:rPr>
              <a:t> Chí Minh, Kim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Nguyễn</a:t>
            </a:r>
            <a:r>
              <a:rPr lang="en-US" sz="3200" dirty="0">
                <a:solidFill>
                  <a:srgbClr val="FF0000"/>
                </a:solidFill>
                <a:latin typeface="Cambria" panose="02040503050406030204" pitchFamily="18" charset="0"/>
                <a:ea typeface="Cambria" panose="02040503050406030204" pitchFamily="18" charset="0"/>
              </a:rPr>
              <a:t> Văn </a:t>
            </a:r>
            <a:r>
              <a:rPr lang="en-US" sz="3200" dirty="0" err="1">
                <a:solidFill>
                  <a:srgbClr val="FF0000"/>
                </a:solidFill>
                <a:latin typeface="Cambria" panose="02040503050406030204" pitchFamily="18" charset="0"/>
                <a:ea typeface="Cambria" panose="02040503050406030204" pitchFamily="18" charset="0"/>
              </a:rPr>
              <a:t>Trỗi</a:t>
            </a:r>
            <a:r>
              <a:rPr lang="en-US" sz="3200" dirty="0">
                <a:solidFill>
                  <a:srgbClr val="FF0000"/>
                </a:solidFill>
                <a:latin typeface="Cambria" panose="02040503050406030204" pitchFamily="18" charset="0"/>
                <a:ea typeface="Cambria" panose="02040503050406030204" pitchFamily="18" charset="0"/>
              </a:rPr>
              <a:t>,...</a:t>
            </a:r>
          </a:p>
        </p:txBody>
      </p:sp>
      <p:sp>
        <p:nvSpPr>
          <p:cNvPr id="4" name="Arrow: Right 3">
            <a:extLst>
              <a:ext uri="{FF2B5EF4-FFF2-40B4-BE49-F238E27FC236}">
                <a16:creationId xmlns:a16="http://schemas.microsoft.com/office/drawing/2014/main" id="{513FBDFE-059E-E9EA-7CB8-4A49CE6185B7}"/>
              </a:ext>
            </a:extLst>
          </p:cNvPr>
          <p:cNvSpPr/>
          <p:nvPr/>
        </p:nvSpPr>
        <p:spPr>
          <a:xfrm>
            <a:off x="676275" y="448627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46DE19E5-1401-8289-87D5-ECE9513E126C}"/>
              </a:ext>
            </a:extLst>
          </p:cNvPr>
          <p:cNvSpPr txBox="1"/>
          <p:nvPr/>
        </p:nvSpPr>
        <p:spPr>
          <a:xfrm>
            <a:off x="2228850" y="4419600"/>
            <a:ext cx="9677400" cy="707886"/>
          </a:xfrm>
          <a:prstGeom prst="rect">
            <a:avLst/>
          </a:prstGeom>
          <a:noFill/>
        </p:spPr>
        <p:txBody>
          <a:bodyPr wrap="square" rtlCol="0">
            <a:spAutoFit/>
          </a:bodyPr>
          <a:lstStyle/>
          <a:p>
            <a:r>
              <a:rPr lang="en-US" sz="4000" b="1" dirty="0" err="1">
                <a:solidFill>
                  <a:srgbClr val="FFFF00"/>
                </a:solidFill>
                <a:latin typeface="Cambria" panose="02040503050406030204" pitchFamily="18" charset="0"/>
                <a:ea typeface="Cambria" panose="02040503050406030204" pitchFamily="18" charset="0"/>
              </a:rPr>
              <a:t>Ví</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dụ</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Chọn</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câu</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chuyện</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về</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anh</a:t>
            </a:r>
            <a:r>
              <a:rPr lang="en-US" sz="4000" b="1" dirty="0">
                <a:solidFill>
                  <a:srgbClr val="FFFF00"/>
                </a:solidFill>
                <a:latin typeface="Cambria" panose="02040503050406030204" pitchFamily="18" charset="0"/>
                <a:ea typeface="Cambria" panose="02040503050406030204" pitchFamily="18" charset="0"/>
              </a:rPr>
              <a:t> Kim </a:t>
            </a:r>
            <a:r>
              <a:rPr lang="en-US" sz="4000" b="1" dirty="0" err="1">
                <a:solidFill>
                  <a:srgbClr val="FFFF00"/>
                </a:solidFill>
                <a:latin typeface="Cambria" panose="02040503050406030204" pitchFamily="18" charset="0"/>
                <a:ea typeface="Cambria" panose="02040503050406030204" pitchFamily="18" charset="0"/>
              </a:rPr>
              <a:t>Đồng</a:t>
            </a:r>
            <a:endParaRPr lang="en-US" sz="4000" b="1"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1118630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354217"/>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00" cap="none" spc="0" normalizeH="0" baseline="0" noProof="0">
                <a:ln>
                  <a:noFill/>
                </a:ln>
                <a:solidFill>
                  <a:srgbClr val="EEECE1">
                    <a:lumMod val="10000"/>
                  </a:srgbClr>
                </a:solidFill>
                <a:effectLst/>
                <a:uLnTx/>
                <a:uFillTx/>
                <a:latin typeface="Calibri"/>
                <a:ea typeface="+mn-ea"/>
                <a:cs typeface="+mn-cs"/>
              </a:rPr>
              <a:t>Câu chuyện có mở đầu, diễn biến và kết thúc thế nào?</a:t>
            </a:r>
            <a:endParaRPr kumimoji="0" lang="en-US" sz="4400" b="1" i="0" u="none" strike="noStrike" kern="100" cap="none" spc="0" normalizeH="0" baseline="0" noProof="0" dirty="0" err="1">
              <a:ln>
                <a:noFill/>
              </a:ln>
              <a:solidFill>
                <a:srgbClr val="EEECE1">
                  <a:lumMod val="10000"/>
                </a:srgbClr>
              </a:solidFill>
              <a:effectLst/>
              <a:uLnTx/>
              <a:uFillTx/>
              <a:latin typeface="Calibri"/>
              <a:ea typeface="+mn-ea"/>
              <a:cs typeface="+mn-cs"/>
            </a:endParaRPr>
          </a:p>
        </p:txBody>
      </p:sp>
      <p:sp>
        <p:nvSpPr>
          <p:cNvPr id="9" name="Rounded Rectangle 8"/>
          <p:cNvSpPr/>
          <p:nvPr/>
        </p:nvSpPr>
        <p:spPr>
          <a:xfrm>
            <a:off x="1228726" y="2266950"/>
            <a:ext cx="2324100" cy="105727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đầu</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4" name="Arrow: Right 3">
            <a:extLst>
              <a:ext uri="{FF2B5EF4-FFF2-40B4-BE49-F238E27FC236}">
                <a16:creationId xmlns:a16="http://schemas.microsoft.com/office/drawing/2014/main" id="{C61C6F05-A0BD-82AF-D63A-30A976956722}"/>
              </a:ext>
            </a:extLst>
          </p:cNvPr>
          <p:cNvSpPr/>
          <p:nvPr/>
        </p:nvSpPr>
        <p:spPr>
          <a:xfrm>
            <a:off x="3657600" y="2514600"/>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8">
            <a:extLst>
              <a:ext uri="{FF2B5EF4-FFF2-40B4-BE49-F238E27FC236}">
                <a16:creationId xmlns:a16="http://schemas.microsoft.com/office/drawing/2014/main" id="{0B475287-2380-ED09-09C5-9D45773D4B3B}"/>
              </a:ext>
            </a:extLst>
          </p:cNvPr>
          <p:cNvSpPr/>
          <p:nvPr/>
        </p:nvSpPr>
        <p:spPr>
          <a:xfrm>
            <a:off x="5238751" y="2324100"/>
            <a:ext cx="2324100" cy="105727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Nội</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dung</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8" name="Arrow: Right 7">
            <a:extLst>
              <a:ext uri="{FF2B5EF4-FFF2-40B4-BE49-F238E27FC236}">
                <a16:creationId xmlns:a16="http://schemas.microsoft.com/office/drawing/2014/main" id="{736F13FC-4ED0-71A8-AAA6-4CB07973E69B}"/>
              </a:ext>
            </a:extLst>
          </p:cNvPr>
          <p:cNvSpPr/>
          <p:nvPr/>
        </p:nvSpPr>
        <p:spPr>
          <a:xfrm>
            <a:off x="7820025" y="254317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8">
            <a:extLst>
              <a:ext uri="{FF2B5EF4-FFF2-40B4-BE49-F238E27FC236}">
                <a16:creationId xmlns:a16="http://schemas.microsoft.com/office/drawing/2014/main" id="{56CD0B98-8A01-5085-9C74-0B5A71853071}"/>
              </a:ext>
            </a:extLst>
          </p:cNvPr>
          <p:cNvSpPr/>
          <p:nvPr/>
        </p:nvSpPr>
        <p:spPr>
          <a:xfrm>
            <a:off x="9401176" y="2352675"/>
            <a:ext cx="2324100" cy="105727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thúc</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1" name="Rounded Rectangle 21">
            <a:extLst>
              <a:ext uri="{FF2B5EF4-FFF2-40B4-BE49-F238E27FC236}">
                <a16:creationId xmlns:a16="http://schemas.microsoft.com/office/drawing/2014/main" id="{19781105-F767-B8D2-148B-CDDB067660F6}"/>
              </a:ext>
            </a:extLst>
          </p:cNvPr>
          <p:cNvSpPr/>
          <p:nvPr/>
        </p:nvSpPr>
        <p:spPr>
          <a:xfrm>
            <a:off x="436879" y="3473450"/>
            <a:ext cx="3576321" cy="2746375"/>
          </a:xfrm>
          <a:prstGeom prst="roundRect">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spcAft>
                <a:spcPts val="800"/>
              </a:spcAft>
            </a:pPr>
            <a:r>
              <a:rPr lang="vi-VN" sz="2400" dirty="0">
                <a:solidFill>
                  <a:srgbClr val="002060"/>
                </a:solidFill>
                <a:latin typeface="Cambria" panose="02040503050406030204" pitchFamily="18" charset="0"/>
                <a:ea typeface="Cambria" panose="02040503050406030204" pitchFamily="18" charset="0"/>
              </a:rPr>
              <a:t>Một lần, sau khi làm nhiệm vụ dẫn cán bộ vào căn cứ, Kim Đồng đang trên đường trở về nhà thì nghe có tiếng động lạ ở trong rừng. </a:t>
            </a:r>
          </a:p>
        </p:txBody>
      </p:sp>
      <p:sp>
        <p:nvSpPr>
          <p:cNvPr id="12" name="Rounded Rectangle 21">
            <a:extLst>
              <a:ext uri="{FF2B5EF4-FFF2-40B4-BE49-F238E27FC236}">
                <a16:creationId xmlns:a16="http://schemas.microsoft.com/office/drawing/2014/main" id="{E25C7E52-54A9-F481-B051-EE1A31D23EA6}"/>
              </a:ext>
            </a:extLst>
          </p:cNvPr>
          <p:cNvSpPr/>
          <p:nvPr/>
        </p:nvSpPr>
        <p:spPr>
          <a:xfrm>
            <a:off x="4287520" y="3492500"/>
            <a:ext cx="4683760" cy="3274060"/>
          </a:xfrm>
          <a:prstGeom prst="roundRect">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Kim Đồng liền rủ Cao Sơn tìm cách báo động cho các anh cán bộ đang ở trong xóm biết.</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Sau khi quan sát, Kim Đồng đã nhìn thấy bọn lính đang lợi dụng sương mù phục kích trên đường vào xóm và im lặng đợi bắt người. </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Kim Đồng bảo Cao Sơn lùi về phía sau, chạy về báo cáo. </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Đợi cho bạn đi rồi, Kim Đồng ngắm kĩ địa hình, để chạy vọt qua suối, lên phía rừng. Như vậy, bọn lính sẽ phải nổ súng hoặc kêu lên. Chúng nó sẽ bị lộ. </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Quả nhiên, thấy có bóng người chạy, bọn giặc lên đạn và hô: “Đứng lại!”. Kim Đồng không dừng chân. Giặc bắn theo. </a:t>
            </a:r>
          </a:p>
        </p:txBody>
      </p:sp>
      <p:sp>
        <p:nvSpPr>
          <p:cNvPr id="13" name="Rounded Rectangle 21">
            <a:extLst>
              <a:ext uri="{FF2B5EF4-FFF2-40B4-BE49-F238E27FC236}">
                <a16:creationId xmlns:a16="http://schemas.microsoft.com/office/drawing/2014/main" id="{C1B313F1-8DFE-F2F5-8BC6-8933B0DCF2AC}"/>
              </a:ext>
            </a:extLst>
          </p:cNvPr>
          <p:cNvSpPr/>
          <p:nvPr/>
        </p:nvSpPr>
        <p:spPr>
          <a:xfrm>
            <a:off x="9220200" y="3482975"/>
            <a:ext cx="2628900" cy="2727325"/>
          </a:xfrm>
          <a:prstGeom prst="roundRect">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spcAft>
                <a:spcPts val="800"/>
              </a:spcAft>
            </a:pPr>
            <a:r>
              <a:rPr lang="vi-VN" sz="2800" dirty="0">
                <a:solidFill>
                  <a:srgbClr val="002060"/>
                </a:solidFill>
                <a:latin typeface="Cambria" panose="02040503050406030204" pitchFamily="18" charset="0"/>
                <a:ea typeface="Cambria" panose="02040503050406030204" pitchFamily="18" charset="0"/>
              </a:rPr>
              <a:t>Anh Kim Đồng đã anh dũng hi sinh. </a:t>
            </a:r>
          </a:p>
        </p:txBody>
      </p:sp>
    </p:spTree>
    <p:extLst>
      <p:ext uri="{BB962C8B-B14F-4D97-AF65-F5344CB8AC3E}">
        <p14:creationId xmlns:p14="http://schemas.microsoft.com/office/powerpoint/2010/main" val="286094186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6" grpId="0" animBg="1"/>
      <p:bldP spid="8"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354217"/>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4400" b="1" i="0" u="none" strike="noStrike" kern="100" cap="none" spc="0" normalizeH="0" baseline="0" noProof="0">
                <a:ln>
                  <a:noFill/>
                </a:ln>
                <a:solidFill>
                  <a:srgbClr val="EEECE1">
                    <a:lumMod val="10000"/>
                  </a:srgbClr>
                </a:solidFill>
                <a:effectLst/>
                <a:uLnTx/>
                <a:uFillTx/>
                <a:latin typeface="Calibri"/>
                <a:ea typeface="+mn-ea"/>
                <a:cs typeface="+mn-cs"/>
              </a:rPr>
              <a:t>Nhân vật lịch sử có những đóng góp gì cho đất nước? </a:t>
            </a:r>
            <a:endParaRPr kumimoji="0" lang="vi-VN" sz="4400" b="1" i="0" u="none" strike="noStrike" kern="100" cap="none" spc="0" normalizeH="0" baseline="0" noProof="0" dirty="0" err="1">
              <a:ln>
                <a:noFill/>
              </a:ln>
              <a:solidFill>
                <a:srgbClr val="EEECE1">
                  <a:lumMod val="10000"/>
                </a:srgbClr>
              </a:solidFill>
              <a:effectLst/>
              <a:uLnTx/>
              <a:uFillTx/>
              <a:latin typeface="Calibri"/>
              <a:ea typeface="+mn-ea"/>
              <a:cs typeface="+mn-cs"/>
            </a:endParaRPr>
          </a:p>
        </p:txBody>
      </p:sp>
      <p:sp>
        <p:nvSpPr>
          <p:cNvPr id="7" name="Arrow: Right 6">
            <a:extLst>
              <a:ext uri="{FF2B5EF4-FFF2-40B4-BE49-F238E27FC236}">
                <a16:creationId xmlns:a16="http://schemas.microsoft.com/office/drawing/2014/main" id="{2036B9D5-7D53-D7CA-551B-6EDC00CD17F1}"/>
              </a:ext>
            </a:extLst>
          </p:cNvPr>
          <p:cNvSpPr/>
          <p:nvPr/>
        </p:nvSpPr>
        <p:spPr>
          <a:xfrm>
            <a:off x="619125" y="267652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0FE10909-1C72-E236-251D-B665B202C738}"/>
              </a:ext>
            </a:extLst>
          </p:cNvPr>
          <p:cNvSpPr txBox="1"/>
          <p:nvPr/>
        </p:nvSpPr>
        <p:spPr>
          <a:xfrm>
            <a:off x="2047874" y="2466975"/>
            <a:ext cx="9763125" cy="1938992"/>
          </a:xfrm>
          <a:prstGeom prst="rect">
            <a:avLst/>
          </a:prstGeom>
          <a:noFill/>
        </p:spPr>
        <p:txBody>
          <a:bodyPr wrap="square" rtlCol="0">
            <a:spAutoFit/>
          </a:bodyPr>
          <a:lstStyle/>
          <a:p>
            <a:pPr algn="just"/>
            <a:r>
              <a:rPr lang="en-US" sz="4000" b="1" dirty="0">
                <a:solidFill>
                  <a:srgbClr val="FFFF00"/>
                </a:solidFill>
                <a:latin typeface="Cambria" panose="02040503050406030204" pitchFamily="18" charset="0"/>
                <a:ea typeface="Cambria" panose="02040503050406030204" pitchFamily="18" charset="0"/>
              </a:rPr>
              <a:t>Kim </a:t>
            </a:r>
            <a:r>
              <a:rPr lang="en-US" sz="4000" b="1" dirty="0" err="1">
                <a:solidFill>
                  <a:srgbClr val="FFFF00"/>
                </a:solidFill>
                <a:latin typeface="Cambria" panose="02040503050406030204" pitchFamily="18" charset="0"/>
                <a:ea typeface="Cambria" panose="02040503050406030204" pitchFamily="18" charset="0"/>
              </a:rPr>
              <a:t>Đồng</a:t>
            </a:r>
            <a:r>
              <a:rPr lang="en-US" sz="4000" b="1" dirty="0">
                <a:solidFill>
                  <a:srgbClr val="FFFF00"/>
                </a:solidFill>
                <a:latin typeface="Cambria" panose="02040503050406030204" pitchFamily="18" charset="0"/>
                <a:ea typeface="Cambria" panose="02040503050406030204" pitchFamily="18" charset="0"/>
              </a:rPr>
              <a:t> </a:t>
            </a:r>
            <a:r>
              <a:rPr lang="vi-VN" sz="4000" b="1" dirty="0">
                <a:solidFill>
                  <a:srgbClr val="FFFF00"/>
                </a:solidFill>
                <a:latin typeface="Cambria" panose="02040503050406030204" pitchFamily="18" charset="0"/>
                <a:ea typeface="Cambria" panose="02040503050406030204" pitchFamily="18" charset="0"/>
              </a:rPr>
              <a:t>một tấm gương vì cách mạng quên mình, hy sinh khi làm nhiệm vụ bảo vệ cán bộ cách mạng. </a:t>
            </a:r>
            <a:endParaRPr lang="en-US" sz="4000" b="1"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4290286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354217"/>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4400" b="1" i="0" u="none" strike="noStrike" kern="100" cap="none" spc="0" normalizeH="0" baseline="0" noProof="0" dirty="0">
                <a:ln>
                  <a:noFill/>
                </a:ln>
                <a:solidFill>
                  <a:srgbClr val="EEECE1">
                    <a:lumMod val="10000"/>
                  </a:srgbClr>
                </a:solidFill>
                <a:effectLst/>
                <a:uLnTx/>
                <a:uFillTx/>
                <a:latin typeface="Calibri"/>
                <a:ea typeface="+mn-ea"/>
                <a:cs typeface="+mn-cs"/>
              </a:rPr>
              <a:t>Em có cảm nghĩ như thế nào về nhân vật và câu chuyện? </a:t>
            </a:r>
          </a:p>
        </p:txBody>
      </p:sp>
      <p:sp>
        <p:nvSpPr>
          <p:cNvPr id="7" name="Arrow: Right 6">
            <a:extLst>
              <a:ext uri="{FF2B5EF4-FFF2-40B4-BE49-F238E27FC236}">
                <a16:creationId xmlns:a16="http://schemas.microsoft.com/office/drawing/2014/main" id="{2036B9D5-7D53-D7CA-551B-6EDC00CD17F1}"/>
              </a:ext>
            </a:extLst>
          </p:cNvPr>
          <p:cNvSpPr/>
          <p:nvPr/>
        </p:nvSpPr>
        <p:spPr>
          <a:xfrm>
            <a:off x="619125" y="267652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0FE10909-1C72-E236-251D-B665B202C738}"/>
              </a:ext>
            </a:extLst>
          </p:cNvPr>
          <p:cNvSpPr txBox="1"/>
          <p:nvPr/>
        </p:nvSpPr>
        <p:spPr>
          <a:xfrm>
            <a:off x="2057399" y="2324100"/>
            <a:ext cx="9763125" cy="2308324"/>
          </a:xfrm>
          <a:prstGeom prst="rect">
            <a:avLst/>
          </a:prstGeom>
          <a:noFill/>
        </p:spPr>
        <p:txBody>
          <a:bodyPr wrap="square" rtlCol="0">
            <a:spAutoFit/>
          </a:bodyPr>
          <a:lstStyle/>
          <a:p>
            <a:pPr lvl="0" algn="just"/>
            <a:r>
              <a:rPr kumimoji="0" lang="en-US"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Em</a:t>
            </a:r>
            <a:r>
              <a:rPr kumimoji="0" lang="en-US"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cảm</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thấy</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rất</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ngưỡng</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mộ</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anh</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Kim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Đồng</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lang="en-US" sz="3600" b="1" dirty="0">
                <a:solidFill>
                  <a:srgbClr val="FFFF00"/>
                </a:solidFill>
                <a:latin typeface="Cambria" panose="02040503050406030204" pitchFamily="18" charset="0"/>
                <a:ea typeface="Cambria" panose="02040503050406030204" pitchFamily="18" charset="0"/>
              </a:rPr>
              <a:t>A</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nh</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chính</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lang="vi-VN" sz="3600" b="1" dirty="0">
                <a:solidFill>
                  <a:srgbClr val="FFFF00"/>
                </a:solidFill>
                <a:latin typeface="Cambria" panose="02040503050406030204" pitchFamily="18" charset="0"/>
                <a:ea typeface="Cambria" panose="02040503050406030204" pitchFamily="18" charset="0"/>
              </a:rPr>
              <a:t>là tấm gương sáng chói mở đầu cho nhiều gương cao quí khác trong đội ngũ Đội viên Thiếu niên Tiền phong Hồ Chí Minh.</a:t>
            </a:r>
            <a:endParaRPr kumimoji="0" lang="en-US"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4382528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937</Words>
  <Application>Microsoft Office PowerPoint</Application>
  <PresentationFormat>Widescreen</PresentationFormat>
  <Paragraphs>56</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vt:lpstr>
      <vt:lpstr>Nunito</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38</cp:revision>
  <dcterms:created xsi:type="dcterms:W3CDTF">2023-12-08T06:13:32Z</dcterms:created>
  <dcterms:modified xsi:type="dcterms:W3CDTF">2025-02-27T01:15:17Z</dcterms:modified>
</cp:coreProperties>
</file>