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0" r:id="rId3"/>
  </p:sldMasterIdLst>
  <p:notesMasterIdLst>
    <p:notesMasterId r:id="rId16"/>
  </p:notesMasterIdLst>
  <p:sldIdLst>
    <p:sldId id="1355" r:id="rId4"/>
    <p:sldId id="1066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1107" r:id="rId13"/>
    <p:sldId id="822" r:id="rId14"/>
    <p:sldId id="7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181D4-0C4C-4FFE-9D12-2893F0603ECC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CFEE7-0691-411F-B8AD-5C235F6D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93;p8:notes">
            <a:extLst>
              <a:ext uri="{FF2B5EF4-FFF2-40B4-BE49-F238E27FC236}">
                <a16:creationId xmlns:a16="http://schemas.microsoft.com/office/drawing/2014/main" id="{673CD166-E92C-4C01-ABDB-B646DF343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243" name="Google Shape;294;p8:notes">
            <a:extLst>
              <a:ext uri="{FF2B5EF4-FFF2-40B4-BE49-F238E27FC236}">
                <a16:creationId xmlns:a16="http://schemas.microsoft.com/office/drawing/2014/main" id="{C8ECCCB1-2B5C-4D20-924B-4ED9A19F99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023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30040BB-09EA-4FC7-AF0C-DDDF70DAC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161D1-09B5-422C-AC22-69105629C0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898C8B2-899D-4742-A1BF-B8B39BBC7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748F411-FC76-4830-8887-40E22AEA4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3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770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7030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163845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21637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09159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4451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846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48155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0681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88836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05515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640465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565474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939827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70097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166364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112676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022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3759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7D81-BAFF-4EB2-9AF8-5907AD6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B9947-B4D0-4341-BFF1-F9032D39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07633-ED11-4720-A2A6-483F2688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F5E6-026D-48CD-A135-36AB00CB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436905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35312-08CA-4504-A1D3-1C0B48B5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4E00-FFF4-462F-B482-79987B5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54AF-A343-40EF-91F7-8750B26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056-0549-4B6E-9DFB-98907127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29186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A59F-07CB-4D8C-B20C-52C008D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757E-8304-4D6B-8EAC-04662281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BC29-E16D-4830-94C0-E1DF43E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24C2-E251-422E-B1FA-378C387EE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3420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3E3F36-667F-4FC3-8436-DEBA821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724244-78C3-4D46-8E29-68497DFB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2DE41-77C8-41B4-ACCC-CC4206E9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699-225F-46D9-8548-B3C467F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400862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B68668-5CD5-4ED8-AC91-8CA0FB0B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EFC506-D3E9-4257-A658-DA962C0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BA52FE-C21B-4222-9511-A03A5A0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43D-E3F1-40A1-8347-456E47643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54543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6C1EBF-696E-4681-8268-400F758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79E0DE-D9A6-435D-8782-5D8FDB0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AC8AFD-2524-491A-ADD6-C678EAAF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8F73-BA7D-4F5E-ABA7-153B250D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207860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F6525-CD47-41FA-B339-F9B652C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2A0478-359F-42CF-A12E-430EEF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F7F0EE-7B09-43B2-88C6-6F36999B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6277-1BB7-4810-B157-2C5ADD8E3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91453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4A06DD-A34E-4BF8-BAAB-142EC222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F9349-9DB0-4536-8297-948E468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712330-7C60-4B36-B17B-318C6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3AB6-0599-49AA-9D93-B2E8DEF0E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212968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8D928-24D2-446A-A702-EE9CCC9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A1FC7-E444-479E-9E63-E71BCEB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B72448-C585-479C-87FE-E148602C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2-4B3A-498B-9281-B22892ABF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81146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1017-4861-437C-94AF-F8BD678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35-1C5F-48BE-B593-D94B14F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D7518-1305-4DBA-B012-521D539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FDD6-2825-44D5-A609-E5E34421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5131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70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722F7-4075-4893-966E-830E83A5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6AA6-4961-4E60-A019-55837E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98EE2-9885-4298-880C-C5F9C4A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4A19-D29B-463D-8E20-70D391DCD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30018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13FBE-3D66-44CC-B255-AD2961B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EA2A1-2F70-476F-BD5A-638027C7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951EB-3D9B-45E3-AAD9-F9616B61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F751-A871-413E-9946-23522BE8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960192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A2D8B0-8C57-436E-81A1-D008AFD0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0F276D-FA40-4D67-969D-F67A76E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44661-9E85-4560-B61C-C97BA89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840-DBB0-4D0D-B894-3415425C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6302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242232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55087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89536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604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825569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Title and three columns 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 txBox="1">
            <a:spLocks noGrp="1"/>
          </p:cNvSpPr>
          <p:nvPr>
            <p:ph type="subTitle" idx="1"/>
          </p:nvPr>
        </p:nvSpPr>
        <p:spPr>
          <a:xfrm>
            <a:off x="7887268" y="4616500"/>
            <a:ext cx="21728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9"/>
          <p:cNvSpPr txBox="1">
            <a:spLocks noGrp="1"/>
          </p:cNvSpPr>
          <p:nvPr>
            <p:ph type="subTitle" idx="2"/>
          </p:nvPr>
        </p:nvSpPr>
        <p:spPr>
          <a:xfrm>
            <a:off x="7887268" y="5169300"/>
            <a:ext cx="2172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08" name="Google Shape;408;p19"/>
          <p:cNvSpPr txBox="1">
            <a:spLocks noGrp="1"/>
          </p:cNvSpPr>
          <p:nvPr>
            <p:ph type="subTitle" idx="3"/>
          </p:nvPr>
        </p:nvSpPr>
        <p:spPr>
          <a:xfrm>
            <a:off x="2131932" y="4616500"/>
            <a:ext cx="21728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9"/>
          <p:cNvSpPr txBox="1">
            <a:spLocks noGrp="1"/>
          </p:cNvSpPr>
          <p:nvPr>
            <p:ph type="subTitle" idx="4"/>
          </p:nvPr>
        </p:nvSpPr>
        <p:spPr>
          <a:xfrm>
            <a:off x="2131932" y="5169300"/>
            <a:ext cx="2172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10" name="Google Shape;410;p19"/>
          <p:cNvSpPr txBox="1">
            <a:spLocks noGrp="1"/>
          </p:cNvSpPr>
          <p:nvPr>
            <p:ph type="subTitle" idx="5"/>
          </p:nvPr>
        </p:nvSpPr>
        <p:spPr>
          <a:xfrm>
            <a:off x="5015767" y="4616500"/>
            <a:ext cx="21728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6"/>
          </p:nvPr>
        </p:nvSpPr>
        <p:spPr>
          <a:xfrm>
            <a:off x="5015767" y="5169300"/>
            <a:ext cx="2172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12" name="Google Shape;412;p19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015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1340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6713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09DE-D651-4540-8B57-BACBC2BB5B66}" type="slidenum">
              <a:rPr lang="en-US"/>
              <a:pPr/>
              <a:t>‹#›</a:t>
            </a:fld>
            <a:endParaRPr 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3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5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092DB-F293-42A1-8322-F294900F4415}" type="datetimeFigureOut">
              <a:rPr lang="en-US" smtClean="0"/>
              <a:t>27/04/2025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14EDB-93A9-4E2A-8BDA-7A8CDD9A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9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0608DB9-35D4-4173-A353-387CCFECB1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FB8FF26-D2FC-4EF9-975E-948B9429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1814A-D634-403E-893C-22FAB556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7B5AB-2EA0-4F77-BEDF-1863E225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C8B0-4644-4F79-9F3D-CE482EB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FB934F-5139-4B15-BEBE-3B4DC08F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50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8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4.gif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8.png"/><Relationship Id="rId4" Type="http://schemas.openxmlformats.org/officeDocument/2006/relationships/image" Target="../media/image8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36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1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7">
            <a:extLst>
              <a:ext uri="{FF2B5EF4-FFF2-40B4-BE49-F238E27FC236}">
                <a16:creationId xmlns:a16="http://schemas.microsoft.com/office/drawing/2014/main" id="{E64BE59F-71CA-C101-1EEB-2924A48D8B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904" y="665274"/>
            <a:ext cx="11130470" cy="6301409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VỚI MÔN TOÁN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4C!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E26B7AC6-CC9F-105E-089C-710C0B19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4" y="392113"/>
            <a:ext cx="21748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6CB34AF4-5B23-CB6A-9675-14E945CA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1269027" y="5156362"/>
            <a:ext cx="1590223" cy="16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613BE0D-F48C-255E-B0FA-3EDA6D0F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21900" y="3439625"/>
            <a:ext cx="3022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C729614A-822A-5484-984E-F99CC1242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723" y="4836100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D4F15E-B3B4-5D6B-1638-F56675EE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C2B4B332-4B12-4664-6FE7-F6661E0A8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1382" y="277838"/>
            <a:ext cx="6149009" cy="49611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TRƯỜNG </a:t>
            </a:r>
            <a:r>
              <a:rPr kumimoji="0" lang="en-US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TIỂU HỌC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MỸ ĐỨC I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id="{09429AED-8065-811F-B937-CCC88147F6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3401" y="5927192"/>
            <a:ext cx="5826989" cy="577644"/>
          </a:xfrm>
          <a:prstGeom prst="rect">
            <a:avLst/>
          </a:prstGeom>
          <a:solidFill>
            <a:srgbClr val="66FF33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  <a:contourClr>
                <a:srgbClr val="00008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</a:t>
            </a:r>
            <a:r>
              <a:rPr kumimoji="0" lang="vi-VN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3600" b="1" i="0" u="none" strike="noStrike" kern="10" cap="none" spc="0" normalizeH="0" noProof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DỊU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274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EJ1450">
            <a:extLst>
              <a:ext uri="{FF2B5EF4-FFF2-40B4-BE49-F238E27FC236}">
                <a16:creationId xmlns:a16="http://schemas.microsoft.com/office/drawing/2014/main" id="{5592A98B-BE3D-439F-84AE-8E1D6D53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>
            <a:extLst>
              <a:ext uri="{FF2B5EF4-FFF2-40B4-BE49-F238E27FC236}">
                <a16:creationId xmlns:a16="http://schemas.microsoft.com/office/drawing/2014/main" id="{0567540B-4DBE-46C6-BE15-4228765B49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809" y="609600"/>
            <a:ext cx="11728173" cy="4876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HỌC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TẠI ĐÂY! 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02938942-9698-4777-AC45-2B03D1E2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28576"/>
            <a:ext cx="12192002" cy="6829425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5" name="Picture 5" descr="3d butterfly">
            <a:extLst>
              <a:ext uri="{FF2B5EF4-FFF2-40B4-BE49-F238E27FC236}">
                <a16:creationId xmlns:a16="http://schemas.microsoft.com/office/drawing/2014/main" id="{BC1F6543-3C91-4E10-ACEB-646F9D9DE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1"/>
            <a:ext cx="914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bflyWHT">
            <a:extLst>
              <a:ext uri="{FF2B5EF4-FFF2-40B4-BE49-F238E27FC236}">
                <a16:creationId xmlns:a16="http://schemas.microsoft.com/office/drawing/2014/main" id="{B614A515-35F6-410A-B496-7D7D023B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2971801"/>
            <a:ext cx="914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41B9315-D395-4EED-BB40-6DA609E3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8" name="Picture 4">
            <a:extLst>
              <a:ext uri="{FF2B5EF4-FFF2-40B4-BE49-F238E27FC236}">
                <a16:creationId xmlns:a16="http://schemas.microsoft.com/office/drawing/2014/main" id="{D9015A98-7407-46AF-9313-F7BF3D6D9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4" y="6084889"/>
            <a:ext cx="51974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8">
            <a:extLst>
              <a:ext uri="{FF2B5EF4-FFF2-40B4-BE49-F238E27FC236}">
                <a16:creationId xmlns:a16="http://schemas.microsoft.com/office/drawing/2014/main" id="{93066880-E13A-474A-8D5A-10948827B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303338" y="5367338"/>
            <a:ext cx="18018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9">
            <a:extLst>
              <a:ext uri="{FF2B5EF4-FFF2-40B4-BE49-F238E27FC236}">
                <a16:creationId xmlns:a16="http://schemas.microsoft.com/office/drawing/2014/main" id="{81AE7AE6-5BA5-4731-ACDF-EAAA2BF8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100">
            <a:off x="8932863" y="5367338"/>
            <a:ext cx="18018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4" descr="XMASCA~1">
            <a:extLst>
              <a:ext uri="{FF2B5EF4-FFF2-40B4-BE49-F238E27FC236}">
                <a16:creationId xmlns:a16="http://schemas.microsoft.com/office/drawing/2014/main" id="{531AE3B1-58FA-41B5-93BD-DFBB109363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6" y="187326"/>
            <a:ext cx="20288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2518116" y="450439"/>
            <a:ext cx="91158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CÁC 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199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1E7493-F1D6-44DD-88E0-16DA622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>
            <a:extLst>
              <a:ext uri="{FF2B5EF4-FFF2-40B4-BE49-F238E27FC236}">
                <a16:creationId xmlns:a16="http://schemas.microsoft.com/office/drawing/2014/main" id="{26A129AF-CDB8-46C7-B883-DAD5CA3E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56" y="283571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>
            <a:extLst>
              <a:ext uri="{FF2B5EF4-FFF2-40B4-BE49-F238E27FC236}">
                <a16:creationId xmlns:a16="http://schemas.microsoft.com/office/drawing/2014/main" id="{185DCD96-718C-4B3F-A507-586A3348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90" y="2668562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>
            <a:extLst>
              <a:ext uri="{FF2B5EF4-FFF2-40B4-BE49-F238E27FC236}">
                <a16:creationId xmlns:a16="http://schemas.microsoft.com/office/drawing/2014/main" id="{F497FC5D-0886-4500-81EE-D15AD1A73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2" y="316308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0AB2F4-50F5-48C3-8B20-83BDF5FA5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35" y="1743834"/>
            <a:ext cx="2078180" cy="15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948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63700" y="152401"/>
            <a:ext cx="88392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85344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39C1DEC9-3DD7-4DE6-BD04-00BFBF09A8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9100" y="218312"/>
            <a:ext cx="8597900" cy="3363088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HẸN CÁC EM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Ở TIẾT HỌC SAU!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7F4AC61-2B38-7BC4-1C4D-D834DAC7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93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57" y="134500"/>
            <a:ext cx="11954981" cy="230832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83.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4" y="2345635"/>
            <a:ext cx="7948246" cy="322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13656" y="3829013"/>
            <a:ext cx="6184904" cy="676569"/>
          </a:xfrm>
          <a:prstGeom prst="rect">
            <a:avLst/>
          </a:prstGeom>
          <a:noFill/>
          <a:ln>
            <a:noFill/>
          </a:ln>
        </p:spPr>
        <p:txBody>
          <a:bodyPr wrap="square" lIns="121404" tIns="60693" rIns="121404" bIns="60693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61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" y="3783988"/>
            <a:ext cx="2666999" cy="3011489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929" y="3345323"/>
            <a:ext cx="1285569" cy="2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74" y="4247464"/>
            <a:ext cx="1285569" cy="2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XMASCA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608" y="4247464"/>
            <a:ext cx="3124200" cy="26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D6C929CA-31AA-6AAE-D417-0DCE8DC3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6694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>
            <a:extLst>
              <a:ext uri="{FF2B5EF4-FFF2-40B4-BE49-F238E27FC236}">
                <a16:creationId xmlns:a16="http://schemas.microsoft.com/office/drawing/2014/main" id="{4577587E-A872-4934-B92C-AD1068A4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80" y="2400468"/>
            <a:ext cx="11564129" cy="385969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lIns="121900" tIns="60950" rIns="121900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Google Shape;299;p8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9385AA73-9F7C-4FC6-835D-D29BB5BE2C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58451" y="0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>
            <a:extLst>
              <a:ext uri="{FF2B5EF4-FFF2-40B4-BE49-F238E27FC236}">
                <a16:creationId xmlns:a16="http://schemas.microsoft.com/office/drawing/2014/main" id="{6E339CB8-FAEF-4B73-8F0C-D2CB19C4A7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79" y="154962"/>
            <a:ext cx="17478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Google Shape;301;p8">
            <a:extLst>
              <a:ext uri="{FF2B5EF4-FFF2-40B4-BE49-F238E27FC236}">
                <a16:creationId xmlns:a16="http://schemas.microsoft.com/office/drawing/2014/main" id="{FB5D2B2F-7A27-47D7-A568-4CD55176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308" y="76200"/>
            <a:ext cx="390207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Google Shape;302;p8">
            <a:extLst>
              <a:ext uri="{FF2B5EF4-FFF2-40B4-BE49-F238E27FC236}">
                <a16:creationId xmlns:a16="http://schemas.microsoft.com/office/drawing/2014/main" id="{FA40632A-1DA8-4871-B6B5-18C6817C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63400" y="962174"/>
            <a:ext cx="0" cy="1901825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Google Shape;303;p8">
            <a:extLst>
              <a:ext uri="{FF2B5EF4-FFF2-40B4-BE49-F238E27FC236}">
                <a16:creationId xmlns:a16="http://schemas.microsoft.com/office/drawing/2014/main" id="{5744EEF2-B410-4C41-BA8E-0EB000FB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2" y="6629400"/>
            <a:ext cx="632777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oogle Shape;304;p8">
            <a:extLst>
              <a:ext uri="{FF2B5EF4-FFF2-40B4-BE49-F238E27FC236}">
                <a16:creationId xmlns:a16="http://schemas.microsoft.com/office/drawing/2014/main" id="{197D0EF3-1E1F-46F9-9979-E681B3A20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3048000"/>
            <a:ext cx="0" cy="314325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683B5D-6453-4F07-815A-0883984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39" y="2474513"/>
            <a:ext cx="1109878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chia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290" y="1330666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36956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77" y="91348"/>
            <a:ext cx="6011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277" y="6761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42704" y="1792869"/>
                <a:ext cx="1073624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:5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04" y="1792869"/>
                <a:ext cx="1073624" cy="803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20722" y="118018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62838" y="599723"/>
            <a:ext cx="6192602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B05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Để chia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ta có thể viết số tự nhiên dưới dạng phân số có mẫu số là 1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, sau đó thực hiện phép chia hai phân số như thông thường; </a:t>
            </a:r>
            <a:r>
              <a:rPr lang="vi-VN" sz="3200" b="1" i="0" dirty="0">
                <a:solidFill>
                  <a:srgbClr val="0033CC"/>
                </a:solidFill>
                <a:effectLst/>
                <a:latin typeface="+mj-lt"/>
              </a:rPr>
              <a:t>hoặc ta viết gọn lại tương tự như ở ví dụ mẫu.</a:t>
            </a:r>
            <a:endParaRPr lang="en-US" sz="3200" b="1" dirty="0">
              <a:solidFill>
                <a:srgbClr val="0033C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88122" y="1874414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22" y="1874414"/>
                <a:ext cx="58381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83141" y="1761832"/>
                <a:ext cx="569387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41" y="1761832"/>
                <a:ext cx="569387" cy="801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67834" y="1715514"/>
                <a:ext cx="603050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34" y="1715514"/>
                <a:ext cx="603050" cy="810991"/>
              </a:xfrm>
              <a:prstGeom prst="rect">
                <a:avLst/>
              </a:prstGeom>
              <a:blipFill>
                <a:blip r:embed="rId5"/>
                <a:stretch>
                  <a:fillRect l="-25253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332640" y="182400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640" y="1824005"/>
                <a:ext cx="58381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57086" y="1694652"/>
                <a:ext cx="569387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086" y="1694652"/>
                <a:ext cx="569387" cy="801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53991" y="1691523"/>
                <a:ext cx="700833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91" y="1691523"/>
                <a:ext cx="700833" cy="810991"/>
              </a:xfrm>
              <a:prstGeom prst="rect">
                <a:avLst/>
              </a:prstGeom>
              <a:blipFill>
                <a:blip r:embed="rId8"/>
                <a:stretch>
                  <a:fillRect l="-22609" b="-8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563995" y="183021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995" y="1830215"/>
                <a:ext cx="58381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985153" y="1737576"/>
                <a:ext cx="851515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153" y="1737576"/>
                <a:ext cx="851515" cy="803682"/>
              </a:xfrm>
              <a:prstGeom prst="rect">
                <a:avLst/>
              </a:prstGeom>
              <a:blipFill>
                <a:blip r:embed="rId9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71736" y="26429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-3069" y="3302018"/>
                <a:ext cx="1073624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:5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69" y="3302018"/>
                <a:ext cx="1073624" cy="8036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01440" y="3408826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40" y="3408826"/>
                <a:ext cx="58381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2342" y="3268662"/>
                <a:ext cx="990977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42" y="3268662"/>
                <a:ext cx="990977" cy="8036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30826" y="3398383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26" y="3398383"/>
                <a:ext cx="58381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456894" y="3261781"/>
                <a:ext cx="851515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94" y="3261781"/>
                <a:ext cx="851515" cy="803682"/>
              </a:xfrm>
              <a:prstGeom prst="rect">
                <a:avLst/>
              </a:prstGeom>
              <a:blipFill>
                <a:blip r:embed="rId1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20722" y="4215594"/>
                <a:ext cx="11309445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                      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4             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:6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2" y="4215594"/>
                <a:ext cx="11309445" cy="803682"/>
              </a:xfrm>
              <a:prstGeom prst="rect">
                <a:avLst/>
              </a:prstGeom>
              <a:blipFill>
                <a:blip r:embed="rId15"/>
                <a:stretch>
                  <a:fillRect l="-1402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12497" y="5604732"/>
                <a:ext cx="1073624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97" y="5604732"/>
                <a:ext cx="1073624" cy="8036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60809" y="5714764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09" y="5714764"/>
                <a:ext cx="583814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47298" y="5602841"/>
                <a:ext cx="990977" cy="801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298" y="5602841"/>
                <a:ext cx="990977" cy="80137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081385" y="5602841"/>
                <a:ext cx="1169103" cy="801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85" y="5602841"/>
                <a:ext cx="1169103" cy="801501"/>
              </a:xfrm>
              <a:prstGeom prst="rect">
                <a:avLst/>
              </a:prstGeom>
              <a:blipFill>
                <a:blip r:embed="rId19"/>
                <a:stretch>
                  <a:fillRect r="-41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665436" y="5610278"/>
                <a:ext cx="1073624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:4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36" y="5610278"/>
                <a:ext cx="1073624" cy="8036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372736" y="5710466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736" y="5710466"/>
                <a:ext cx="583814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664643" y="5613933"/>
                <a:ext cx="990977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43" y="5613933"/>
                <a:ext cx="990977" cy="80368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32448" y="5599186"/>
                <a:ext cx="1073624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:6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48" y="5599186"/>
                <a:ext cx="1073624" cy="80368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086326" y="5727040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326" y="5727040"/>
                <a:ext cx="583814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419720" y="5591877"/>
                <a:ext cx="990977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720" y="5591877"/>
                <a:ext cx="990977" cy="80368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514668" y="5599186"/>
                <a:ext cx="1169103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668" y="5599186"/>
                <a:ext cx="1169103" cy="801310"/>
              </a:xfrm>
              <a:prstGeom prst="rect">
                <a:avLst/>
              </a:prstGeom>
              <a:blipFill>
                <a:blip r:embed="rId26"/>
                <a:stretch>
                  <a:fillRect r="-4188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207299" y="5599186"/>
                <a:ext cx="1066510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299" y="5599186"/>
                <a:ext cx="1066510" cy="8013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016390" y="5612650"/>
                <a:ext cx="989566" cy="8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3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90" y="5612650"/>
                <a:ext cx="989566" cy="803810"/>
              </a:xfrm>
              <a:prstGeom prst="rect">
                <a:avLst/>
              </a:prstGeom>
              <a:blipFill>
                <a:blip r:embed="rId28"/>
                <a:stretch>
                  <a:fillRect r="-15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3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617" y="1711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152" y="755931"/>
                <a:ext cx="11309445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755931"/>
                <a:ext cx="11309445" cy="803682"/>
              </a:xfrm>
              <a:prstGeom prst="rect">
                <a:avLst/>
              </a:prstGeom>
              <a:blipFill>
                <a:blip r:embed="rId2"/>
                <a:stretch>
                  <a:fillRect l="-1402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152" y="2012974"/>
                <a:ext cx="1593706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2012974"/>
                <a:ext cx="1593706" cy="791820"/>
              </a:xfrm>
              <a:prstGeom prst="rect">
                <a:avLst/>
              </a:prstGeom>
              <a:blipFill>
                <a:blip r:embed="rId3"/>
                <a:stretch>
                  <a:fillRect l="-99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521779" y="1830511"/>
            <a:ext cx="6318940" cy="1948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25209" y="2018191"/>
                <a:ext cx="1169103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09" y="2018191"/>
                <a:ext cx="1169103" cy="803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22865" y="2023408"/>
                <a:ext cx="880369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65" y="2023408"/>
                <a:ext cx="880369" cy="803682"/>
              </a:xfrm>
              <a:prstGeom prst="rect">
                <a:avLst/>
              </a:prstGeom>
              <a:blipFill>
                <a:blip r:embed="rId5"/>
                <a:stretch>
                  <a:fillRect l="-18056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48481" y="2012974"/>
                <a:ext cx="1066510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481" y="2012974"/>
                <a:ext cx="1066510" cy="810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6744" y="3497240"/>
                <a:ext cx="1616148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4" y="3497240"/>
                <a:ext cx="1616148" cy="791820"/>
              </a:xfrm>
              <a:prstGeom prst="rect">
                <a:avLst/>
              </a:prstGeom>
              <a:blipFill>
                <a:blip r:embed="rId7"/>
                <a:stretch>
                  <a:fillRect l="-9811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323833" y="3497240"/>
            <a:ext cx="464024" cy="8973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70878" y="3507892"/>
                <a:ext cx="1896160" cy="81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=…+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78" y="3507892"/>
                <a:ext cx="1896160" cy="8111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38171" y="3485250"/>
                <a:ext cx="569387" cy="8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171" y="3485250"/>
                <a:ext cx="569387" cy="803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45926" y="3501553"/>
                <a:ext cx="886974" cy="801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26" y="3501553"/>
                <a:ext cx="886974" cy="8015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744" y="5203210"/>
                <a:ext cx="1593706" cy="799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4" y="5203210"/>
                <a:ext cx="1593706" cy="799193"/>
              </a:xfrm>
              <a:prstGeom prst="rect">
                <a:avLst/>
              </a:prstGeom>
              <a:blipFill>
                <a:blip r:embed="rId11"/>
                <a:stretch>
                  <a:fillRect l="-9962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291617" y="4002881"/>
            <a:ext cx="17604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MSC: 18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 9 = 2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6 = 3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6471" y="5228112"/>
                <a:ext cx="1169103" cy="802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71" y="5228112"/>
                <a:ext cx="1169103" cy="8025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465557" y="5228112"/>
                <a:ext cx="880369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557" y="5228112"/>
                <a:ext cx="880369" cy="803682"/>
              </a:xfrm>
              <a:prstGeom prst="rect">
                <a:avLst/>
              </a:prstGeom>
              <a:blipFill>
                <a:blip r:embed="rId13"/>
                <a:stretch>
                  <a:fillRect l="-17241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43617" y="5229138"/>
                <a:ext cx="1066510" cy="8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17" y="5229138"/>
                <a:ext cx="1066510" cy="8038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3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617" y="1711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152" y="755931"/>
                <a:ext cx="11309445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755931"/>
                <a:ext cx="11309445" cy="803682"/>
              </a:xfrm>
              <a:prstGeom prst="rect">
                <a:avLst/>
              </a:prstGeom>
              <a:blipFill>
                <a:blip r:embed="rId2"/>
                <a:stretch>
                  <a:fillRect l="-1402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152" y="2012974"/>
                <a:ext cx="1672253" cy="789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2012974"/>
                <a:ext cx="1672253" cy="789447"/>
              </a:xfrm>
              <a:prstGeom prst="rect">
                <a:avLst/>
              </a:prstGeom>
              <a:blipFill>
                <a:blip r:embed="rId3"/>
                <a:stretch>
                  <a:fillRect l="-948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533374" y="1834720"/>
            <a:ext cx="6174162" cy="1786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25209" y="2018191"/>
                <a:ext cx="1169103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09" y="2018191"/>
                <a:ext cx="1169103" cy="803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22865" y="2023408"/>
                <a:ext cx="782587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65" y="2023408"/>
                <a:ext cx="782587" cy="803682"/>
              </a:xfrm>
              <a:prstGeom prst="rect">
                <a:avLst/>
              </a:prstGeom>
              <a:blipFill>
                <a:blip r:embed="rId5"/>
                <a:stretch>
                  <a:fillRect l="-2031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48481" y="2012974"/>
                <a:ext cx="1066510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481" y="2012974"/>
                <a:ext cx="1066510" cy="810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6744" y="3497240"/>
                <a:ext cx="1521570" cy="799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4" y="3497240"/>
                <a:ext cx="1521570" cy="799193"/>
              </a:xfrm>
              <a:prstGeom prst="rect">
                <a:avLst/>
              </a:prstGeom>
              <a:blipFill>
                <a:blip r:embed="rId7"/>
                <a:stretch>
                  <a:fillRect l="-1040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13505" y="3464781"/>
            <a:ext cx="464024" cy="8973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70878" y="3507892"/>
                <a:ext cx="2056782" cy="81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−…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78" y="3507892"/>
                <a:ext cx="2056782" cy="8111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20758" y="3485596"/>
                <a:ext cx="569387" cy="8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58" y="3485596"/>
                <a:ext cx="569387" cy="803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45926" y="3501553"/>
                <a:ext cx="886974" cy="801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26" y="3501553"/>
                <a:ext cx="886974" cy="8015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744" y="5203210"/>
                <a:ext cx="1499128" cy="798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4" y="5203210"/>
                <a:ext cx="1499128" cy="798873"/>
              </a:xfrm>
              <a:prstGeom prst="rect">
                <a:avLst/>
              </a:prstGeom>
              <a:blipFill>
                <a:blip r:embed="rId11"/>
                <a:stretch>
                  <a:fillRect l="-10569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291617" y="4002881"/>
            <a:ext cx="17604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MSC: 18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6 = 3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 9 = 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6471" y="5228112"/>
                <a:ext cx="1169103" cy="81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71" y="5228112"/>
                <a:ext cx="1169103" cy="8111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465557" y="5228112"/>
                <a:ext cx="782587" cy="81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557" y="5228112"/>
                <a:ext cx="782587" cy="811119"/>
              </a:xfrm>
              <a:prstGeom prst="rect">
                <a:avLst/>
              </a:prstGeom>
              <a:blipFill>
                <a:blip r:embed="rId13"/>
                <a:stretch>
                  <a:fillRect l="-19380" b="-8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43617" y="5229138"/>
                <a:ext cx="1066510" cy="8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17" y="5229138"/>
                <a:ext cx="1066510" cy="8038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2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617" y="1711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152" y="755931"/>
                <a:ext cx="11309445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               c)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755931"/>
                <a:ext cx="11309445" cy="803682"/>
              </a:xfrm>
              <a:prstGeom prst="rect">
                <a:avLst/>
              </a:prstGeom>
              <a:blipFill>
                <a:blip r:embed="rId2"/>
                <a:stretch>
                  <a:fillRect l="-1402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152" y="2012974"/>
                <a:ext cx="1593706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2012974"/>
                <a:ext cx="1593706" cy="791820"/>
              </a:xfrm>
              <a:prstGeom prst="rect">
                <a:avLst/>
              </a:prstGeom>
              <a:blipFill>
                <a:blip r:embed="rId3"/>
                <a:stretch>
                  <a:fillRect l="-99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500048" y="1830869"/>
            <a:ext cx="6509982" cy="1416026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06471" y="2003388"/>
                <a:ext cx="1169103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71" y="2003388"/>
                <a:ext cx="1169103" cy="803682"/>
              </a:xfrm>
              <a:prstGeom prst="rect">
                <a:avLst/>
              </a:prstGeom>
              <a:blipFill>
                <a:blip r:embed="rId4"/>
                <a:stretch>
                  <a:fillRect r="-13089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6744" y="3497240"/>
                <a:ext cx="1988045" cy="796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4" y="3497240"/>
                <a:ext cx="1988045" cy="796500"/>
              </a:xfrm>
              <a:prstGeom prst="rect">
                <a:avLst/>
              </a:prstGeom>
              <a:blipFill>
                <a:blip r:embed="rId5"/>
                <a:stretch>
                  <a:fillRect l="-797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49675" y="3465689"/>
                <a:ext cx="1872820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75" y="3465689"/>
                <a:ext cx="1872820" cy="809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43617" y="3459406"/>
                <a:ext cx="1169103" cy="801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17" y="3459406"/>
                <a:ext cx="1169103" cy="801758"/>
              </a:xfrm>
              <a:prstGeom prst="rect">
                <a:avLst/>
              </a:prstGeom>
              <a:blipFill>
                <a:blip r:embed="rId7"/>
                <a:stretch>
                  <a:fillRect r="-4167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744" y="5203210"/>
                <a:ext cx="1933543" cy="791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21 ×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4" y="5203210"/>
                <a:ext cx="1933543" cy="791370"/>
              </a:xfrm>
              <a:prstGeom prst="rect">
                <a:avLst/>
              </a:prstGeom>
              <a:blipFill>
                <a:blip r:embed="rId8"/>
                <a:stretch>
                  <a:fillRect l="-8202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84858" y="5229138"/>
                <a:ext cx="1693284" cy="8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858" y="5229138"/>
                <a:ext cx="1693284" cy="803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43617" y="5229138"/>
                <a:ext cx="1066510" cy="8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17" y="5229138"/>
                <a:ext cx="1066510" cy="803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500048" y="1721952"/>
            <a:ext cx="6509982" cy="37644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một phân số với một số tự nhiên (hoặc nhân một số tự nhiên với một phân số)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 số tự nhiên dưới dạng phân số có mẫu số là 1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rồi thực hiện phép nhân hai phân số như thông thường; hoặc </a:t>
            </a:r>
            <a:r>
              <a:rPr 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 gọn bằng cách lấy tử số nhân với phân số và giữ nguyên mẫu số.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53161" y="5306507"/>
                <a:ext cx="10280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161" y="5306507"/>
                <a:ext cx="102803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8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9" grpId="0"/>
      <p:bldP spid="10" grpId="0"/>
      <p:bldP spid="12" grpId="0"/>
      <p:bldP spid="14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617" y="1711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152" y="755931"/>
                <a:ext cx="11309445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               c)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2" y="755931"/>
                <a:ext cx="11309445" cy="803682"/>
              </a:xfrm>
              <a:prstGeom prst="rect">
                <a:avLst/>
              </a:prstGeom>
              <a:blipFill>
                <a:blip r:embed="rId2"/>
                <a:stretch>
                  <a:fillRect l="-1402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5945874" y="1899078"/>
            <a:ext cx="6164470" cy="1529922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hai phân số ta lấy phân số thứ nhất nhân với phân số thứ hai đảo ngược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5617" y="2229000"/>
                <a:ext cx="1476686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7" y="2229000"/>
                <a:ext cx="1476686" cy="790794"/>
              </a:xfrm>
              <a:prstGeom prst="rect">
                <a:avLst/>
              </a:prstGeom>
              <a:blipFill>
                <a:blip r:embed="rId3"/>
                <a:stretch>
                  <a:fillRect l="-1033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76564" y="2229000"/>
                <a:ext cx="1079334" cy="799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64" y="2229000"/>
                <a:ext cx="1079334" cy="799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25167" y="2217010"/>
                <a:ext cx="700833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67" y="2217010"/>
                <a:ext cx="700833" cy="810991"/>
              </a:xfrm>
              <a:prstGeom prst="rect">
                <a:avLst/>
              </a:prstGeom>
              <a:blipFill>
                <a:blip r:embed="rId5"/>
                <a:stretch>
                  <a:fillRect l="-21739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598523" y="2229000"/>
                <a:ext cx="1169103" cy="808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523" y="2229000"/>
                <a:ext cx="1169103" cy="808619"/>
              </a:xfrm>
              <a:prstGeom prst="rect">
                <a:avLst/>
              </a:prstGeom>
              <a:blipFill>
                <a:blip r:embed="rId6"/>
                <a:stretch>
                  <a:fillRect r="-4167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5617" y="3702647"/>
                <a:ext cx="1734015" cy="798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:4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7" y="3702647"/>
                <a:ext cx="1734015" cy="798295"/>
              </a:xfrm>
              <a:prstGeom prst="rect">
                <a:avLst/>
              </a:prstGeom>
              <a:blipFill>
                <a:blip r:embed="rId7"/>
                <a:stretch>
                  <a:fillRect l="-8772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776486" y="1899078"/>
            <a:ext cx="6192602" cy="3046988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B05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Để chia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ta có thể viết số tự nhiên dưới dạng phân số có mẫu số là 1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, sau đó thực hiện phép chia hai phân số như thông thường; </a:t>
            </a:r>
            <a:r>
              <a:rPr lang="vi-VN" sz="3200" b="1" i="0" dirty="0">
                <a:solidFill>
                  <a:srgbClr val="0033CC"/>
                </a:solidFill>
                <a:effectLst/>
                <a:latin typeface="+mj-lt"/>
              </a:rPr>
              <a:t>hoặc ta viết gọn lại </a:t>
            </a:r>
            <a:r>
              <a:rPr lang="en-US" sz="3200" b="1" i="0" dirty="0">
                <a:solidFill>
                  <a:srgbClr val="0033CC"/>
                </a:solidFill>
                <a:effectLst/>
                <a:latin typeface="+mj-lt"/>
              </a:rPr>
              <a:t> </a:t>
            </a:r>
            <a:endParaRPr lang="en-US" sz="3200" b="1" dirty="0">
              <a:solidFill>
                <a:srgbClr val="0033C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6456" y="3685398"/>
                <a:ext cx="1327608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56" y="3685398"/>
                <a:ext cx="1327608" cy="803682"/>
              </a:xfrm>
              <a:prstGeom prst="rect">
                <a:avLst/>
              </a:prstGeom>
              <a:blipFill>
                <a:blip r:embed="rId8"/>
                <a:stretch>
                  <a:fillRect l="-3670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537216" y="3685398"/>
                <a:ext cx="1169103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216" y="3685398"/>
                <a:ext cx="1169103" cy="810991"/>
              </a:xfrm>
              <a:prstGeom prst="rect">
                <a:avLst/>
              </a:prstGeom>
              <a:blipFill>
                <a:blip r:embed="rId9"/>
                <a:stretch>
                  <a:fillRect r="-4167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95617" y="5183795"/>
                <a:ext cx="1734015" cy="789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7" y="5183795"/>
                <a:ext cx="1734015" cy="789768"/>
              </a:xfrm>
              <a:prstGeom prst="rect">
                <a:avLst/>
              </a:prstGeom>
              <a:blipFill>
                <a:blip r:embed="rId10"/>
                <a:stretch>
                  <a:fillRect l="-877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776486" y="1899078"/>
            <a:ext cx="6192602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B05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Để chia số tự nhiên cho phân số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+mj-lt"/>
              </a:rPr>
              <a:t>,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ta có thể viết số tự nhiên dưới dạng phân số có mẫu số là 1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+mj-lt"/>
              </a:rPr>
              <a:t>, sau đó thực hiện phép chia hai phân số như thông thường; </a:t>
            </a:r>
            <a:r>
              <a:rPr lang="vi-VN" sz="3200" b="1" i="0" dirty="0">
                <a:solidFill>
                  <a:srgbClr val="0033CC"/>
                </a:solidFill>
                <a:effectLst/>
                <a:latin typeface="+mj-lt"/>
              </a:rPr>
              <a:t>hoặc ta viết gọn lại </a:t>
            </a:r>
            <a:r>
              <a:rPr lang="en-US" sz="3200" b="1" i="0" dirty="0">
                <a:solidFill>
                  <a:srgbClr val="0033CC"/>
                </a:solidFill>
                <a:effectLst/>
                <a:latin typeface="+mj-lt"/>
              </a:rPr>
              <a:t> </a:t>
            </a:r>
            <a:endParaRPr lang="en-US" sz="3200" b="1" dirty="0">
              <a:solidFill>
                <a:srgbClr val="0033C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76564" y="5179242"/>
                <a:ext cx="1500924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64" y="5179242"/>
                <a:ext cx="1500924" cy="8013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98523" y="5140763"/>
                <a:ext cx="1066510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523" y="5140763"/>
                <a:ext cx="1066510" cy="8109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46379" y="5253870"/>
                <a:ext cx="10280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79" y="5253870"/>
                <a:ext cx="102803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7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ctor] Trọn bộ tranh ảnh trường Mầm Non, Tiểu Học | Diễn đàn si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8243" y="1006507"/>
            <a:ext cx="6192252" cy="280076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sz="8800" dirty="0">
                <a:solidFill>
                  <a:srgbClr val="FF0000"/>
                </a:solidFill>
                <a:latin typeface="Jokerman" panose="04090605060D06020702" pitchFamily="82" charset="0"/>
              </a:rPr>
              <a:t>CẢM ƠN CÁC EM!</a:t>
            </a:r>
          </a:p>
        </p:txBody>
      </p:sp>
    </p:spTree>
    <p:extLst>
      <p:ext uri="{BB962C8B-B14F-4D97-AF65-F5344CB8AC3E}">
        <p14:creationId xmlns:p14="http://schemas.microsoft.com/office/powerpoint/2010/main" val="424330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774</Words>
  <Application>Microsoft Office PowerPoint</Application>
  <PresentationFormat>Widescreen</PresentationFormat>
  <Paragraphs>121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Aaril</vt:lpstr>
      <vt:lpstr>Arial</vt:lpstr>
      <vt:lpstr>Calibri</vt:lpstr>
      <vt:lpstr>Calibri Light</vt:lpstr>
      <vt:lpstr>Cambria Math</vt:lpstr>
      <vt:lpstr>Franklin Gothic Book</vt:lpstr>
      <vt:lpstr>Jokerman</vt:lpstr>
      <vt:lpstr>Tahoma</vt:lpstr>
      <vt:lpstr>Times New Roman</vt:lpstr>
      <vt:lpstr>Ubuntu</vt:lpstr>
      <vt:lpstr>Wingdings 2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22</cp:revision>
  <dcterms:created xsi:type="dcterms:W3CDTF">2022-03-02T03:09:59Z</dcterms:created>
  <dcterms:modified xsi:type="dcterms:W3CDTF">2025-04-27T03:07:26Z</dcterms:modified>
</cp:coreProperties>
</file>