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33" r:id="rId2"/>
    <p:sldId id="306" r:id="rId3"/>
    <p:sldId id="317" r:id="rId4"/>
    <p:sldId id="336" r:id="rId5"/>
    <p:sldId id="308" r:id="rId6"/>
    <p:sldId id="309" r:id="rId7"/>
    <p:sldId id="326" r:id="rId8"/>
    <p:sldId id="327" r:id="rId9"/>
    <p:sldId id="332" r:id="rId10"/>
    <p:sldId id="329" r:id="rId11"/>
    <p:sldId id="330" r:id="rId12"/>
    <p:sldId id="318" r:id="rId13"/>
    <p:sldId id="321" r:id="rId14"/>
    <p:sldId id="331" r:id="rId15"/>
    <p:sldId id="323" r:id="rId16"/>
    <p:sldId id="324"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68A2-421E-40AE-8C38-956F5D0CE967}" type="datetimeFigureOut">
              <a:rPr lang="en-US" smtClean="0"/>
              <a:t>03/04/2025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11DC-FBB1-4E1C-8570-1AA85BECCBE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pic>
        <p:nvPicPr>
          <p:cNvPr id="7" name="Picture 8"/>
          <p:cNvPicPr>
            <a:picLocks noChangeAspect="1"/>
          </p:cNvPicPr>
          <p:nvPr userDrawn="1"/>
        </p:nvPicPr>
        <p:blipFill>
          <a:blip r:embed="rId2"/>
          <a:srcRect/>
          <a:stretch>
            <a:fillRect/>
          </a:stretch>
        </p:blipFill>
        <p:spPr>
          <a:xfrm>
            <a:off x="0" y="-8306"/>
            <a:ext cx="12192000" cy="68964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03/04/2025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339"/>
            <a:ext cx="12176542" cy="600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85960" y="971452"/>
            <a:ext cx="8646631" cy="78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95" b="1" dirty="0">
                <a:solidFill>
                  <a:srgbClr val="0070C0"/>
                </a:solidFill>
                <a:latin typeface="Times New Roman" panose="02020603050405020304" pitchFamily="18" charset="0"/>
                <a:ea typeface="Yu Gothic UI Semilight" panose="020B0400000000000000" pitchFamily="34" charset="-128"/>
                <a:cs typeface="Times New Roman" panose="02020603050405020304" pitchFamily="18" charset="0"/>
              </a:rPr>
              <a:t>TRƯỜNG TIỂU </a:t>
            </a:r>
            <a:r>
              <a:rPr lang="en-US" sz="3595" b="1">
                <a:solidFill>
                  <a:srgbClr val="0070C0"/>
                </a:solidFill>
                <a:latin typeface="Times New Roman" panose="02020603050405020304" pitchFamily="18" charset="0"/>
                <a:ea typeface="Yu Gothic UI Semilight" panose="020B0400000000000000" pitchFamily="34" charset="-128"/>
                <a:cs typeface="Times New Roman" panose="02020603050405020304" pitchFamily="18" charset="0"/>
              </a:rPr>
              <a:t>HỌC MỸ ĐỨC I</a:t>
            </a:r>
            <a:endParaRPr lang="en-US" sz="3595" b="1" dirty="0">
              <a:solidFill>
                <a:srgbClr val="0070C0"/>
              </a:solidFill>
              <a:latin typeface="Times New Roman" panose="02020603050405020304" pitchFamily="18" charset="0"/>
              <a:ea typeface="Yu Gothic UI Semilight" panose="020B0400000000000000" pitchFamily="34" charset="-128"/>
              <a:cs typeface="Times New Roman" panose="02020603050405020304" pitchFamily="18" charset="0"/>
            </a:endParaRPr>
          </a:p>
        </p:txBody>
      </p:sp>
      <p:sp>
        <p:nvSpPr>
          <p:cNvPr id="7" name="Rectangle 3"/>
          <p:cNvSpPr>
            <a:spLocks noChangeArrowheads="1"/>
          </p:cNvSpPr>
          <p:nvPr/>
        </p:nvSpPr>
        <p:spPr bwMode="auto">
          <a:xfrm>
            <a:off x="3822684" y="6045799"/>
            <a:ext cx="8361587" cy="1017138"/>
          </a:xfrm>
          <a:prstGeom prst="rect">
            <a:avLst/>
          </a:prstGeom>
          <a:noFill/>
          <a:ln w="9525">
            <a:noFill/>
            <a:miter lim="800000"/>
            <a:headEnd/>
            <a:tailEnd/>
          </a:ln>
        </p:spPr>
        <p:txBody>
          <a:bodyPr wrap="square">
            <a:spAutoFit/>
          </a:bodyPr>
          <a:lstStyle/>
          <a:p>
            <a:pPr algn="ctr">
              <a:spcBef>
                <a:spcPts val="500"/>
              </a:spcBef>
              <a:defRPr/>
            </a:pPr>
            <a:r>
              <a:rPr lang="en-US" sz="3196" b="1" dirty="0" err="1">
                <a:solidFill>
                  <a:srgbClr val="FF0000"/>
                </a:solidFill>
                <a:latin typeface="HP001 5 hàng 1 ô ly" panose="020B0603050302020204" pitchFamily="34" charset="0"/>
                <a:cs typeface="Times New Roman" pitchFamily="18" charset="0"/>
              </a:rPr>
              <a:t>Giáo</a:t>
            </a:r>
            <a:r>
              <a:rPr lang="en-US" sz="3196" b="1" dirty="0">
                <a:solidFill>
                  <a:srgbClr val="FF0000"/>
                </a:solidFill>
                <a:latin typeface="HP001 5 hàng 1 ô ly" panose="020B0603050302020204" pitchFamily="34" charset="0"/>
                <a:cs typeface="Times New Roman" pitchFamily="18" charset="0"/>
              </a:rPr>
              <a:t> </a:t>
            </a:r>
            <a:r>
              <a:rPr lang="en-US" sz="3196" b="1" dirty="0" err="1">
                <a:solidFill>
                  <a:srgbClr val="FF0000"/>
                </a:solidFill>
                <a:latin typeface="HP001 5 hàng 1 ô ly" panose="020B0603050302020204" pitchFamily="34" charset="0"/>
                <a:cs typeface="Times New Roman" pitchFamily="18" charset="0"/>
              </a:rPr>
              <a:t>viên</a:t>
            </a:r>
            <a:r>
              <a:rPr lang="en-US" sz="3196" b="1" dirty="0">
                <a:solidFill>
                  <a:srgbClr val="FF0000"/>
                </a:solidFill>
                <a:latin typeface="HP001 5 hàng 1 ô ly" panose="020B0603050302020204" pitchFamily="34" charset="0"/>
                <a:cs typeface="Times New Roman" pitchFamily="18" charset="0"/>
              </a:rPr>
              <a:t> </a:t>
            </a:r>
            <a:r>
              <a:rPr lang="en-US" sz="3196" b="1" dirty="0" err="1">
                <a:solidFill>
                  <a:srgbClr val="FF0000"/>
                </a:solidFill>
                <a:latin typeface="HP001 5 hàng 1 ô ly" panose="020B0603050302020204" pitchFamily="34" charset="0"/>
                <a:cs typeface="Times New Roman" pitchFamily="18" charset="0"/>
              </a:rPr>
              <a:t>thực</a:t>
            </a:r>
            <a:r>
              <a:rPr lang="en-US" sz="3196" b="1" dirty="0">
                <a:solidFill>
                  <a:srgbClr val="FF0000"/>
                </a:solidFill>
                <a:latin typeface="HP001 5 hàng 1 ô ly" panose="020B0603050302020204" pitchFamily="34" charset="0"/>
                <a:cs typeface="Times New Roman" pitchFamily="18" charset="0"/>
              </a:rPr>
              <a:t> </a:t>
            </a:r>
            <a:r>
              <a:rPr lang="en-US" sz="3196" b="1" dirty="0" err="1">
                <a:solidFill>
                  <a:srgbClr val="FF0000"/>
                </a:solidFill>
                <a:latin typeface="HP001 5 hàng 1 ô ly" panose="020B0603050302020204" pitchFamily="34" charset="0"/>
                <a:cs typeface="Times New Roman" pitchFamily="18" charset="0"/>
              </a:rPr>
              <a:t>hiện</a:t>
            </a:r>
            <a:r>
              <a:rPr lang="en-US" sz="3196" b="1">
                <a:solidFill>
                  <a:srgbClr val="FF0000"/>
                </a:solidFill>
                <a:latin typeface="HP001 5 hàng 1 ô ly" panose="020B0603050302020204" pitchFamily="34" charset="0"/>
                <a:cs typeface="Times New Roman" pitchFamily="18" charset="0"/>
              </a:rPr>
              <a:t>: Lê Thị Dịu</a:t>
            </a:r>
            <a:endParaRPr lang="en-US" sz="3196" b="1" dirty="0">
              <a:solidFill>
                <a:srgbClr val="FF0000"/>
              </a:solidFill>
              <a:latin typeface="HP001 5 hàng 1 ô ly" panose="020B0603050302020204" pitchFamily="34" charset="0"/>
              <a:cs typeface="Times New Roman" pitchFamily="18" charset="0"/>
            </a:endParaRPr>
          </a:p>
          <a:p>
            <a:pPr>
              <a:spcBef>
                <a:spcPts val="500"/>
              </a:spcBef>
              <a:defRPr/>
            </a:pPr>
            <a:endParaRPr lang="en-US" sz="2397" b="1" i="1" dirty="0">
              <a:solidFill>
                <a:srgbClr val="FF0000"/>
              </a:solidFill>
              <a:cs typeface="Times New Roman" pitchFamily="18" charset="0"/>
            </a:endParaRPr>
          </a:p>
        </p:txBody>
      </p:sp>
      <p:pic>
        <p:nvPicPr>
          <p:cNvPr id="10" name="Picture 9">
            <a:extLst>
              <a:ext uri="{FF2B5EF4-FFF2-40B4-BE49-F238E27FC236}">
                <a16:creationId xmlns:a16="http://schemas.microsoft.com/office/drawing/2014/main" id="{93064558-821A-002A-EFC6-072D18ACB51E}"/>
              </a:ext>
            </a:extLst>
          </p:cNvPr>
          <p:cNvPicPr>
            <a:picLocks noChangeAspect="1"/>
          </p:cNvPicPr>
          <p:nvPr/>
        </p:nvPicPr>
        <p:blipFill>
          <a:blip r:embed="rId3"/>
          <a:stretch>
            <a:fillRect/>
          </a:stretch>
        </p:blipFill>
        <p:spPr>
          <a:xfrm>
            <a:off x="4085222" y="1532338"/>
            <a:ext cx="4578493" cy="1012024"/>
          </a:xfrm>
          <a:prstGeom prst="rect">
            <a:avLst/>
          </a:prstGeom>
        </p:spPr>
      </p:pic>
      <p:sp>
        <p:nvSpPr>
          <p:cNvPr id="2" name="Rectangle 1"/>
          <p:cNvSpPr/>
          <p:nvPr/>
        </p:nvSpPr>
        <p:spPr>
          <a:xfrm>
            <a:off x="507592" y="2540754"/>
            <a:ext cx="11161358" cy="1754326"/>
          </a:xfrm>
          <a:prstGeom prst="rect">
            <a:avLst/>
          </a:prstGeom>
        </p:spPr>
        <p:txBody>
          <a:bodyPr wrap="square">
            <a:spAutoFit/>
          </a:bodyPr>
          <a:lstStyle/>
          <a:p>
            <a:pPr algn="ctr"/>
            <a:r>
              <a:rPr lang="en-US" altLang="zh-CN" sz="5400" b="1"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TÌM HIỂU CÁCH VIẾT BÀI VĂN MIÊU TẢ CÂY CỐI</a:t>
            </a:r>
          </a:p>
        </p:txBody>
      </p:sp>
    </p:spTree>
    <p:extLst>
      <p:ext uri="{BB962C8B-B14F-4D97-AF65-F5344CB8AC3E}">
        <p14:creationId xmlns:p14="http://schemas.microsoft.com/office/powerpoint/2010/main" val="40850223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875E-6 -3.33333E-6 L 1.875E-6 0.25 " pathEditMode="relative" rAng="0" ptsTypes="AA">
                                      <p:cBhvr>
                                        <p:cTn id="38" dur="2000" fill="hold"/>
                                        <p:tgtEl>
                                          <p:spTgt spid="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375E-6 -3.33333E-6 L -0.20195 0.25139 " pathEditMode="relative" rAng="0" ptsTypes="AA">
                                      <p:cBhvr>
                                        <p:cTn id="42" dur="2000" fill="hold"/>
                                        <p:tgtEl>
                                          <p:spTgt spid="6"/>
                                        </p:tgtEl>
                                        <p:attrNameLst>
                                          <p:attrName>ppt_x</p:attrName>
                                          <p:attrName>ppt_y</p:attrName>
                                        </p:attrNameLst>
                                      </p:cBhvr>
                                      <p:rCtr x="-10104"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375E-6 1.11111E-6 L 0.15664 0.24722 " pathEditMode="relative" rAng="0" ptsTypes="AA">
                                      <p:cBhvr>
                                        <p:cTn id="46" dur="2000" fill="hold"/>
                                        <p:tgtEl>
                                          <p:spTgt spid="5"/>
                                        </p:tgtEl>
                                        <p:attrNameLst>
                                          <p:attrName>ppt_x</p:attrName>
                                          <p:attrName>ppt_y</p:attrName>
                                        </p:attrNameLst>
                                      </p:cBhvr>
                                      <p:rCtr x="7826" y="1236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3.33333E-6 L -0.04571 0.25 " pathEditMode="relative" rAng="0" ptsTypes="AA">
                                      <p:cBhvr>
                                        <p:cTn id="50" dur="2000" fill="hold"/>
                                        <p:tgtEl>
                                          <p:spTgt spid="7"/>
                                        </p:tgtEl>
                                        <p:attrNameLst>
                                          <p:attrName>ppt_x</p:attrName>
                                          <p:attrName>ppt_y</p:attrName>
                                        </p:attrNameLst>
                                      </p:cBhvr>
                                      <p:rCtr x="-2292" y="125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6.25E-7 3.33333E-6 L -0.05273 0.25277 " pathEditMode="relative" rAng="0" ptsTypes="AA">
                                      <p:cBhvr>
                                        <p:cTn id="54"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866775" y="213909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p:cNvGrpSpPr/>
          <p:nvPr/>
        </p:nvGrpSpPr>
        <p:grpSpPr>
          <a:xfrm>
            <a:off x="-225682" y="392774"/>
            <a:ext cx="9811472" cy="4302516"/>
            <a:chOff x="-81564" y="42076"/>
            <a:chExt cx="11721619" cy="548392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p:cNvSpPr txBox="1"/>
            <p:nvPr/>
          </p:nvSpPr>
          <p:spPr>
            <a:xfrm>
              <a:off x="739200" y="1270029"/>
              <a:ext cx="10655365" cy="3883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Lưu ý: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Các em đã tìm hiểu các trình tự tả cây, tả theo bộ phận của cây và tả cây theo thời gian, theo từng thời kỳ phát triển của cây hoặc theo mùa xuân, hạ, thu, đông hay từng buổi trong ngày. Nhưng khi tả cây theo trình tự thời gian vẫn phải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hợp cả các bộ phận của cây</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pic>
        <p:nvPicPr>
          <p:cNvPr id="22" name="Picture 16"/>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p:cNvGrpSpPr/>
          <p:nvPr/>
        </p:nvGrpSpPr>
        <p:grpSpPr>
          <a:xfrm>
            <a:off x="-225682" y="392774"/>
            <a:ext cx="9973167" cy="4946142"/>
            <a:chOff x="-81564" y="42076"/>
            <a:chExt cx="11914794" cy="630428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80" y="681217"/>
              <a:ext cx="11082650" cy="566513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nhớ</a:t>
              </a:r>
              <a:endParaRPr kumimoji="0" lang="en-US" sz="44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	</a:t>
              </a:r>
              <a:r>
                <a:rPr kumimoji="0" lang="vi-VN"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p:cNvPicPr>
            <a:picLocks noChangeAspect="1"/>
          </p:cNvPicPr>
          <p:nvPr/>
        </p:nvPicPr>
        <p:blipFill rotWithShape="1">
          <a:blip r:embed="rId2"/>
          <a:srcRect b="26243"/>
          <a:stretch>
            <a:fillRect/>
          </a:stretch>
        </p:blipFill>
        <p:spPr>
          <a:xfrm>
            <a:off x="20" y="1282"/>
            <a:ext cx="12191980" cy="6856718"/>
          </a:xfrm>
          <a:prstGeom prst="rect">
            <a:avLst/>
          </a:prstGeom>
        </p:spPr>
      </p:pic>
      <p:pic>
        <p:nvPicPr>
          <p:cNvPr id="5"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a:fillRect/>
          </a:stretch>
        </p:blipFill>
        <p:spPr>
          <a:xfrm>
            <a:off x="48044" y="1894307"/>
            <a:ext cx="4633683" cy="5066943"/>
          </a:xfrm>
          <a:prstGeom prst="rect">
            <a:avLst/>
          </a:prstGeom>
        </p:spPr>
      </p:pic>
      <p:pic>
        <p:nvPicPr>
          <p:cNvPr id="2" name="Picture 24"/>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p:cNvPicPr>
            <a:picLocks noChangeAspect="1"/>
          </p:cNvPicPr>
          <p:nvPr/>
        </p:nvPicPr>
        <p:blipFill>
          <a:blip r:embed="rId10"/>
          <a:stretch>
            <a:fillRect/>
          </a:stretch>
        </p:blipFill>
        <p:spPr>
          <a:xfrm>
            <a:off x="3314942" y="1483453"/>
            <a:ext cx="912268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290906" y="639780"/>
            <a:ext cx="1001527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C</a:t>
            </a:r>
            <a:r>
              <a:rPr lang="vi-VN" sz="3600" b="1" dirty="0">
                <a:solidFill>
                  <a:srgbClr val="002060"/>
                </a:solidFill>
                <a:latin typeface="Cambria" panose="02040503050406030204" pitchFamily="18" charset="0"/>
                <a:ea typeface="Cambria" panose="02040503050406030204" pitchFamily="18" charset="0"/>
              </a:rPr>
              <a:t>hia sẻ các bài văn miêu tả cây cối mà mình đã sưu tầm. Nêu những câu văn mà mình thích nhất.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3569110" y="2034715"/>
            <a:ext cx="5279921" cy="43117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2609849" y="1042988"/>
            <a:ext cx="7886701" cy="4772024"/>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2"/>
          <p:cNvPicPr>
            <a:picLocks noChangeAspect="1"/>
          </p:cNvPicPr>
          <p:nvPr/>
        </p:nvPicPr>
        <p:blipFill>
          <a:blip r:embed="rId2"/>
          <a:srcRect/>
          <a:stretch>
            <a:fillRect/>
          </a:stretch>
        </p:blipFill>
        <p:spPr>
          <a:xfrm>
            <a:off x="112066" y="2538317"/>
            <a:ext cx="4473509" cy="4389630"/>
          </a:xfrm>
          <a:prstGeom prst="rect">
            <a:avLst/>
          </a:prstGeom>
        </p:spPr>
      </p:pic>
      <p:pic>
        <p:nvPicPr>
          <p:cNvPr id="6"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2" name="Picture 1"/>
          <p:cNvPicPr>
            <a:picLocks noChangeAspect="1"/>
          </p:cNvPicPr>
          <p:nvPr/>
        </p:nvPicPr>
        <p:blipFill>
          <a:blip r:embed="rId5"/>
          <a:stretch>
            <a:fillRect/>
          </a:stretch>
        </p:blipFill>
        <p:spPr>
          <a:xfrm>
            <a:off x="2348820" y="1206590"/>
            <a:ext cx="8685064" cy="36944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p:cNvPicPr>
            <a:picLocks noChangeAspect="1"/>
          </p:cNvPicPr>
          <p:nvPr/>
        </p:nvPicPr>
        <p:blipFill rotWithShape="1">
          <a:blip r:embed="rId2"/>
          <a:srcRect b="26243"/>
          <a:stretch>
            <a:fillRect/>
          </a:stretch>
        </p:blipFill>
        <p:spPr>
          <a:xfrm>
            <a:off x="20" y="1282"/>
            <a:ext cx="12191980" cy="6856718"/>
          </a:xfrm>
          <a:prstGeom prst="rect">
            <a:avLst/>
          </a:prstGeom>
        </p:spPr>
      </p:pic>
      <p:pic>
        <p:nvPicPr>
          <p:cNvPr id="5"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a:fillRect/>
          </a:stretch>
        </p:blipFill>
        <p:spPr>
          <a:xfrm>
            <a:off x="48044" y="1894307"/>
            <a:ext cx="4633683" cy="5066943"/>
          </a:xfrm>
          <a:prstGeom prst="rect">
            <a:avLst/>
          </a:prstGeom>
        </p:spPr>
      </p:pic>
      <p:pic>
        <p:nvPicPr>
          <p:cNvPr id="2" name="Picture 24"/>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p:cNvPicPr>
            <a:picLocks noChangeAspect="1"/>
          </p:cNvPicPr>
          <p:nvPr/>
        </p:nvPicPr>
        <p:blipFill>
          <a:blip r:embed="rId10"/>
          <a:stretch>
            <a:fillRect/>
          </a:stretch>
        </p:blipFill>
        <p:spPr>
          <a:xfrm>
            <a:off x="3740693" y="1343627"/>
            <a:ext cx="7968163" cy="3694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p:cNvSpPr txBox="1"/>
          <p:nvPr/>
        </p:nvSpPr>
        <p:spPr>
          <a:xfrm>
            <a:off x="779430" y="229991"/>
            <a:ext cx="9715072" cy="1938992"/>
          </a:xfrm>
          <a:prstGeom prst="rect">
            <a:avLst/>
          </a:prstGeom>
          <a:noFill/>
        </p:spPr>
        <p:txBody>
          <a:bodyPr wrap="square" rtlCol="0">
            <a:spAutoFit/>
          </a:bodyPr>
          <a:lstStyle/>
          <a:p>
            <a:pPr lvl="0" algn="ctr"/>
            <a:r>
              <a:rPr lang="en-US" sz="6000" b="1" dirty="0">
                <a:solidFill>
                  <a:srgbClr val="0070C0"/>
                </a:solidFill>
                <a:latin typeface="Calibri" panose="020F0502020204030204" pitchFamily="34" charset="0"/>
                <a:cs typeface="Calibri" panose="020F0502020204030204" pitchFamily="34" charset="0"/>
              </a:rPr>
              <a:t>N</a:t>
            </a:r>
            <a:r>
              <a:rPr lang="vi-VN" sz="6000" b="1" dirty="0">
                <a:solidFill>
                  <a:srgbClr val="0070C0"/>
                </a:solidFill>
                <a:latin typeface="Calibri" panose="020F0502020204030204" pitchFamily="34" charset="0"/>
                <a:cs typeface="Calibri" panose="020F0502020204030204" pitchFamily="34" charset="0"/>
              </a:rPr>
              <a:t>êu cấu tạo của bài văn miêu tả cây cối.</a:t>
            </a:r>
            <a:endParaRPr kumimoji="0" lang="en-US" sz="60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descr="A picture containing text, clipart&#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65192" y="1929525"/>
            <a:ext cx="6267450" cy="5013960"/>
          </a:xfrm>
          <a:prstGeom prst="rect">
            <a:avLst/>
          </a:prstGeom>
        </p:spPr>
      </p:pic>
      <p:pic>
        <p:nvPicPr>
          <p:cNvPr id="22" name="Picture 16"/>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p:cNvSpPr/>
          <p:nvPr/>
        </p:nvSpPr>
        <p:spPr>
          <a:xfrm>
            <a:off x="4248150" y="3057525"/>
            <a:ext cx="7810500" cy="3438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FF0000"/>
                </a:solidFill>
                <a:latin typeface="Calibri" panose="020F0502020204030204" pitchFamily="34" charset="0"/>
                <a:cs typeface="Calibri" panose="020F0502020204030204" pitchFamily="34" charset="0"/>
              </a:rPr>
              <a:t>Bài văn miêu tả cây cối thường có 3 phần:</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Mở bài: </a:t>
            </a:r>
            <a:r>
              <a:rPr lang="vi-VN" sz="3200" dirty="0">
                <a:solidFill>
                  <a:srgbClr val="FF0000"/>
                </a:solidFill>
                <a:latin typeface="Calibri" panose="020F0502020204030204" pitchFamily="34" charset="0"/>
                <a:cs typeface="Calibri" panose="020F0502020204030204" pitchFamily="34" charset="0"/>
              </a:rPr>
              <a:t>Tả hoặc giới thiệu bao quát về cây (tên cây, nơi cây mọc)</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Thân bài: </a:t>
            </a:r>
            <a:r>
              <a:rPr lang="vi-VN" sz="3200" dirty="0">
                <a:solidFill>
                  <a:srgbClr val="FF0000"/>
                </a:solidFill>
                <a:latin typeface="Calibri" panose="020F0502020204030204" pitchFamily="34" charset="0"/>
                <a:cs typeface="Calibri" panose="020F0502020204030204" pitchFamily="34" charset="0"/>
              </a:rPr>
              <a:t>Lần lượt từng bộ phận của cây </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Kết bài: </a:t>
            </a:r>
            <a:r>
              <a:rPr lang="vi-VN" sz="3200" dirty="0">
                <a:solidFill>
                  <a:srgbClr val="FF0000"/>
                </a:solidFill>
                <a:latin typeface="Calibri" panose="020F0502020204030204" pitchFamily="34" charset="0"/>
                <a:cs typeface="Calibri" panose="020F0502020204030204" pitchFamily="34" charset="0"/>
              </a:rPr>
              <a:t>Nêu ích lợi của cây ấn tượng đặc biệt hoặc tình cảm của người tả cây.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2"/>
          <a:stretch>
            <a:fillRect/>
          </a:stretch>
        </p:blipFill>
        <p:spPr>
          <a:xfrm>
            <a:off x="295081" y="1412821"/>
            <a:ext cx="3181738" cy="4703660"/>
          </a:xfrm>
          <a:prstGeom prst="rect">
            <a:avLst/>
          </a:prstGeom>
        </p:spPr>
      </p:pic>
      <p:sp>
        <p:nvSpPr>
          <p:cNvPr id="3" name="Rectangle: Rounded Corners 2">
            <a:extLst>
              <a:ext uri="{FF2B5EF4-FFF2-40B4-BE49-F238E27FC236}">
                <a16:creationId xmlns:a16="http://schemas.microsoft.com/office/drawing/2014/main" id="{C87F64C7-D699-3819-5438-C972E1EDD64E}"/>
              </a:ext>
            </a:extLst>
          </p:cNvPr>
          <p:cNvSpPr/>
          <p:nvPr/>
        </p:nvSpPr>
        <p:spPr>
          <a:xfrm>
            <a:off x="4343400" y="1657350"/>
            <a:ext cx="7248525" cy="25431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00FFD7A-6457-3D03-96DD-4D638A1039EE}"/>
              </a:ext>
            </a:extLst>
          </p:cNvPr>
          <p:cNvSpPr txBox="1"/>
          <p:nvPr/>
        </p:nvSpPr>
        <p:spPr>
          <a:xfrm>
            <a:off x="4936684" y="2205662"/>
            <a:ext cx="58741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solidFill>
                  <a:srgbClr val="FF3300"/>
                </a:solidFill>
                <a:latin typeface="Calibri" panose="020F0502020204030204" pitchFamily="34" charset="0"/>
                <a:ea typeface="字魂107号-萌趣欢乐体"/>
                <a:cs typeface="Calibri" panose="020F0502020204030204" pitchFamily="34" charset="0"/>
              </a:rPr>
              <a:t>KHÁM PHÁ</a:t>
            </a:r>
            <a:endParaRPr kumimoji="0" lang="en-US" sz="8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pic>
        <p:nvPicPr>
          <p:cNvPr id="5" name="Picture 4"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81" y="5317773"/>
            <a:ext cx="11896919" cy="1597416"/>
          </a:xfrm>
          <a:prstGeom prst="rect">
            <a:avLst/>
          </a:prstGeom>
        </p:spPr>
      </p:pic>
    </p:spTree>
    <p:extLst>
      <p:ext uri="{BB962C8B-B14F-4D97-AF65-F5344CB8AC3E}">
        <p14:creationId xmlns:p14="http://schemas.microsoft.com/office/powerpoint/2010/main" val="2517662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455487" y="391703"/>
            <a:ext cx="11534952"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1685925" y="405619"/>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p:cNvSpPr txBox="1"/>
          <p:nvPr/>
        </p:nvSpPr>
        <p:spPr>
          <a:xfrm>
            <a:off x="575353" y="990394"/>
            <a:ext cx="8292422" cy="4955203"/>
          </a:xfrm>
          <a:prstGeom prst="rect">
            <a:avLst/>
          </a:prstGeom>
          <a:noFill/>
        </p:spPr>
        <p:txBody>
          <a:bodyPr wrap="square" rtlCol="0">
            <a:spAutoFit/>
          </a:bodyPr>
          <a:lstStyle/>
          <a:p>
            <a:pPr algn="ctr"/>
            <a:r>
              <a:rPr lang="en-US" sz="2800" b="1" dirty="0">
                <a:solidFill>
                  <a:srgbClr val="002060"/>
                </a:solidFill>
                <a:latin typeface="Cambria" panose="02040503050406030204" pitchFamily="18" charset="0"/>
                <a:ea typeface="Cambria" panose="02040503050406030204" pitchFamily="18" charset="0"/>
              </a:rPr>
              <a:t>CÂY CÀ CHUA</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a:p>
            <a:pPr algn="r"/>
            <a:r>
              <a:rPr lang="vi-VN" dirty="0">
                <a:solidFill>
                  <a:srgbClr val="002060"/>
                </a:solidFill>
                <a:latin typeface="Cambria" panose="02040503050406030204" pitchFamily="18" charset="0"/>
                <a:ea typeface="Cambria" panose="02040503050406030204" pitchFamily="18" charset="0"/>
              </a:rPr>
              <a:t>(Theo Ngô Văn Phú)</a:t>
            </a:r>
          </a:p>
        </p:txBody>
      </p:sp>
      <p:pic>
        <p:nvPicPr>
          <p:cNvPr id="6" name="Picture 5"/>
          <p:cNvPicPr>
            <a:picLocks noChangeAspect="1"/>
          </p:cNvPicPr>
          <p:nvPr/>
        </p:nvPicPr>
        <p:blipFill>
          <a:blip r:embed="rId2"/>
          <a:stretch>
            <a:fillRect/>
          </a:stretch>
        </p:blipFill>
        <p:spPr>
          <a:xfrm>
            <a:off x="8987641" y="1065866"/>
            <a:ext cx="2909445" cy="43834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p:cNvGrpSpPr/>
          <p:nvPr/>
        </p:nvGrpSpPr>
        <p:grpSpPr>
          <a:xfrm>
            <a:off x="171450" y="2093166"/>
            <a:ext cx="2971800" cy="1250109"/>
            <a:chOff x="51502" y="449009"/>
            <a:chExt cx="3550365"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p:cNvGrpSpPr/>
          <p:nvPr/>
        </p:nvGrpSpPr>
        <p:grpSpPr>
          <a:xfrm>
            <a:off x="-190500" y="2102691"/>
            <a:ext cx="3038475" cy="1250109"/>
            <a:chOff x="51502" y="449009"/>
            <a:chExt cx="3630021"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p:cNvGrpSpPr/>
          <p:nvPr/>
        </p:nvGrpSpPr>
        <p:grpSpPr>
          <a:xfrm>
            <a:off x="-190500" y="2102691"/>
            <a:ext cx="3038475" cy="1250109"/>
            <a:chOff x="51502" y="449009"/>
            <a:chExt cx="3630021"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b. Trong phần thân bài, đặc điểm của cây cà chua được miêu tả theo trình tự nào?</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866775" y="213909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1247</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HP001 5 hàng 1 ô ly</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47</cp:revision>
  <dcterms:created xsi:type="dcterms:W3CDTF">2023-12-18T04:23:00Z</dcterms:created>
  <dcterms:modified xsi:type="dcterms:W3CDTF">2025-04-03T04:25:30Z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96137566A11844F597A51D39D1055F98_12</vt:lpwstr>
  </property>
  <property fmtid="{D5CDD505-2E9C-101B-9397-08002B2CF9AE}" pid="3" name="KSOProductBuildVer">
    <vt:lpwstr>1033-12.2.0.13472</vt:lpwstr>
  </property>
</Properties>
</file>