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67" r:id="rId3"/>
    <p:sldId id="268" r:id="rId4"/>
    <p:sldId id="269" r:id="rId5"/>
    <p:sldId id="270" r:id="rId6"/>
    <p:sldId id="272" r:id="rId7"/>
    <p:sldId id="271" r:id="rId8"/>
    <p:sldId id="259" r:id="rId9"/>
    <p:sldId id="279" r:id="rId10"/>
    <p:sldId id="280" r:id="rId11"/>
  </p:sldIdLst>
  <p:sldSz cx="18288000" cy="10287000"/>
  <p:notesSz cx="6858000" cy="9144000"/>
  <p:embeddedFontLst>
    <p:embeddedFont>
      <p:font typeface="Calibri" panose="020F050202020403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4A4A"/>
    <a:srgbClr val="F4DAC3"/>
    <a:srgbClr val="FF6699"/>
    <a:srgbClr val="FFC000"/>
    <a:srgbClr val="43DFB0"/>
    <a:srgbClr val="D66A69"/>
    <a:srgbClr val="FBF1DE"/>
    <a:srgbClr val="FFDA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25" autoAdjust="0"/>
    <p:restoredTop sz="94622" autoAdjust="0"/>
  </p:normalViewPr>
  <p:slideViewPr>
    <p:cSldViewPr>
      <p:cViewPr varScale="1">
        <p:scale>
          <a:sx n="54" d="100"/>
          <a:sy n="54" d="100"/>
        </p:scale>
        <p:origin x="989" y="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EF989-3B6B-479D-BD88-3B1A212E2DAF}"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84408-B822-4EBE-86F4-2C1D1FE7BBFE}" type="slidenum">
              <a:rPr lang="en-US" smtClean="0"/>
              <a:t>‹#›</a:t>
            </a:fld>
            <a:endParaRPr lang="en-US"/>
          </a:p>
        </p:txBody>
      </p:sp>
    </p:spTree>
    <p:extLst>
      <p:ext uri="{BB962C8B-B14F-4D97-AF65-F5344CB8AC3E}">
        <p14:creationId xmlns:p14="http://schemas.microsoft.com/office/powerpoint/2010/main" val="3920475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svg"/><Relationship Id="rId4" Type="http://schemas.openxmlformats.org/officeDocument/2006/relationships/image" Target="../media/image2.svg"/><Relationship Id="rId9" Type="http://schemas.openxmlformats.org/officeDocument/2006/relationships/image" Target="../media/image2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4302" y="-667610"/>
            <a:ext cx="19058620" cy="13237078"/>
          </a:xfrm>
          <a:custGeom>
            <a:avLst/>
            <a:gdLst/>
            <a:ahLst/>
            <a:cxnLst/>
            <a:rect l="l" t="t" r="r" b="b"/>
            <a:pathLst>
              <a:path w="19058620" h="13237078">
                <a:moveTo>
                  <a:pt x="0" y="0"/>
                </a:moveTo>
                <a:lnTo>
                  <a:pt x="19058620" y="0"/>
                </a:lnTo>
                <a:lnTo>
                  <a:pt x="19058620" y="13237078"/>
                </a:lnTo>
                <a:lnTo>
                  <a:pt x="0" y="13237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5851950"/>
            <a:ext cx="4464079" cy="4667764"/>
          </a:xfrm>
          <a:custGeom>
            <a:avLst/>
            <a:gdLst/>
            <a:ahLst/>
            <a:cxnLst/>
            <a:rect l="l" t="t" r="r" b="b"/>
            <a:pathLst>
              <a:path w="4464079" h="4667764">
                <a:moveTo>
                  <a:pt x="0" y="0"/>
                </a:moveTo>
                <a:lnTo>
                  <a:pt x="4464079" y="0"/>
                </a:lnTo>
                <a:lnTo>
                  <a:pt x="4464079" y="4667764"/>
                </a:lnTo>
                <a:lnTo>
                  <a:pt x="0" y="4667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10856" y="5851950"/>
            <a:ext cx="3901751" cy="5460466"/>
          </a:xfrm>
          <a:custGeom>
            <a:avLst/>
            <a:gdLst/>
            <a:ahLst/>
            <a:cxnLst/>
            <a:rect l="l" t="t" r="r" b="b"/>
            <a:pathLst>
              <a:path w="3901751" h="5460466">
                <a:moveTo>
                  <a:pt x="0" y="0"/>
                </a:moveTo>
                <a:lnTo>
                  <a:pt x="3901751" y="0"/>
                </a:lnTo>
                <a:lnTo>
                  <a:pt x="3901751" y="5460467"/>
                </a:lnTo>
                <a:lnTo>
                  <a:pt x="0" y="5460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817492" y="5851950"/>
            <a:ext cx="4760075" cy="5143500"/>
          </a:xfrm>
          <a:custGeom>
            <a:avLst/>
            <a:gdLst/>
            <a:ahLst/>
            <a:cxnLst/>
            <a:rect l="l" t="t" r="r" b="b"/>
            <a:pathLst>
              <a:path w="4760075" h="5143500">
                <a:moveTo>
                  <a:pt x="0" y="0"/>
                </a:moveTo>
                <a:lnTo>
                  <a:pt x="4760076" y="0"/>
                </a:lnTo>
                <a:lnTo>
                  <a:pt x="4760076" y="5143500"/>
                </a:lnTo>
                <a:lnTo>
                  <a:pt x="0" y="51435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33479" y="5851950"/>
            <a:ext cx="4184014" cy="4667764"/>
          </a:xfrm>
          <a:custGeom>
            <a:avLst/>
            <a:gdLst/>
            <a:ahLst/>
            <a:cxnLst/>
            <a:rect l="l" t="t" r="r" b="b"/>
            <a:pathLst>
              <a:path w="4184014" h="4667764">
                <a:moveTo>
                  <a:pt x="0" y="0"/>
                </a:moveTo>
                <a:lnTo>
                  <a:pt x="4184013" y="0"/>
                </a:lnTo>
                <a:lnTo>
                  <a:pt x="4184013" y="4667764"/>
                </a:lnTo>
                <a:lnTo>
                  <a:pt x="0" y="46677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069708" y="1562100"/>
            <a:ext cx="16230600" cy="3465179"/>
          </a:xfrm>
          <a:prstGeom prst="rect">
            <a:avLst/>
          </a:prstGeom>
        </p:spPr>
        <p:txBody>
          <a:bodyPr lIns="0" tIns="0" rIns="0" bIns="0" rtlCol="0" anchor="t">
            <a:spAutoFit/>
          </a:bodyPr>
          <a:lstStyle/>
          <a:p>
            <a:pPr algn="ctr">
              <a:lnSpc>
                <a:spcPct val="150000"/>
              </a:lnSpc>
            </a:pPr>
            <a:r>
              <a:rPr lang="vi-VN" sz="8000" b="1">
                <a:solidFill>
                  <a:srgbClr val="CE4A4A"/>
                </a:solidFill>
                <a:latin typeface="Arial" panose="020B0604020202020204" pitchFamily="34" charset="0"/>
                <a:cs typeface="Arial" panose="020B0604020202020204" pitchFamily="34" charset="0"/>
              </a:rPr>
              <a:t>CHÀO MỪNG CÁC EM ĐẾN VỚI TIẾT HỌC MÔN CÔNG NGHỆ!</a:t>
            </a:r>
            <a:endParaRPr lang="en-US" sz="8000" b="1">
              <a:solidFill>
                <a:srgbClr val="CE4A4A"/>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766802" y="7048500"/>
            <a:ext cx="4943396"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G</a:t>
            </a:r>
            <a:r>
              <a:rPr lang="en-US" sz="4000">
                <a:latin typeface="Arial" panose="020B0604020202020204" pitchFamily="34" charset="0"/>
                <a:cs typeface="Arial" panose="020B0604020202020204" pitchFamily="34" charset="0"/>
              </a:rPr>
              <a:t>iúp chúng ta đi lại thuận tiện.</a:t>
            </a:r>
          </a:p>
        </p:txBody>
      </p:sp>
      <p:sp>
        <p:nvSpPr>
          <p:cNvPr id="12" name="Down Arrow 11"/>
          <p:cNvSpPr/>
          <p:nvPr/>
        </p:nvSpPr>
        <p:spPr>
          <a:xfrm>
            <a:off x="2895600" y="6328688"/>
            <a:ext cx="685800" cy="685800"/>
          </a:xfrm>
          <a:prstGeom prst="down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Rectangle 14"/>
          <p:cNvSpPr/>
          <p:nvPr/>
        </p:nvSpPr>
        <p:spPr>
          <a:xfrm>
            <a:off x="6981904" y="7048500"/>
            <a:ext cx="4562396" cy="193899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G</a:t>
            </a:r>
            <a:r>
              <a:rPr lang="en-US" sz="4000">
                <a:latin typeface="Arial" panose="020B0604020202020204" pitchFamily="34" charset="0"/>
                <a:cs typeface="Arial" panose="020B0604020202020204" pitchFamily="34" charset="0"/>
              </a:rPr>
              <a:t>iúp </a:t>
            </a:r>
            <a:r>
              <a:rPr lang="vi-VN" sz="4000">
                <a:latin typeface="Arial" panose="020B0604020202020204" pitchFamily="34" charset="0"/>
                <a:cs typeface="Arial" panose="020B0604020202020204" pitchFamily="34" charset="0"/>
              </a:rPr>
              <a:t>bảo quản thức ăn</a:t>
            </a:r>
            <a:r>
              <a:rPr lang="en-US" sz="4000">
                <a:latin typeface="Arial" panose="020B0604020202020204" pitchFamily="34" charset="0"/>
                <a:cs typeface="Arial" panose="020B0604020202020204" pitchFamily="34" charset="0"/>
              </a:rPr>
              <a:t>.</a:t>
            </a:r>
          </a:p>
        </p:txBody>
      </p:sp>
      <p:sp>
        <p:nvSpPr>
          <p:cNvPr id="16" name="Down Arrow 15"/>
          <p:cNvSpPr/>
          <p:nvPr/>
        </p:nvSpPr>
        <p:spPr>
          <a:xfrm>
            <a:off x="8920202" y="6328688"/>
            <a:ext cx="685800" cy="685800"/>
          </a:xfrm>
          <a:prstGeom prst="down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Rectangle 18"/>
          <p:cNvSpPr/>
          <p:nvPr/>
        </p:nvSpPr>
        <p:spPr>
          <a:xfrm>
            <a:off x="12816006" y="7048500"/>
            <a:ext cx="4562396" cy="193899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G</a:t>
            </a:r>
            <a:r>
              <a:rPr lang="en-US" sz="4000">
                <a:latin typeface="Arial" panose="020B0604020202020204" pitchFamily="34" charset="0"/>
                <a:cs typeface="Arial" panose="020B0604020202020204" pitchFamily="34" charset="0"/>
              </a:rPr>
              <a:t>iúp </a:t>
            </a:r>
            <a:r>
              <a:rPr lang="vi-VN" sz="4000">
                <a:latin typeface="Arial" panose="020B0604020202020204" pitchFamily="34" charset="0"/>
                <a:cs typeface="Arial" panose="020B0604020202020204" pitchFamily="34" charset="0"/>
              </a:rPr>
              <a:t>cày xới đất, tạo độ xốp cho đất</a:t>
            </a:r>
            <a:r>
              <a:rPr lang="en-US" sz="4000">
                <a:latin typeface="Arial" panose="020B0604020202020204" pitchFamily="34" charset="0"/>
                <a:cs typeface="Arial" panose="020B0604020202020204" pitchFamily="34" charset="0"/>
              </a:rPr>
              <a:t>.</a:t>
            </a:r>
          </a:p>
        </p:txBody>
      </p:sp>
      <p:sp>
        <p:nvSpPr>
          <p:cNvPr id="20" name="Down Arrow 19"/>
          <p:cNvSpPr/>
          <p:nvPr/>
        </p:nvSpPr>
        <p:spPr>
          <a:xfrm>
            <a:off x="14754304" y="6328688"/>
            <a:ext cx="685800" cy="685800"/>
          </a:xfrm>
          <a:prstGeom prst="down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7" name="Group 6"/>
          <p:cNvGrpSpPr/>
          <p:nvPr/>
        </p:nvGrpSpPr>
        <p:grpSpPr>
          <a:xfrm>
            <a:off x="574317" y="1150459"/>
            <a:ext cx="5328366" cy="4624727"/>
            <a:chOff x="574317" y="1150459"/>
            <a:chExt cx="5328366" cy="4624727"/>
          </a:xfrm>
        </p:grpSpPr>
        <p:sp>
          <p:nvSpPr>
            <p:cNvPr id="9" name="TextBox 8"/>
            <p:cNvSpPr txBox="1"/>
            <p:nvPr/>
          </p:nvSpPr>
          <p:spPr>
            <a:xfrm>
              <a:off x="1600200" y="5067300"/>
              <a:ext cx="3276600" cy="707886"/>
            </a:xfrm>
            <a:prstGeom prst="rect">
              <a:avLst/>
            </a:prstGeom>
            <a:noFill/>
          </p:spPr>
          <p:txBody>
            <a:bodyPr wrap="square" rtlCol="0">
              <a:spAutoFit/>
            </a:bodyPr>
            <a:lstStyle/>
            <a:p>
              <a:pPr algn="ctr"/>
              <a:r>
                <a:rPr lang="vi-VN" sz="4000" i="1">
                  <a:latin typeface="Arial" panose="020B0604020202020204" pitchFamily="34" charset="0"/>
                  <a:cs typeface="Arial" panose="020B0604020202020204" pitchFamily="34" charset="0"/>
                </a:rPr>
                <a:t>a) Xe đạp</a:t>
              </a:r>
              <a:endParaRPr lang="en-US" sz="4000" i="1">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74317" y="1150459"/>
              <a:ext cx="5328366" cy="3718882"/>
            </a:xfrm>
            <a:prstGeom prst="rect">
              <a:avLst/>
            </a:prstGeom>
          </p:spPr>
        </p:pic>
      </p:grpSp>
      <p:grpSp>
        <p:nvGrpSpPr>
          <p:cNvPr id="6" name="Group 5"/>
          <p:cNvGrpSpPr/>
          <p:nvPr/>
        </p:nvGrpSpPr>
        <p:grpSpPr>
          <a:xfrm>
            <a:off x="6472798" y="1150459"/>
            <a:ext cx="5322269" cy="4624727"/>
            <a:chOff x="6472798" y="1150459"/>
            <a:chExt cx="5322269" cy="4624727"/>
          </a:xfrm>
        </p:grpSpPr>
        <p:sp>
          <p:nvSpPr>
            <p:cNvPr id="14" name="TextBox 13"/>
            <p:cNvSpPr txBox="1"/>
            <p:nvPr/>
          </p:nvSpPr>
          <p:spPr>
            <a:xfrm>
              <a:off x="7495632" y="5067300"/>
              <a:ext cx="3276600" cy="707886"/>
            </a:xfrm>
            <a:prstGeom prst="rect">
              <a:avLst/>
            </a:prstGeom>
            <a:noFill/>
          </p:spPr>
          <p:txBody>
            <a:bodyPr wrap="square" rtlCol="0">
              <a:spAutoFit/>
            </a:bodyPr>
            <a:lstStyle/>
            <a:p>
              <a:pPr algn="ctr"/>
              <a:r>
                <a:rPr lang="vi-VN" sz="4000" i="1">
                  <a:latin typeface="Arial" panose="020B0604020202020204" pitchFamily="34" charset="0"/>
                  <a:cs typeface="Arial" panose="020B0604020202020204" pitchFamily="34" charset="0"/>
                </a:rPr>
                <a:t>b) Tủ lạnh</a:t>
              </a:r>
              <a:endParaRPr lang="en-US" sz="4000" i="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6472798" y="1150459"/>
              <a:ext cx="5322269" cy="3718882"/>
            </a:xfrm>
            <a:prstGeom prst="rect">
              <a:avLst/>
            </a:prstGeom>
          </p:spPr>
        </p:pic>
      </p:grpSp>
      <p:grpSp>
        <p:nvGrpSpPr>
          <p:cNvPr id="5" name="Group 4"/>
          <p:cNvGrpSpPr/>
          <p:nvPr/>
        </p:nvGrpSpPr>
        <p:grpSpPr>
          <a:xfrm>
            <a:off x="12328420" y="1150459"/>
            <a:ext cx="5218628" cy="4624727"/>
            <a:chOff x="12328420" y="1150459"/>
            <a:chExt cx="5218628" cy="4624727"/>
          </a:xfrm>
        </p:grpSpPr>
        <p:sp>
          <p:nvSpPr>
            <p:cNvPr id="18" name="TextBox 17"/>
            <p:cNvSpPr txBox="1"/>
            <p:nvPr/>
          </p:nvSpPr>
          <p:spPr>
            <a:xfrm>
              <a:off x="13302131" y="5067300"/>
              <a:ext cx="3276600" cy="707886"/>
            </a:xfrm>
            <a:prstGeom prst="rect">
              <a:avLst/>
            </a:prstGeom>
            <a:noFill/>
          </p:spPr>
          <p:txBody>
            <a:bodyPr wrap="square" rtlCol="0">
              <a:spAutoFit/>
            </a:bodyPr>
            <a:lstStyle/>
            <a:p>
              <a:pPr algn="ctr"/>
              <a:r>
                <a:rPr lang="vi-VN" sz="4000" i="1">
                  <a:latin typeface="Arial" panose="020B0604020202020204" pitchFamily="34" charset="0"/>
                  <a:cs typeface="Arial" panose="020B0604020202020204" pitchFamily="34" charset="0"/>
                </a:rPr>
                <a:t>c) Máy cày</a:t>
              </a:r>
              <a:endParaRPr lang="en-US" sz="4000" i="1">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2328420" y="1150459"/>
              <a:ext cx="5218628" cy="3718882"/>
            </a:xfrm>
            <a:prstGeom prst="rect">
              <a:avLst/>
            </a:prstGeom>
          </p:spPr>
        </p:pic>
      </p:grpSp>
    </p:spTree>
    <p:extLst>
      <p:ext uri="{BB962C8B-B14F-4D97-AF65-F5344CB8AC3E}">
        <p14:creationId xmlns:p14="http://schemas.microsoft.com/office/powerpoint/2010/main" val="51090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ppt_y</p:attrName>
                                        </p:attrNameLst>
                                      </p:cBhvr>
                                      <p:tavLst>
                                        <p:tav tm="0">
                                          <p:val>
                                            <p:strVal val="#ppt_y-#ppt_h*1.125000"/>
                                          </p:val>
                                        </p:tav>
                                        <p:tav tm="100000">
                                          <p:val>
                                            <p:strVal val="#ppt_y"/>
                                          </p:val>
                                        </p:tav>
                                      </p:tavLst>
                                    </p:anim>
                                    <p:animEffect transition="in" filter="wipe(down)">
                                      <p:cBhvr>
                                        <p:cTn id="15" dur="500"/>
                                        <p:tgtEl>
                                          <p:spTgt spid="1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down)">
                                      <p:cBhvr>
                                        <p:cTn id="32" dur="500"/>
                                        <p:tgtEl>
                                          <p:spTgt spid="1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p:tgtEl>
                                          <p:spTgt spid="20"/>
                                        </p:tgtEl>
                                        <p:attrNameLst>
                                          <p:attrName>ppt_y</p:attrName>
                                        </p:attrNameLst>
                                      </p:cBhvr>
                                      <p:tavLst>
                                        <p:tav tm="0">
                                          <p:val>
                                            <p:strVal val="#ppt_y-#ppt_h*1.125000"/>
                                          </p:val>
                                        </p:tav>
                                        <p:tav tm="100000">
                                          <p:val>
                                            <p:strVal val="#ppt_y"/>
                                          </p:val>
                                        </p:tav>
                                      </p:tavLst>
                                    </p:anim>
                                    <p:animEffect transition="in" filter="wipe(down)">
                                      <p:cBhvr>
                                        <p:cTn id="49" dur="500"/>
                                        <p:tgtEl>
                                          <p:spTgt spid="20"/>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P spid="16" grpId="0" animBg="1"/>
      <p:bldP spid="19"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8288000" cy="1714500"/>
          </a:xfrm>
          <a:prstGeom prst="rect">
            <a:avLst/>
          </a:prstGeom>
          <a:solidFill>
            <a:srgbClr val="FFDA9F"/>
          </a:solidFill>
          <a:ln>
            <a:solidFill>
              <a:srgbClr val="FFDA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86780" y="419100"/>
            <a:ext cx="7010400" cy="1107996"/>
          </a:xfrm>
          <a:prstGeom prst="rect">
            <a:avLst/>
          </a:prstGeom>
          <a:noFill/>
        </p:spPr>
        <p:txBody>
          <a:bodyPr wrap="square" rtlCol="0">
            <a:spAutoFit/>
          </a:bodyPr>
          <a:lstStyle/>
          <a:p>
            <a:pPr algn="ctr"/>
            <a:r>
              <a:rPr lang="vi-VN" sz="6600" b="1">
                <a:solidFill>
                  <a:schemeClr val="tx2">
                    <a:lumMod val="75000"/>
                  </a:schemeClr>
                </a:solidFill>
                <a:latin typeface="Arial" panose="020B0604020202020204" pitchFamily="34" charset="0"/>
                <a:cs typeface="Arial" panose="020B0604020202020204" pitchFamily="34" charset="0"/>
              </a:rPr>
              <a:t>KHỞI ĐỘNG</a:t>
            </a:r>
            <a:endParaRPr lang="en-US" sz="6600" b="1">
              <a:solidFill>
                <a:schemeClr val="tx2">
                  <a:lumMod val="75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572889" y="1943100"/>
            <a:ext cx="6361311" cy="1560711"/>
            <a:chOff x="572889" y="1943100"/>
            <a:chExt cx="6361311" cy="1560711"/>
          </a:xfrm>
        </p:grpSpPr>
        <p:sp>
          <p:nvSpPr>
            <p:cNvPr id="10" name="TextBox 9"/>
            <p:cNvSpPr txBox="1"/>
            <p:nvPr/>
          </p:nvSpPr>
          <p:spPr>
            <a:xfrm>
              <a:off x="2133600" y="2476500"/>
              <a:ext cx="4800600" cy="707886"/>
            </a:xfrm>
            <a:prstGeom prst="rect">
              <a:avLst/>
            </a:prstGeom>
            <a:noFill/>
          </p:spPr>
          <p:txBody>
            <a:bodyPr wrap="square" rtlCol="0">
              <a:spAutoFit/>
            </a:bodyPr>
            <a:lstStyle/>
            <a:p>
              <a:r>
                <a:rPr lang="vi-VN" sz="4000" i="1">
                  <a:latin typeface="Arial" panose="020B0604020202020204" pitchFamily="34" charset="0"/>
                  <a:cs typeface="Arial" panose="020B0604020202020204" pitchFamily="34" charset="0"/>
                </a:rPr>
                <a:t>Quan sát hình sau:</a:t>
              </a:r>
              <a:endParaRPr lang="en-US" sz="4000" i="1">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89" y="1943100"/>
              <a:ext cx="1560711" cy="1560711"/>
            </a:xfrm>
            <a:prstGeom prst="rect">
              <a:avLst/>
            </a:prstGeom>
          </p:spPr>
        </p:pic>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3842432"/>
            <a:ext cx="10058400" cy="5427934"/>
          </a:xfrm>
          <a:prstGeom prst="rect">
            <a:avLst/>
          </a:prstGeom>
          <a:noFill/>
          <a:ln>
            <a:noFill/>
          </a:ln>
        </p:spPr>
      </p:pic>
      <p:grpSp>
        <p:nvGrpSpPr>
          <p:cNvPr id="15" name="Group 14"/>
          <p:cNvGrpSpPr/>
          <p:nvPr/>
        </p:nvGrpSpPr>
        <p:grpSpPr>
          <a:xfrm>
            <a:off x="10744200" y="2231855"/>
            <a:ext cx="6674178" cy="1197175"/>
            <a:chOff x="11396042" y="2124867"/>
            <a:chExt cx="6674178" cy="1197175"/>
          </a:xfrm>
        </p:grpSpPr>
        <p:pic>
          <p:nvPicPr>
            <p:cNvPr id="13" name="Picture 12"/>
            <p:cNvPicPr>
              <a:picLocks noChangeAspect="1"/>
            </p:cNvPicPr>
            <p:nvPr/>
          </p:nvPicPr>
          <p:blipFill>
            <a:blip r:embed="rId4"/>
            <a:stretch>
              <a:fillRect/>
            </a:stretch>
          </p:blipFill>
          <p:spPr>
            <a:xfrm>
              <a:off x="11396042" y="2124867"/>
              <a:ext cx="1401138" cy="1197175"/>
            </a:xfrm>
            <a:prstGeom prst="rect">
              <a:avLst/>
            </a:prstGeom>
          </p:spPr>
        </p:pic>
        <p:sp>
          <p:nvSpPr>
            <p:cNvPr id="14" name="TextBox 13"/>
            <p:cNvSpPr txBox="1"/>
            <p:nvPr/>
          </p:nvSpPr>
          <p:spPr>
            <a:xfrm>
              <a:off x="12812420" y="2551280"/>
              <a:ext cx="5257800" cy="707886"/>
            </a:xfrm>
            <a:prstGeom prst="rect">
              <a:avLst/>
            </a:prstGeom>
            <a:noFill/>
          </p:spPr>
          <p:txBody>
            <a:bodyPr wrap="square" rtlCol="0">
              <a:spAutoFit/>
            </a:bodyPr>
            <a:lstStyle/>
            <a:p>
              <a:r>
                <a:rPr lang="vi-VN" sz="4000" b="1">
                  <a:solidFill>
                    <a:schemeClr val="accent6">
                      <a:lumMod val="75000"/>
                    </a:schemeClr>
                  </a:solidFill>
                  <a:latin typeface="Arial" panose="020B0604020202020204" pitchFamily="34" charset="0"/>
                  <a:cs typeface="Arial" panose="020B0604020202020204" pitchFamily="34" charset="0"/>
                </a:rPr>
                <a:t>Thảo luận nhóm đôi</a:t>
              </a:r>
              <a:endParaRPr lang="en-US" sz="4000" b="1">
                <a:solidFill>
                  <a:schemeClr val="accent6">
                    <a:lumMod val="75000"/>
                  </a:schemeClr>
                </a:solidFill>
                <a:latin typeface="Arial" panose="020B0604020202020204" pitchFamily="34" charset="0"/>
                <a:cs typeface="Arial" panose="020B0604020202020204" pitchFamily="34" charset="0"/>
              </a:endParaRPr>
            </a:p>
          </p:txBody>
        </p:sp>
      </p:grpSp>
      <p:grpSp>
        <p:nvGrpSpPr>
          <p:cNvPr id="18" name="Group 17"/>
          <p:cNvGrpSpPr/>
          <p:nvPr/>
        </p:nvGrpSpPr>
        <p:grpSpPr>
          <a:xfrm>
            <a:off x="10744200" y="3842432"/>
            <a:ext cx="7010400" cy="5866003"/>
            <a:chOff x="11277600" y="3773296"/>
            <a:chExt cx="7010400" cy="5866003"/>
          </a:xfrm>
        </p:grpSpPr>
        <p:sp>
          <p:nvSpPr>
            <p:cNvPr id="16" name="Folded Corner 15"/>
            <p:cNvSpPr/>
            <p:nvPr/>
          </p:nvSpPr>
          <p:spPr>
            <a:xfrm>
              <a:off x="11277600" y="3773296"/>
              <a:ext cx="7010400" cy="5866003"/>
            </a:xfrm>
            <a:prstGeom prst="foldedCorner">
              <a:avLst/>
            </a:prstGeom>
            <a:solidFill>
              <a:srgbClr val="FBF1D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490489" y="3890141"/>
              <a:ext cx="6584622"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Em hãy nêu những lợi ích của công nghệ được đề cập đến trong hình và trong video. Theo em, có nên lạm dụng các sản phẩm công nghệ không? Vì sao?</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0999967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3842432"/>
            <a:ext cx="10058400" cy="5427934"/>
          </a:xfrm>
          <a:prstGeom prst="rect">
            <a:avLst/>
          </a:prstGeom>
          <a:noFill/>
          <a:ln>
            <a:noFill/>
          </a:ln>
        </p:spPr>
      </p:pic>
      <p:sp>
        <p:nvSpPr>
          <p:cNvPr id="3" name="Right Arrow 2"/>
          <p:cNvSpPr/>
          <p:nvPr/>
        </p:nvSpPr>
        <p:spPr>
          <a:xfrm rot="16200000">
            <a:off x="5311140" y="2857500"/>
            <a:ext cx="762000" cy="7620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9" name="Group 8"/>
          <p:cNvGrpSpPr/>
          <p:nvPr/>
        </p:nvGrpSpPr>
        <p:grpSpPr>
          <a:xfrm>
            <a:off x="220577" y="182477"/>
            <a:ext cx="8920687" cy="2452090"/>
            <a:chOff x="220577" y="182477"/>
            <a:chExt cx="8920687" cy="2452090"/>
          </a:xfrm>
        </p:grpSpPr>
        <p:sp>
          <p:nvSpPr>
            <p:cNvPr id="4" name="Rectangle 3"/>
            <p:cNvSpPr/>
            <p:nvPr/>
          </p:nvSpPr>
          <p:spPr>
            <a:xfrm>
              <a:off x="2243015" y="809644"/>
              <a:ext cx="6898249"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Giúp con người di chuyển đến nơi xa dễ dàng hơn.</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36946">
              <a:off x="220577" y="182477"/>
              <a:ext cx="2411635" cy="2411635"/>
            </a:xfrm>
            <a:prstGeom prst="rect">
              <a:avLst/>
            </a:prstGeom>
          </p:spPr>
        </p:pic>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342900"/>
            <a:ext cx="7331658" cy="4098210"/>
          </a:xfrm>
          <a:prstGeom prst="rect">
            <a:avLst/>
          </a:prstGeom>
        </p:spPr>
      </p:pic>
      <p:sp>
        <p:nvSpPr>
          <p:cNvPr id="7" name="Right Arrow 6"/>
          <p:cNvSpPr/>
          <p:nvPr/>
        </p:nvSpPr>
        <p:spPr>
          <a:xfrm rot="5400000" flipV="1">
            <a:off x="13876629" y="4914900"/>
            <a:ext cx="762000" cy="7620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Rectangle 7"/>
          <p:cNvSpPr/>
          <p:nvPr/>
        </p:nvSpPr>
        <p:spPr>
          <a:xfrm>
            <a:off x="11247729" y="5905500"/>
            <a:ext cx="6125872" cy="286232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Máy tính có kết nối Internet </a:t>
            </a:r>
            <a:r>
              <a:rPr lang="en-US" sz="4000">
                <a:latin typeface="Arial" panose="020B0604020202020204" pitchFamily="34" charset="0"/>
                <a:cs typeface="Arial" panose="020B0604020202020204" pitchFamily="34" charset="0"/>
              </a:rPr>
              <a:t>giúp cập nhật tin tức nhanh chóng.</a:t>
            </a:r>
          </a:p>
        </p:txBody>
      </p:sp>
    </p:spTree>
    <p:extLst>
      <p:ext uri="{BB962C8B-B14F-4D97-AF65-F5344CB8AC3E}">
        <p14:creationId xmlns:p14="http://schemas.microsoft.com/office/powerpoint/2010/main" val="3648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down)">
                                      <p:cBhvr>
                                        <p:cTn id="23" dur="500"/>
                                        <p:tgtEl>
                                          <p:spTgt spid="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924300"/>
            <a:ext cx="11316991" cy="6362700"/>
          </a:xfrm>
          <a:prstGeom prst="rect">
            <a:avLst/>
          </a:prstGeom>
        </p:spPr>
      </p:pic>
      <p:sp>
        <p:nvSpPr>
          <p:cNvPr id="4" name="Rectangle 3"/>
          <p:cNvSpPr/>
          <p:nvPr/>
        </p:nvSpPr>
        <p:spPr>
          <a:xfrm>
            <a:off x="3429000" y="571500"/>
            <a:ext cx="133350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Không nên lạm dụng sản phẩm công nghệ vì trong video, bạn gà vì mải mê sử dụng Internet mà không giao tiếp với các bạn khác, lơ là học tập.</a:t>
            </a:r>
            <a:endParaRPr lang="en-US" sz="4000">
              <a:latin typeface="Arial" panose="020B0604020202020204" pitchFamily="34" charset="0"/>
              <a:cs typeface="Arial" panose="020B0604020202020204" pitchFamily="34" charset="0"/>
            </a:endParaRPr>
          </a:p>
        </p:txBody>
      </p:sp>
      <p:pic>
        <p:nvPicPr>
          <p:cNvPr id="5" name="Picture 10"/>
          <p:cNvPicPr>
            <a:picLocks noChangeAspect="1"/>
          </p:cNvPicPr>
          <p:nvPr/>
        </p:nvPicPr>
        <p:blipFill>
          <a:blip r:embed="rId4"/>
          <a:srcRect/>
          <a:stretch>
            <a:fillRect/>
          </a:stretch>
        </p:blipFill>
        <p:spPr>
          <a:xfrm>
            <a:off x="685800" y="874087"/>
            <a:ext cx="2255767" cy="2559735"/>
          </a:xfrm>
          <a:prstGeom prst="rect">
            <a:avLst/>
          </a:prstGeom>
        </p:spPr>
      </p:pic>
      <p:grpSp>
        <p:nvGrpSpPr>
          <p:cNvPr id="8" name="Group 7"/>
          <p:cNvGrpSpPr/>
          <p:nvPr/>
        </p:nvGrpSpPr>
        <p:grpSpPr>
          <a:xfrm>
            <a:off x="15392400" y="7366000"/>
            <a:ext cx="2336799" cy="2921000"/>
            <a:chOff x="15392400" y="7366000"/>
            <a:chExt cx="2336799" cy="2921000"/>
          </a:xfrm>
        </p:grpSpPr>
        <p:pic>
          <p:nvPicPr>
            <p:cNvPr id="6" name="Picture 5"/>
            <p:cNvPicPr>
              <a:picLocks noChangeAspect="1"/>
            </p:cNvPicPr>
            <p:nvPr/>
          </p:nvPicPr>
          <p:blipFill>
            <a:blip r:embed="rId5"/>
            <a:stretch>
              <a:fillRect/>
            </a:stretch>
          </p:blipFill>
          <p:spPr>
            <a:xfrm>
              <a:off x="15392400" y="7366000"/>
              <a:ext cx="2336799" cy="2921000"/>
            </a:xfrm>
            <a:prstGeom prst="rect">
              <a:avLst/>
            </a:prstGeom>
          </p:spPr>
        </p:pic>
        <p:pic>
          <p:nvPicPr>
            <p:cNvPr id="7" name="Picture 6"/>
            <p:cNvPicPr>
              <a:picLocks noChangeAspect="1"/>
            </p:cNvPicPr>
            <p:nvPr/>
          </p:nvPicPr>
          <p:blipFill>
            <a:blip r:embed="rId6"/>
            <a:stretch>
              <a:fillRect/>
            </a:stretch>
          </p:blipFill>
          <p:spPr>
            <a:xfrm>
              <a:off x="15854573" y="7505700"/>
              <a:ext cx="929747" cy="847103"/>
            </a:xfrm>
            <a:prstGeom prst="rect">
              <a:avLst/>
            </a:prstGeom>
          </p:spPr>
        </p:pic>
      </p:grpSp>
    </p:spTree>
    <p:extLst>
      <p:ext uri="{BB962C8B-B14F-4D97-AF65-F5344CB8AC3E}">
        <p14:creationId xmlns:p14="http://schemas.microsoft.com/office/powerpoint/2010/main" val="337485706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621553" y="8360794"/>
            <a:ext cx="20270755" cy="4602669"/>
            <a:chOff x="0" y="0"/>
            <a:chExt cx="112054433" cy="25443030"/>
          </a:xfrm>
        </p:grpSpPr>
        <p:sp>
          <p:nvSpPr>
            <p:cNvPr id="3" name="Freeform 3"/>
            <p:cNvSpPr/>
            <p:nvPr/>
          </p:nvSpPr>
          <p:spPr>
            <a:xfrm>
              <a:off x="68580" y="123317"/>
              <a:ext cx="111905460" cy="25408360"/>
            </a:xfrm>
            <a:custGeom>
              <a:avLst/>
              <a:gdLst/>
              <a:ahLst/>
              <a:cxnLst/>
              <a:rect l="l" t="t" r="r" b="b"/>
              <a:pathLst>
                <a:path w="111905460" h="25408360">
                  <a:moveTo>
                    <a:pt x="111801317" y="831469"/>
                  </a:moveTo>
                  <a:cubicBezTo>
                    <a:pt x="111838152" y="1258316"/>
                    <a:pt x="111846412" y="24138994"/>
                    <a:pt x="111824820" y="24567111"/>
                  </a:cubicBezTo>
                  <a:cubicBezTo>
                    <a:pt x="111905460" y="25408360"/>
                    <a:pt x="110756618" y="25036758"/>
                    <a:pt x="110258912" y="25107624"/>
                  </a:cubicBezTo>
                  <a:cubicBezTo>
                    <a:pt x="17858397" y="25147375"/>
                    <a:pt x="1317244" y="25191316"/>
                    <a:pt x="696722" y="25136580"/>
                  </a:cubicBezTo>
                  <a:cubicBezTo>
                    <a:pt x="125730" y="25158805"/>
                    <a:pt x="49657" y="24970717"/>
                    <a:pt x="90424" y="24434905"/>
                  </a:cubicBezTo>
                  <a:cubicBezTo>
                    <a:pt x="88265" y="24208336"/>
                    <a:pt x="90297" y="21726828"/>
                    <a:pt x="95123" y="3787707"/>
                  </a:cubicBezTo>
                  <a:cubicBezTo>
                    <a:pt x="147447" y="1012825"/>
                    <a:pt x="0" y="286385"/>
                    <a:pt x="289052" y="155575"/>
                  </a:cubicBezTo>
                  <a:cubicBezTo>
                    <a:pt x="740664" y="30607"/>
                    <a:pt x="1236726" y="94742"/>
                    <a:pt x="1701165" y="50038"/>
                  </a:cubicBezTo>
                  <a:cubicBezTo>
                    <a:pt x="30932532" y="44196"/>
                    <a:pt x="98859521" y="0"/>
                    <a:pt x="110396318" y="24892"/>
                  </a:cubicBezTo>
                  <a:cubicBezTo>
                    <a:pt x="110978360" y="33909"/>
                    <a:pt x="111860625" y="4572"/>
                    <a:pt x="111801317" y="831469"/>
                  </a:cubicBezTo>
                  <a:close/>
                </a:path>
              </a:pathLst>
            </a:custGeom>
            <a:solidFill>
              <a:srgbClr val="FFDE93"/>
            </a:solidFill>
          </p:spPr>
        </p:sp>
        <p:sp>
          <p:nvSpPr>
            <p:cNvPr id="4" name="Freeform 4"/>
            <p:cNvSpPr/>
            <p:nvPr/>
          </p:nvSpPr>
          <p:spPr>
            <a:xfrm>
              <a:off x="-204470" y="0"/>
              <a:ext cx="112443821" cy="25481003"/>
            </a:xfrm>
            <a:custGeom>
              <a:avLst/>
              <a:gdLst/>
              <a:ahLst/>
              <a:cxnLst/>
              <a:rect l="l" t="t" r="r" b="b"/>
              <a:pathLst>
                <a:path w="112443821" h="25481003">
                  <a:moveTo>
                    <a:pt x="110718642" y="0"/>
                  </a:moveTo>
                  <a:cubicBezTo>
                    <a:pt x="111446995" y="17272"/>
                    <a:pt x="112227028" y="12319"/>
                    <a:pt x="112216101" y="1020699"/>
                  </a:cubicBezTo>
                  <a:cubicBezTo>
                    <a:pt x="112202384" y="7502879"/>
                    <a:pt x="112443821" y="25164647"/>
                    <a:pt x="111909404" y="25317174"/>
                  </a:cubicBezTo>
                  <a:cubicBezTo>
                    <a:pt x="111482937" y="25470589"/>
                    <a:pt x="110868512" y="25361370"/>
                    <a:pt x="109089520" y="25395913"/>
                  </a:cubicBezTo>
                  <a:cubicBezTo>
                    <a:pt x="2016760" y="25446078"/>
                    <a:pt x="1294511" y="25481003"/>
                    <a:pt x="590550" y="25367084"/>
                  </a:cubicBezTo>
                  <a:cubicBezTo>
                    <a:pt x="0" y="25247070"/>
                    <a:pt x="277749" y="24135693"/>
                    <a:pt x="223520" y="1224788"/>
                  </a:cubicBezTo>
                  <a:cubicBezTo>
                    <a:pt x="227330" y="411480"/>
                    <a:pt x="181610" y="15494"/>
                    <a:pt x="1151255" y="50673"/>
                  </a:cubicBezTo>
                  <a:cubicBezTo>
                    <a:pt x="1784477" y="30226"/>
                    <a:pt x="47374388" y="6223"/>
                    <a:pt x="110718642" y="0"/>
                  </a:cubicBezTo>
                  <a:close/>
                  <a:moveTo>
                    <a:pt x="112026618" y="24658805"/>
                  </a:moveTo>
                  <a:cubicBezTo>
                    <a:pt x="112047454" y="24248723"/>
                    <a:pt x="112039579" y="1386078"/>
                    <a:pt x="112004009" y="977138"/>
                  </a:cubicBezTo>
                  <a:cubicBezTo>
                    <a:pt x="112061295" y="184912"/>
                    <a:pt x="111210135" y="213106"/>
                    <a:pt x="110648668" y="204470"/>
                  </a:cubicBezTo>
                  <a:cubicBezTo>
                    <a:pt x="97338553" y="180721"/>
                    <a:pt x="31811083" y="223012"/>
                    <a:pt x="1988566" y="228600"/>
                  </a:cubicBezTo>
                  <a:cubicBezTo>
                    <a:pt x="1540510" y="271399"/>
                    <a:pt x="1061974" y="209931"/>
                    <a:pt x="626237" y="329692"/>
                  </a:cubicBezTo>
                  <a:cubicBezTo>
                    <a:pt x="347345" y="454914"/>
                    <a:pt x="489585" y="1150874"/>
                    <a:pt x="439166" y="4112268"/>
                  </a:cubicBezTo>
                  <a:cubicBezTo>
                    <a:pt x="434467" y="21296792"/>
                    <a:pt x="432562" y="24315144"/>
                    <a:pt x="434594" y="24532186"/>
                  </a:cubicBezTo>
                  <a:cubicBezTo>
                    <a:pt x="395224" y="25045521"/>
                    <a:pt x="468630" y="25225733"/>
                    <a:pt x="1019429" y="25204271"/>
                  </a:cubicBezTo>
                  <a:cubicBezTo>
                    <a:pt x="1617980" y="25256722"/>
                    <a:pt x="19163107" y="25214684"/>
                    <a:pt x="110515951" y="25176584"/>
                  </a:cubicBezTo>
                  <a:cubicBezTo>
                    <a:pt x="110996145" y="25108767"/>
                    <a:pt x="112104468" y="25464748"/>
                    <a:pt x="112026618" y="24658805"/>
                  </a:cubicBezTo>
                  <a:close/>
                </a:path>
              </a:pathLst>
            </a:custGeom>
            <a:solidFill>
              <a:srgbClr val="242928"/>
            </a:solidFill>
          </p:spPr>
        </p:sp>
      </p:grpSp>
      <p:sp>
        <p:nvSpPr>
          <p:cNvPr id="5" name="Freeform 5"/>
          <p:cNvSpPr/>
          <p:nvPr/>
        </p:nvSpPr>
        <p:spPr>
          <a:xfrm>
            <a:off x="15760113" y="5313071"/>
            <a:ext cx="2998374" cy="3945229"/>
          </a:xfrm>
          <a:custGeom>
            <a:avLst/>
            <a:gdLst/>
            <a:ahLst/>
            <a:cxnLst/>
            <a:rect l="l" t="t" r="r" b="b"/>
            <a:pathLst>
              <a:path w="2998374" h="3945229">
                <a:moveTo>
                  <a:pt x="0" y="0"/>
                </a:moveTo>
                <a:lnTo>
                  <a:pt x="2998374" y="0"/>
                </a:lnTo>
                <a:lnTo>
                  <a:pt x="2998374" y="3945229"/>
                </a:lnTo>
                <a:lnTo>
                  <a:pt x="0" y="39452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3547272" y="7389742"/>
            <a:ext cx="2037095" cy="2517758"/>
          </a:xfrm>
          <a:custGeom>
            <a:avLst/>
            <a:gdLst/>
            <a:ahLst/>
            <a:cxnLst/>
            <a:rect l="l" t="t" r="r" b="b"/>
            <a:pathLst>
              <a:path w="2037095" h="2517758">
                <a:moveTo>
                  <a:pt x="0" y="0"/>
                </a:moveTo>
                <a:lnTo>
                  <a:pt x="2037095" y="0"/>
                </a:lnTo>
                <a:lnTo>
                  <a:pt x="2037095" y="2517758"/>
                </a:lnTo>
                <a:lnTo>
                  <a:pt x="0" y="2517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3309260" y="6591555"/>
            <a:ext cx="2152056" cy="2893963"/>
          </a:xfrm>
          <a:custGeom>
            <a:avLst/>
            <a:gdLst/>
            <a:ahLst/>
            <a:cxnLst/>
            <a:rect l="l" t="t" r="r" b="b"/>
            <a:pathLst>
              <a:path w="2152056" h="2893963">
                <a:moveTo>
                  <a:pt x="0" y="0"/>
                </a:moveTo>
                <a:lnTo>
                  <a:pt x="2152056" y="0"/>
                </a:lnTo>
                <a:lnTo>
                  <a:pt x="2152056" y="2893963"/>
                </a:lnTo>
                <a:lnTo>
                  <a:pt x="0" y="28939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743647">
            <a:off x="14062924" y="8676714"/>
            <a:ext cx="2796784" cy="1800112"/>
          </a:xfrm>
          <a:custGeom>
            <a:avLst/>
            <a:gdLst/>
            <a:ahLst/>
            <a:cxnLst/>
            <a:rect l="l" t="t" r="r" b="b"/>
            <a:pathLst>
              <a:path w="2796784" h="1800112">
                <a:moveTo>
                  <a:pt x="0" y="0"/>
                </a:moveTo>
                <a:lnTo>
                  <a:pt x="2796784" y="0"/>
                </a:lnTo>
                <a:lnTo>
                  <a:pt x="2796784" y="1800112"/>
                </a:lnTo>
                <a:lnTo>
                  <a:pt x="0" y="18001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8443" y="7016333"/>
            <a:ext cx="2295936" cy="2158180"/>
          </a:xfrm>
          <a:custGeom>
            <a:avLst/>
            <a:gdLst/>
            <a:ahLst/>
            <a:cxnLst/>
            <a:rect l="l" t="t" r="r" b="b"/>
            <a:pathLst>
              <a:path w="2295936" h="2158180">
                <a:moveTo>
                  <a:pt x="0" y="0"/>
                </a:moveTo>
                <a:lnTo>
                  <a:pt x="2295936" y="0"/>
                </a:lnTo>
                <a:lnTo>
                  <a:pt x="2295936" y="2158180"/>
                </a:lnTo>
                <a:lnTo>
                  <a:pt x="0" y="21581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27026" y="8648621"/>
            <a:ext cx="2036133" cy="1495633"/>
          </a:xfrm>
          <a:custGeom>
            <a:avLst/>
            <a:gdLst/>
            <a:ahLst/>
            <a:cxnLst/>
            <a:rect l="l" t="t" r="r" b="b"/>
            <a:pathLst>
              <a:path w="2036133" h="1495633">
                <a:moveTo>
                  <a:pt x="0" y="0"/>
                </a:moveTo>
                <a:lnTo>
                  <a:pt x="2036133" y="0"/>
                </a:lnTo>
                <a:lnTo>
                  <a:pt x="2036133" y="1495633"/>
                </a:lnTo>
                <a:lnTo>
                  <a:pt x="0" y="14956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3"/>
          <p:cNvSpPr txBox="1"/>
          <p:nvPr/>
        </p:nvSpPr>
        <p:spPr>
          <a:xfrm>
            <a:off x="168443" y="1020343"/>
            <a:ext cx="17662357" cy="1615827"/>
          </a:xfrm>
          <a:prstGeom prst="rect">
            <a:avLst/>
          </a:prstGeom>
          <a:noFill/>
        </p:spPr>
        <p:txBody>
          <a:bodyPr wrap="square" rtlCol="0">
            <a:spAutoFit/>
          </a:bodyPr>
          <a:lstStyle/>
          <a:p>
            <a:pPr algn="ctr">
              <a:lnSpc>
                <a:spcPct val="150000"/>
              </a:lnSpc>
            </a:pPr>
            <a:r>
              <a:rPr lang="vi-VN" sz="6600" b="1">
                <a:latin typeface="Arial" panose="020B0604020202020204" pitchFamily="34" charset="0"/>
                <a:cs typeface="Arial" panose="020B0604020202020204" pitchFamily="34" charset="0"/>
              </a:rPr>
              <a:t>PHẦN MỘT: CÔNG NGHỆ VÀ ĐỜI SỐNG</a:t>
            </a:r>
            <a:endParaRPr lang="en-US" sz="6600" b="1">
              <a:latin typeface="Arial" panose="020B0604020202020204" pitchFamily="34" charset="0"/>
              <a:cs typeface="Arial" panose="020B0604020202020204" pitchFamily="34" charset="0"/>
            </a:endParaRPr>
          </a:p>
        </p:txBody>
      </p:sp>
      <p:sp>
        <p:nvSpPr>
          <p:cNvPr id="15" name="Rectangle 14"/>
          <p:cNvSpPr/>
          <p:nvPr/>
        </p:nvSpPr>
        <p:spPr>
          <a:xfrm>
            <a:off x="3865654" y="3005462"/>
            <a:ext cx="10267934" cy="3785652"/>
          </a:xfrm>
          <a:prstGeom prst="rect">
            <a:avLst/>
          </a:prstGeom>
        </p:spPr>
        <p:txBody>
          <a:bodyPr wrap="square">
            <a:spAutoFit/>
          </a:bodyPr>
          <a:lstStyle/>
          <a:p>
            <a:pPr algn="ctr">
              <a:lnSpc>
                <a:spcPct val="150000"/>
              </a:lnSpc>
              <a:spcBef>
                <a:spcPts val="200"/>
              </a:spcBef>
              <a:spcAft>
                <a:spcPts val="0"/>
              </a:spcAft>
            </a:pPr>
            <a:r>
              <a:rPr lang="nl-NL" sz="8000" b="1">
                <a:solidFill>
                  <a:srgbClr val="CE4A4A"/>
                </a:solidFill>
                <a:latin typeface="Arial" panose="020B0604020202020204" pitchFamily="34" charset="0"/>
                <a:ea typeface="Times New Roman" panose="02020603050405020304" pitchFamily="18" charset="0"/>
                <a:cs typeface="Arial" panose="020B0604020202020204" pitchFamily="34" charset="0"/>
              </a:rPr>
              <a:t>BÀI 1: VAI TRÒ CỦA CÔNG NGHỆ </a:t>
            </a:r>
            <a:endParaRPr lang="en-US" sz="8000" b="1">
              <a:solidFill>
                <a:srgbClr val="CE4A4A"/>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4205050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3"/>
          <p:cNvGrpSpPr/>
          <p:nvPr/>
        </p:nvGrpSpPr>
        <p:grpSpPr>
          <a:xfrm>
            <a:off x="-228600" y="649358"/>
            <a:ext cx="8534400" cy="1676400"/>
            <a:chOff x="0" y="-213533"/>
            <a:chExt cx="8596360" cy="1940735"/>
          </a:xfrm>
        </p:grpSpPr>
        <p:grpSp>
          <p:nvGrpSpPr>
            <p:cNvPr id="3" name="Group 14"/>
            <p:cNvGrpSpPr/>
            <p:nvPr/>
          </p:nvGrpSpPr>
          <p:grpSpPr>
            <a:xfrm>
              <a:off x="0" y="-213533"/>
              <a:ext cx="8596360" cy="1940735"/>
              <a:chOff x="0" y="-38100"/>
              <a:chExt cx="1533819" cy="346279"/>
            </a:xfrm>
          </p:grpSpPr>
          <p:sp>
            <p:nvSpPr>
              <p:cNvPr id="5" name="Freeform 15"/>
              <p:cNvSpPr/>
              <p:nvPr/>
            </p:nvSpPr>
            <p:spPr>
              <a:xfrm>
                <a:off x="0" y="0"/>
                <a:ext cx="1533819" cy="308179"/>
              </a:xfrm>
              <a:custGeom>
                <a:avLst/>
                <a:gdLst/>
                <a:ahLst/>
                <a:cxnLst/>
                <a:rect l="l" t="t" r="r" b="b"/>
                <a:pathLst>
                  <a:path w="1533819" h="266501">
                    <a:moveTo>
                      <a:pt x="1313444" y="0"/>
                    </a:moveTo>
                    <a:lnTo>
                      <a:pt x="37343" y="0"/>
                    </a:lnTo>
                    <a:cubicBezTo>
                      <a:pt x="27439" y="0"/>
                      <a:pt x="17941" y="3934"/>
                      <a:pt x="10938" y="10938"/>
                    </a:cubicBezTo>
                    <a:cubicBezTo>
                      <a:pt x="3934" y="17941"/>
                      <a:pt x="0" y="27439"/>
                      <a:pt x="0" y="37343"/>
                    </a:cubicBezTo>
                    <a:lnTo>
                      <a:pt x="0" y="229157"/>
                    </a:lnTo>
                    <a:cubicBezTo>
                      <a:pt x="0" y="239062"/>
                      <a:pt x="3934" y="248560"/>
                      <a:pt x="10938" y="255563"/>
                    </a:cubicBezTo>
                    <a:cubicBezTo>
                      <a:pt x="17941" y="262566"/>
                      <a:pt x="27439" y="266501"/>
                      <a:pt x="37343" y="266501"/>
                    </a:cubicBezTo>
                    <a:lnTo>
                      <a:pt x="1313444" y="266501"/>
                    </a:lnTo>
                    <a:cubicBezTo>
                      <a:pt x="1337807" y="266501"/>
                      <a:pt x="1361641" y="259383"/>
                      <a:pt x="1382015" y="246023"/>
                    </a:cubicBezTo>
                    <a:lnTo>
                      <a:pt x="1522759" y="153728"/>
                    </a:lnTo>
                    <a:cubicBezTo>
                      <a:pt x="1529661" y="149202"/>
                      <a:pt x="1533819" y="141504"/>
                      <a:pt x="1533819" y="133250"/>
                    </a:cubicBezTo>
                    <a:cubicBezTo>
                      <a:pt x="1533819" y="124997"/>
                      <a:pt x="1529661" y="117298"/>
                      <a:pt x="1522759" y="112772"/>
                    </a:cubicBezTo>
                    <a:lnTo>
                      <a:pt x="1382015" y="20478"/>
                    </a:lnTo>
                    <a:cubicBezTo>
                      <a:pt x="1361641" y="7118"/>
                      <a:pt x="1337807" y="0"/>
                      <a:pt x="1313444" y="0"/>
                    </a:cubicBezTo>
                    <a:close/>
                  </a:path>
                </a:pathLst>
              </a:custGeom>
              <a:solidFill>
                <a:srgbClr val="CE4A4A"/>
              </a:solidFill>
              <a:ln w="38100" cap="rnd">
                <a:solidFill>
                  <a:srgbClr val="222222"/>
                </a:solidFill>
                <a:prstDash val="solid"/>
                <a:round/>
              </a:ln>
            </p:spPr>
          </p:sp>
          <p:sp>
            <p:nvSpPr>
              <p:cNvPr id="6" name="TextBox 16"/>
              <p:cNvSpPr txBox="1"/>
              <p:nvPr/>
            </p:nvSpPr>
            <p:spPr>
              <a:xfrm>
                <a:off x="0" y="-38100"/>
                <a:ext cx="1439687" cy="304601"/>
              </a:xfrm>
              <a:prstGeom prst="rect">
                <a:avLst/>
              </a:prstGeom>
            </p:spPr>
            <p:txBody>
              <a:bodyPr lIns="44624" tIns="44624" rIns="44624" bIns="44624" rtlCol="0" anchor="ctr"/>
              <a:lstStyle/>
              <a:p>
                <a:pPr algn="ctr">
                  <a:lnSpc>
                    <a:spcPts val="2659"/>
                  </a:lnSpc>
                </a:pPr>
                <a:endParaRPr sz="6000"/>
              </a:p>
            </p:txBody>
          </p:sp>
        </p:grpSp>
        <p:sp>
          <p:nvSpPr>
            <p:cNvPr id="4" name="TextBox 17"/>
            <p:cNvSpPr txBox="1"/>
            <p:nvPr/>
          </p:nvSpPr>
          <p:spPr>
            <a:xfrm>
              <a:off x="451898" y="329140"/>
              <a:ext cx="7616894" cy="1068921"/>
            </a:xfrm>
            <a:prstGeom prst="rect">
              <a:avLst/>
            </a:prstGeom>
          </p:spPr>
          <p:txBody>
            <a:bodyPr wrap="square" lIns="0" tIns="0" rIns="0" bIns="0" rtlCol="0" anchor="t">
              <a:spAutoFit/>
            </a:bodyPr>
            <a:lstStyle/>
            <a:p>
              <a:pPr marL="0" lvl="0" indent="0"/>
              <a:r>
                <a:rPr lang="vi-VN" sz="6000" b="1">
                  <a:solidFill>
                    <a:schemeClr val="bg1"/>
                  </a:solidFill>
                  <a:latin typeface="Arial" panose="020B0604020202020204" pitchFamily="34" charset="0"/>
                  <a:cs typeface="Arial" panose="020B0604020202020204" pitchFamily="34" charset="0"/>
                </a:rPr>
                <a:t>NỘI DUNG BÀI HỌC</a:t>
              </a:r>
              <a:endParaRPr lang="en-US" sz="6000" b="1">
                <a:solidFill>
                  <a:schemeClr val="bg1"/>
                </a:solidFill>
                <a:latin typeface="Arial" panose="020B0604020202020204" pitchFamily="34" charset="0"/>
                <a:cs typeface="Arial" panose="020B0604020202020204" pitchFamily="34" charset="0"/>
              </a:endParaRPr>
            </a:p>
          </p:txBody>
        </p:sp>
      </p:grpSp>
      <p:cxnSp>
        <p:nvCxnSpPr>
          <p:cNvPr id="7" name="Straight Connector 6"/>
          <p:cNvCxnSpPr/>
          <p:nvPr/>
        </p:nvCxnSpPr>
        <p:spPr>
          <a:xfrm>
            <a:off x="0" y="3771900"/>
            <a:ext cx="18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347217" y="3222259"/>
            <a:ext cx="1104362" cy="1104362"/>
          </a:xfrm>
          <a:prstGeom prst="ellipse">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1</a:t>
            </a:r>
            <a:endParaRPr lang="en-US" sz="4400" b="1">
              <a:solidFill>
                <a:schemeClr val="bg1"/>
              </a:solidFill>
              <a:latin typeface="Arial" panose="020B0604020202020204" pitchFamily="34" charset="0"/>
              <a:cs typeface="Arial" panose="020B0604020202020204" pitchFamily="34" charset="0"/>
            </a:endParaRPr>
          </a:p>
        </p:txBody>
      </p:sp>
      <p:sp>
        <p:nvSpPr>
          <p:cNvPr id="9" name="Oval 8"/>
          <p:cNvSpPr/>
          <p:nvPr/>
        </p:nvSpPr>
        <p:spPr>
          <a:xfrm>
            <a:off x="12859019" y="3222259"/>
            <a:ext cx="1104362" cy="1104362"/>
          </a:xfrm>
          <a:prstGeom prst="ellipse">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2</a:t>
            </a:r>
            <a:endParaRPr lang="en-US" sz="4400" b="1">
              <a:solidFill>
                <a:schemeClr val="bg1"/>
              </a:solidFill>
              <a:latin typeface="Arial" panose="020B0604020202020204" pitchFamily="34" charset="0"/>
              <a:cs typeface="Arial" panose="020B0604020202020204" pitchFamily="34" charset="0"/>
            </a:endParaRPr>
          </a:p>
        </p:txBody>
      </p:sp>
      <p:grpSp>
        <p:nvGrpSpPr>
          <p:cNvPr id="10" name="Group 9"/>
          <p:cNvGrpSpPr/>
          <p:nvPr/>
        </p:nvGrpSpPr>
        <p:grpSpPr>
          <a:xfrm>
            <a:off x="1622798" y="4443224"/>
            <a:ext cx="6553200" cy="4891276"/>
            <a:chOff x="1622798" y="4443224"/>
            <a:chExt cx="6553200" cy="4891276"/>
          </a:xfrm>
        </p:grpSpPr>
        <p:grpSp>
          <p:nvGrpSpPr>
            <p:cNvPr id="11" name="Group 10"/>
            <p:cNvGrpSpPr/>
            <p:nvPr/>
          </p:nvGrpSpPr>
          <p:grpSpPr>
            <a:xfrm>
              <a:off x="1622798" y="4443224"/>
              <a:ext cx="6553200" cy="4891276"/>
              <a:chOff x="1426955" y="4246643"/>
              <a:chExt cx="6553200" cy="4891276"/>
            </a:xfrm>
          </p:grpSpPr>
          <p:sp>
            <p:nvSpPr>
              <p:cNvPr id="13" name="Rounded Rectangle 12"/>
              <p:cNvSpPr/>
              <p:nvPr/>
            </p:nvSpPr>
            <p:spPr>
              <a:xfrm>
                <a:off x="1426955" y="5067300"/>
                <a:ext cx="6553200" cy="4070619"/>
              </a:xfrm>
              <a:prstGeom prst="roundRect">
                <a:avLst>
                  <a:gd name="adj" fmla="val 13051"/>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4229638" y="4246643"/>
                <a:ext cx="951962" cy="820657"/>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1844697" y="5774421"/>
              <a:ext cx="6109401" cy="3013838"/>
            </a:xfrm>
            <a:prstGeom prst="rect">
              <a:avLst/>
            </a:prstGeom>
          </p:spPr>
          <p:txBody>
            <a:bodyPr wrap="square">
              <a:spAutoFit/>
            </a:bodyPr>
            <a:lstStyle/>
            <a:p>
              <a:pPr algn="ctr">
                <a:lnSpc>
                  <a:spcPct val="150000"/>
                </a:lnSpc>
              </a:pPr>
              <a:r>
                <a:rPr lang="en-US" sz="4400" b="1">
                  <a:latin typeface="Arial" panose="020B0604020202020204" pitchFamily="34" charset="0"/>
                  <a:cs typeface="Arial" panose="020B0604020202020204" pitchFamily="34" charset="0"/>
                </a:rPr>
                <a:t>Vai trò của sản phẩm công nghệ trong </a:t>
              </a:r>
              <a:endParaRPr lang="vi-VN" sz="4400" b="1">
                <a:latin typeface="Arial" panose="020B0604020202020204" pitchFamily="34" charset="0"/>
                <a:cs typeface="Arial" panose="020B0604020202020204" pitchFamily="34" charset="0"/>
              </a:endParaRPr>
            </a:p>
            <a:p>
              <a:pPr algn="ctr">
                <a:lnSpc>
                  <a:spcPct val="150000"/>
                </a:lnSpc>
              </a:pPr>
              <a:r>
                <a:rPr lang="en-US" sz="4400" b="1">
                  <a:latin typeface="Arial" panose="020B0604020202020204" pitchFamily="34" charset="0"/>
                  <a:cs typeface="Arial" panose="020B0604020202020204" pitchFamily="34" charset="0"/>
                </a:rPr>
                <a:t>đời sống</a:t>
              </a:r>
            </a:p>
          </p:txBody>
        </p:sp>
      </p:grpSp>
      <p:grpSp>
        <p:nvGrpSpPr>
          <p:cNvPr id="15" name="Group 14"/>
          <p:cNvGrpSpPr/>
          <p:nvPr/>
        </p:nvGrpSpPr>
        <p:grpSpPr>
          <a:xfrm>
            <a:off x="10134600" y="4443224"/>
            <a:ext cx="6553200" cy="4891276"/>
            <a:chOff x="10134600" y="4443224"/>
            <a:chExt cx="6553200" cy="4891276"/>
          </a:xfrm>
        </p:grpSpPr>
        <p:grpSp>
          <p:nvGrpSpPr>
            <p:cNvPr id="16" name="Group 15"/>
            <p:cNvGrpSpPr/>
            <p:nvPr/>
          </p:nvGrpSpPr>
          <p:grpSpPr>
            <a:xfrm>
              <a:off x="10134600" y="4443224"/>
              <a:ext cx="6553200" cy="4891276"/>
              <a:chOff x="1426955" y="4246643"/>
              <a:chExt cx="6553200" cy="4891276"/>
            </a:xfrm>
          </p:grpSpPr>
          <p:sp>
            <p:nvSpPr>
              <p:cNvPr id="18" name="Rounded Rectangle 17"/>
              <p:cNvSpPr/>
              <p:nvPr/>
            </p:nvSpPr>
            <p:spPr>
              <a:xfrm>
                <a:off x="1426955" y="5067300"/>
                <a:ext cx="6553200" cy="4070619"/>
              </a:xfrm>
              <a:prstGeom prst="roundRect">
                <a:avLst>
                  <a:gd name="adj" fmla="val 13051"/>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4229638" y="4246643"/>
                <a:ext cx="951962" cy="820657"/>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10569299" y="6201141"/>
              <a:ext cx="5683801" cy="1998176"/>
            </a:xfrm>
            <a:prstGeom prst="rect">
              <a:avLst/>
            </a:prstGeom>
          </p:spPr>
          <p:txBody>
            <a:bodyPr wrap="square">
              <a:spAutoFit/>
            </a:bodyPr>
            <a:lstStyle/>
            <a:p>
              <a:pPr algn="ctr">
                <a:lnSpc>
                  <a:spcPct val="150000"/>
                </a:lnSpc>
              </a:pPr>
              <a:r>
                <a:rPr lang="en-US" sz="4400" b="1">
                  <a:latin typeface="Arial" panose="020B0604020202020204" pitchFamily="34" charset="0"/>
                  <a:cs typeface="Arial" panose="020B0604020202020204" pitchFamily="34" charset="0"/>
                </a:rPr>
                <a:t>Những mặt trái khi sử dụng công nghệ</a:t>
              </a:r>
            </a:p>
          </p:txBody>
        </p:sp>
      </p:grpSp>
      <p:pic>
        <p:nvPicPr>
          <p:cNvPr id="20" name="Picture 19"/>
          <p:cNvPicPr>
            <a:picLocks noChangeAspect="1"/>
          </p:cNvPicPr>
          <p:nvPr/>
        </p:nvPicPr>
        <p:blipFill>
          <a:blip r:embed="rId3"/>
          <a:stretch>
            <a:fillRect/>
          </a:stretch>
        </p:blipFill>
        <p:spPr>
          <a:xfrm>
            <a:off x="190478" y="8643519"/>
            <a:ext cx="1432319" cy="1498938"/>
          </a:xfrm>
          <a:prstGeom prst="rect">
            <a:avLst/>
          </a:prstGeom>
        </p:spPr>
      </p:pic>
      <p:sp>
        <p:nvSpPr>
          <p:cNvPr id="21" name="Freeform 9"/>
          <p:cNvSpPr/>
          <p:nvPr/>
        </p:nvSpPr>
        <p:spPr>
          <a:xfrm>
            <a:off x="13904485" y="-611778"/>
            <a:ext cx="4133303" cy="3456474"/>
          </a:xfrm>
          <a:custGeom>
            <a:avLst/>
            <a:gdLst/>
            <a:ahLst/>
            <a:cxnLst/>
            <a:rect l="l" t="t" r="r" b="b"/>
            <a:pathLst>
              <a:path w="2717983" h="2272913">
                <a:moveTo>
                  <a:pt x="0" y="0"/>
                </a:moveTo>
                <a:lnTo>
                  <a:pt x="2717982" y="0"/>
                </a:lnTo>
                <a:lnTo>
                  <a:pt x="2717982" y="2272913"/>
                </a:lnTo>
                <a:lnTo>
                  <a:pt x="0" y="2272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7880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17"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500"/>
                            </p:stCondLst>
                            <p:childTnLst>
                              <p:par>
                                <p:cTn id="33" presetID="17" presetClass="entr" presetSubtype="1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87064" y="-326892"/>
            <a:ext cx="7737760" cy="10940783"/>
            <a:chOff x="0" y="0"/>
            <a:chExt cx="42773460" cy="60479408"/>
          </a:xfrm>
        </p:grpSpPr>
        <p:sp>
          <p:nvSpPr>
            <p:cNvPr id="3" name="Freeform 3"/>
            <p:cNvSpPr/>
            <p:nvPr/>
          </p:nvSpPr>
          <p:spPr>
            <a:xfrm>
              <a:off x="68580" y="123317"/>
              <a:ext cx="42624488" cy="60444738"/>
            </a:xfrm>
            <a:custGeom>
              <a:avLst/>
              <a:gdLst/>
              <a:ahLst/>
              <a:cxnLst/>
              <a:rect l="l" t="t" r="r" b="b"/>
              <a:pathLst>
                <a:path w="42624488" h="60444738">
                  <a:moveTo>
                    <a:pt x="42520349" y="831469"/>
                  </a:moveTo>
                  <a:cubicBezTo>
                    <a:pt x="42557178" y="1258316"/>
                    <a:pt x="42565435" y="59175370"/>
                    <a:pt x="42543845" y="59603487"/>
                  </a:cubicBezTo>
                  <a:cubicBezTo>
                    <a:pt x="42624488" y="60444738"/>
                    <a:pt x="41475647" y="60073133"/>
                    <a:pt x="40977935" y="60144000"/>
                  </a:cubicBezTo>
                  <a:cubicBezTo>
                    <a:pt x="7616880" y="60183749"/>
                    <a:pt x="1317244" y="60227697"/>
                    <a:pt x="696722" y="60172959"/>
                  </a:cubicBezTo>
                  <a:cubicBezTo>
                    <a:pt x="125730" y="60195184"/>
                    <a:pt x="49657" y="60007096"/>
                    <a:pt x="90424" y="59471284"/>
                  </a:cubicBezTo>
                  <a:cubicBezTo>
                    <a:pt x="88265" y="59244712"/>
                    <a:pt x="90297" y="53244061"/>
                    <a:pt x="95123" y="7663403"/>
                  </a:cubicBezTo>
                  <a:cubicBezTo>
                    <a:pt x="147447" y="1012825"/>
                    <a:pt x="0" y="286385"/>
                    <a:pt x="289052" y="155575"/>
                  </a:cubicBezTo>
                  <a:cubicBezTo>
                    <a:pt x="740664" y="30607"/>
                    <a:pt x="1236726" y="94742"/>
                    <a:pt x="1701165" y="50038"/>
                  </a:cubicBezTo>
                  <a:cubicBezTo>
                    <a:pt x="12328506" y="44196"/>
                    <a:pt x="36807870" y="0"/>
                    <a:pt x="41115350" y="24892"/>
                  </a:cubicBezTo>
                  <a:cubicBezTo>
                    <a:pt x="41697388" y="33909"/>
                    <a:pt x="42579657" y="4572"/>
                    <a:pt x="42520349" y="831469"/>
                  </a:cubicBezTo>
                  <a:close/>
                </a:path>
              </a:pathLst>
            </a:custGeom>
            <a:solidFill>
              <a:srgbClr val="FFDE93"/>
            </a:solidFill>
          </p:spPr>
        </p:sp>
        <p:sp>
          <p:nvSpPr>
            <p:cNvPr id="4" name="Freeform 4"/>
            <p:cNvSpPr/>
            <p:nvPr/>
          </p:nvSpPr>
          <p:spPr>
            <a:xfrm>
              <a:off x="-204470" y="0"/>
              <a:ext cx="43162843" cy="60517379"/>
            </a:xfrm>
            <a:custGeom>
              <a:avLst/>
              <a:gdLst/>
              <a:ahLst/>
              <a:cxnLst/>
              <a:rect l="l" t="t" r="r" b="b"/>
              <a:pathLst>
                <a:path w="43162843" h="60517379">
                  <a:moveTo>
                    <a:pt x="41437674" y="0"/>
                  </a:moveTo>
                  <a:cubicBezTo>
                    <a:pt x="42166020" y="17272"/>
                    <a:pt x="42946053" y="12319"/>
                    <a:pt x="42935130" y="1020699"/>
                  </a:cubicBezTo>
                  <a:cubicBezTo>
                    <a:pt x="42921416" y="16913095"/>
                    <a:pt x="43162843" y="60201026"/>
                    <a:pt x="42628426" y="60353550"/>
                  </a:cubicBezTo>
                  <a:cubicBezTo>
                    <a:pt x="42201959" y="60506967"/>
                    <a:pt x="41587535" y="60397746"/>
                    <a:pt x="40669181" y="60432293"/>
                  </a:cubicBezTo>
                  <a:cubicBezTo>
                    <a:pt x="2016760" y="60482454"/>
                    <a:pt x="1294511" y="60517379"/>
                    <a:pt x="590550" y="60403463"/>
                  </a:cubicBezTo>
                  <a:cubicBezTo>
                    <a:pt x="0" y="60283446"/>
                    <a:pt x="277749" y="59172072"/>
                    <a:pt x="223520" y="1224788"/>
                  </a:cubicBezTo>
                  <a:cubicBezTo>
                    <a:pt x="227330" y="411480"/>
                    <a:pt x="181610" y="15494"/>
                    <a:pt x="1151255" y="50673"/>
                  </a:cubicBezTo>
                  <a:cubicBezTo>
                    <a:pt x="1784477" y="30226"/>
                    <a:pt x="18428430" y="6223"/>
                    <a:pt x="41437674" y="0"/>
                  </a:cubicBezTo>
                  <a:close/>
                  <a:moveTo>
                    <a:pt x="42745647" y="59695184"/>
                  </a:moveTo>
                  <a:cubicBezTo>
                    <a:pt x="42766477" y="59285101"/>
                    <a:pt x="42758601" y="1386078"/>
                    <a:pt x="42723041" y="977138"/>
                  </a:cubicBezTo>
                  <a:cubicBezTo>
                    <a:pt x="42780318" y="184912"/>
                    <a:pt x="41929163" y="213106"/>
                    <a:pt x="41367697" y="204470"/>
                  </a:cubicBezTo>
                  <a:cubicBezTo>
                    <a:pt x="36434398" y="180721"/>
                    <a:pt x="12819764" y="223012"/>
                    <a:pt x="1988566" y="228600"/>
                  </a:cubicBezTo>
                  <a:cubicBezTo>
                    <a:pt x="1540510" y="271399"/>
                    <a:pt x="1061974" y="209931"/>
                    <a:pt x="626237" y="329692"/>
                  </a:cubicBezTo>
                  <a:cubicBezTo>
                    <a:pt x="347345" y="454914"/>
                    <a:pt x="489585" y="1150874"/>
                    <a:pt x="439166" y="8298051"/>
                  </a:cubicBezTo>
                  <a:cubicBezTo>
                    <a:pt x="434467" y="51961386"/>
                    <a:pt x="432562" y="59351521"/>
                    <a:pt x="434594" y="59568562"/>
                  </a:cubicBezTo>
                  <a:cubicBezTo>
                    <a:pt x="395224" y="60081895"/>
                    <a:pt x="468630" y="60262114"/>
                    <a:pt x="1019429" y="60240645"/>
                  </a:cubicBezTo>
                  <a:cubicBezTo>
                    <a:pt x="1617980" y="60293101"/>
                    <a:pt x="8261717" y="60251063"/>
                    <a:pt x="41234983" y="60212963"/>
                  </a:cubicBezTo>
                  <a:cubicBezTo>
                    <a:pt x="41715170" y="60145141"/>
                    <a:pt x="42823496" y="60501126"/>
                    <a:pt x="42745647" y="59695184"/>
                  </a:cubicBezTo>
                  <a:close/>
                </a:path>
              </a:pathLst>
            </a:custGeom>
            <a:solidFill>
              <a:srgbClr val="242928"/>
            </a:solidFill>
          </p:spPr>
        </p:sp>
      </p:grpSp>
      <p:sp>
        <p:nvSpPr>
          <p:cNvPr id="5" name="TextBox 11"/>
          <p:cNvSpPr txBox="1"/>
          <p:nvPr/>
        </p:nvSpPr>
        <p:spPr>
          <a:xfrm>
            <a:off x="11482822" y="1562100"/>
            <a:ext cx="2025631" cy="1679947"/>
          </a:xfrm>
          <a:prstGeom prst="rect">
            <a:avLst/>
          </a:prstGeom>
          <a:solidFill>
            <a:schemeClr val="accent1">
              <a:lumMod val="40000"/>
              <a:lumOff val="60000"/>
            </a:schemeClr>
          </a:solidFill>
        </p:spPr>
        <p:txBody>
          <a:bodyPr wrap="square" lIns="0" tIns="0" rIns="0" bIns="0" rtlCol="0" anchor="t">
            <a:spAutoFit/>
          </a:bodyPr>
          <a:lstStyle/>
          <a:p>
            <a:pPr marL="0" lvl="0" indent="0" algn="ctr">
              <a:lnSpc>
                <a:spcPts val="13063"/>
              </a:lnSpc>
              <a:spcBef>
                <a:spcPct val="0"/>
              </a:spcBef>
            </a:pPr>
            <a:r>
              <a:rPr lang="vi-VN" sz="11500" b="1" u="none" strike="noStrike" spc="289">
                <a:solidFill>
                  <a:srgbClr val="231F20"/>
                </a:solidFill>
                <a:latin typeface="Arial" panose="020B0604020202020204" pitchFamily="34" charset="0"/>
                <a:cs typeface="Arial" panose="020B0604020202020204" pitchFamily="34" charset="0"/>
              </a:rPr>
              <a:t>01</a:t>
            </a:r>
            <a:endParaRPr lang="en-US" sz="11500" b="1" u="none" strike="noStrike" spc="289">
              <a:solidFill>
                <a:srgbClr val="231F20"/>
              </a:solidFill>
              <a:latin typeface="Arial" panose="020B0604020202020204" pitchFamily="34" charset="0"/>
              <a:cs typeface="Arial" panose="020B0604020202020204" pitchFamily="34" charset="0"/>
            </a:endParaRPr>
          </a:p>
        </p:txBody>
      </p:sp>
      <p:sp>
        <p:nvSpPr>
          <p:cNvPr id="6" name="Rectangle 5"/>
          <p:cNvSpPr/>
          <p:nvPr/>
        </p:nvSpPr>
        <p:spPr>
          <a:xfrm>
            <a:off x="7353392" y="3712694"/>
            <a:ext cx="10284493" cy="4662815"/>
          </a:xfrm>
          <a:prstGeom prst="rect">
            <a:avLst/>
          </a:prstGeom>
        </p:spPr>
        <p:txBody>
          <a:bodyPr wrap="square">
            <a:spAutoFit/>
          </a:bodyPr>
          <a:lstStyle/>
          <a:p>
            <a:pPr algn="ctr">
              <a:lnSpc>
                <a:spcPct val="150000"/>
              </a:lnSpc>
            </a:pPr>
            <a:r>
              <a:rPr lang="en-US" sz="6600" b="1">
                <a:latin typeface="Arial" panose="020B0604020202020204" pitchFamily="34" charset="0"/>
                <a:cs typeface="Arial" panose="020B0604020202020204" pitchFamily="34" charset="0"/>
              </a:rPr>
              <a:t>VAI TRÒ CỦA SẢN PHẨM CÔNG NGHỆ TRONG ĐỜI SỐNG</a:t>
            </a:r>
          </a:p>
        </p:txBody>
      </p:sp>
      <p:pic>
        <p:nvPicPr>
          <p:cNvPr id="7" name="Picture 6"/>
          <p:cNvPicPr>
            <a:picLocks noChangeAspect="1"/>
          </p:cNvPicPr>
          <p:nvPr/>
        </p:nvPicPr>
        <p:blipFill>
          <a:blip r:embed="rId3"/>
          <a:stretch>
            <a:fillRect/>
          </a:stretch>
        </p:blipFill>
        <p:spPr>
          <a:xfrm>
            <a:off x="381000" y="1562100"/>
            <a:ext cx="5904050" cy="7713980"/>
          </a:xfrm>
          <a:prstGeom prst="rect">
            <a:avLst/>
          </a:prstGeom>
        </p:spPr>
      </p:pic>
    </p:spTree>
    <p:extLst>
      <p:ext uri="{BB962C8B-B14F-4D97-AF65-F5344CB8AC3E}">
        <p14:creationId xmlns:p14="http://schemas.microsoft.com/office/powerpoint/2010/main" val="77877768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1600" y="-114300"/>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481583" y="2087880"/>
            <a:ext cx="5775937" cy="7370685"/>
          </a:xfrm>
          <a:custGeom>
            <a:avLst/>
            <a:gdLst/>
            <a:ahLst/>
            <a:cxnLst/>
            <a:rect l="l" t="t" r="r" b="b"/>
            <a:pathLst>
              <a:path w="7777282" h="9924606">
                <a:moveTo>
                  <a:pt x="0" y="0"/>
                </a:moveTo>
                <a:lnTo>
                  <a:pt x="7777282" y="0"/>
                </a:lnTo>
                <a:lnTo>
                  <a:pt x="7777282" y="9924606"/>
                </a:lnTo>
                <a:lnTo>
                  <a:pt x="0" y="992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5181600" y="390308"/>
            <a:ext cx="8115300" cy="1167564"/>
          </a:xfrm>
          <a:prstGeom prst="rect">
            <a:avLst/>
          </a:prstGeom>
        </p:spPr>
        <p:txBody>
          <a:bodyPr lIns="0" tIns="0" rIns="0" bIns="0" rtlCol="0" anchor="t">
            <a:spAutoFit/>
          </a:bodyPr>
          <a:lstStyle/>
          <a:p>
            <a:pPr algn="ctr">
              <a:lnSpc>
                <a:spcPts val="10499"/>
              </a:lnSpc>
            </a:pPr>
            <a:r>
              <a:rPr lang="vi-VN" sz="5400" b="1">
                <a:solidFill>
                  <a:srgbClr val="CE4A4A"/>
                </a:solidFill>
                <a:latin typeface="Arial" panose="020B0604020202020204" pitchFamily="34" charset="0"/>
                <a:cs typeface="Arial" panose="020B0604020202020204" pitchFamily="34" charset="0"/>
              </a:rPr>
              <a:t>TRÒ CHƠI ĐỐ EM</a:t>
            </a:r>
            <a:endParaRPr lang="en-US" sz="5400" b="1">
              <a:solidFill>
                <a:srgbClr val="CE4A4A"/>
              </a:solidFill>
              <a:latin typeface="Arial" panose="020B0604020202020204" pitchFamily="34" charset="0"/>
              <a:cs typeface="Arial" panose="020B0604020202020204" pitchFamily="34" charset="0"/>
            </a:endParaRPr>
          </a:p>
        </p:txBody>
      </p:sp>
      <p:sp>
        <p:nvSpPr>
          <p:cNvPr id="36" name="Rectangle 35"/>
          <p:cNvSpPr/>
          <p:nvPr/>
        </p:nvSpPr>
        <p:spPr>
          <a:xfrm>
            <a:off x="457200" y="1647898"/>
            <a:ext cx="11506200" cy="747897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Cả lớp chia thành hai nhóm, thảo luận trong 5 phút về vai trò của các sản phẩm công nghệ trong </a:t>
            </a:r>
            <a:r>
              <a:rPr lang="vi-VN" sz="4000" i="1">
                <a:solidFill>
                  <a:srgbClr val="0070C0"/>
                </a:solidFill>
                <a:latin typeface="Arial" panose="020B0604020202020204" pitchFamily="34" charset="0"/>
                <a:cs typeface="Arial" panose="020B0604020202020204" pitchFamily="34" charset="0"/>
              </a:rPr>
              <a:t>Hình 1</a:t>
            </a:r>
            <a:r>
              <a:rPr lang="vi-VN" sz="4000">
                <a:latin typeface="Arial" panose="020B0604020202020204" pitchFamily="34" charset="0"/>
                <a:cs typeface="Arial" panose="020B0604020202020204" pitchFamily="34" charset="0"/>
              </a:rPr>
              <a:t> SGK trang 6.</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Hết thời gian suy nghĩ, GV chiếu ngẫu nhiên hình ảnh, nhóm nào giơ tay trước sẽ được quyền trả lời, trả lời đúng được 1 điểm. Sau khi chiếu hết 6 bức ảnh, nhóm nào có số điểm cao hơn là nhóm thắng. </a:t>
            </a:r>
            <a:endParaRPr lang="en-US" sz="4000">
              <a:latin typeface="Arial" panose="020B0604020202020204" pitchFamily="34" charset="0"/>
              <a:cs typeface="Arial" panose="020B060402020202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fade">
                                      <p:cBhvr>
                                        <p:cTn id="14" dur="500"/>
                                        <p:tgtEl>
                                          <p:spTgt spid="36">
                                            <p:txEl>
                                              <p:pRg st="0" end="0"/>
                                            </p:txEl>
                                          </p:spTgt>
                                        </p:tgtEl>
                                      </p:cBhvr>
                                    </p:animEffect>
                                    <p:anim calcmode="lin" valueType="num">
                                      <p:cBhvr>
                                        <p:cTn id="15"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36">
                                            <p:txEl>
                                              <p:pRg st="1" end="1"/>
                                            </p:txEl>
                                          </p:spTgt>
                                        </p:tgtEl>
                                        <p:attrNameLst>
                                          <p:attrName>style.visibility</p:attrName>
                                        </p:attrNameLst>
                                      </p:cBhvr>
                                      <p:to>
                                        <p:strVal val="visible"/>
                                      </p:to>
                                    </p:set>
                                    <p:animEffect transition="in" filter="fade">
                                      <p:cBhvr>
                                        <p:cTn id="20" dur="500"/>
                                        <p:tgtEl>
                                          <p:spTgt spid="36">
                                            <p:txEl>
                                              <p:pRg st="1" end="1"/>
                                            </p:txEl>
                                          </p:spTgt>
                                        </p:tgtEl>
                                      </p:cBhvr>
                                    </p:animEffect>
                                    <p:anim calcmode="lin" valueType="num">
                                      <p:cBhvr>
                                        <p:cTn id="21" dur="500" fill="hold"/>
                                        <p:tgtEl>
                                          <p:spTgt spid="36">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0"/>
            <a:ext cx="17017452" cy="10284460"/>
          </a:xfrm>
          <a:prstGeom prst="rect">
            <a:avLst/>
          </a:prstGeom>
        </p:spPr>
      </p:pic>
    </p:spTree>
    <p:extLst>
      <p:ext uri="{BB962C8B-B14F-4D97-AF65-F5344CB8AC3E}">
        <p14:creationId xmlns:p14="http://schemas.microsoft.com/office/powerpoint/2010/main" val="3956336425"/>
      </p:ext>
    </p:extLst>
  </p:cSld>
  <p:clrMapOvr>
    <a:masterClrMapping/>
  </p:clrMapOvr>
  <p:transition spd="med">
    <p:dissolv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TotalTime>
  <Words>292</Words>
  <Application>Microsoft Office PowerPoint</Application>
  <PresentationFormat>Custom</PresentationFormat>
  <Paragraphs>27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nghệ kntt 5</dc:title>
  <dc:creator>Xinh Đẹp Dịu Hiền Huế Thị</dc:creator>
  <cp:lastModifiedBy>duyên nguyễn</cp:lastModifiedBy>
  <cp:revision>48</cp:revision>
  <dcterms:created xsi:type="dcterms:W3CDTF">2006-08-16T00:00:00Z</dcterms:created>
  <dcterms:modified xsi:type="dcterms:W3CDTF">2025-11-26T15:51:37Z</dcterms:modified>
  <dc:identifier>DAFn2dd0_sY</dc:identifier>
</cp:coreProperties>
</file>