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8" r:id="rId3"/>
    <p:sldId id="268" r:id="rId4"/>
    <p:sldId id="270" r:id="rId5"/>
    <p:sldId id="259" r:id="rId6"/>
    <p:sldId id="266" r:id="rId7"/>
    <p:sldId id="271" r:id="rId8"/>
    <p:sldId id="379" r:id="rId9"/>
    <p:sldId id="380" r:id="rId10"/>
    <p:sldId id="360" r:id="rId11"/>
  </p:sldIdLst>
  <p:sldSz cx="18288000" cy="10287000"/>
  <p:notesSz cx="6858000" cy="9144000"/>
  <p:embeddedFontLs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6DC"/>
    <a:srgbClr val="FFE7A3"/>
    <a:srgbClr val="593B1C"/>
    <a:srgbClr val="000000"/>
    <a:srgbClr val="753E01"/>
    <a:srgbClr val="FFFFFF"/>
    <a:srgbClr val="FFFBF7"/>
    <a:srgbClr val="FF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34" y="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98E68-6F39-4B78-87A5-160CA4A67B52}"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E44C6-A386-4DD8-9FD2-E1F5FC884A15}" type="slidenum">
              <a:rPr lang="en-US" smtClean="0"/>
              <a:t>‹#›</a:t>
            </a:fld>
            <a:endParaRPr lang="en-US"/>
          </a:p>
        </p:txBody>
      </p:sp>
    </p:spTree>
    <p:extLst>
      <p:ext uri="{BB962C8B-B14F-4D97-AF65-F5344CB8AC3E}">
        <p14:creationId xmlns:p14="http://schemas.microsoft.com/office/powerpoint/2010/main" val="58974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svg"/><Relationship Id="rId7"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8.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sp>
        <p:nvSpPr>
          <p:cNvPr id="2" name="Freeform 2"/>
          <p:cNvSpPr/>
          <p:nvPr/>
        </p:nvSpPr>
        <p:spPr>
          <a:xfrm>
            <a:off x="1564797" y="1325477"/>
            <a:ext cx="15158405" cy="7636047"/>
          </a:xfrm>
          <a:custGeom>
            <a:avLst/>
            <a:gdLst/>
            <a:ahLst/>
            <a:cxnLst/>
            <a:rect l="l" t="t" r="r" b="b"/>
            <a:pathLst>
              <a:path w="15158405" h="7636047">
                <a:moveTo>
                  <a:pt x="0" y="0"/>
                </a:moveTo>
                <a:lnTo>
                  <a:pt x="15158406" y="0"/>
                </a:lnTo>
                <a:lnTo>
                  <a:pt x="15158406" y="7636046"/>
                </a:lnTo>
                <a:lnTo>
                  <a:pt x="0" y="7636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8">
            <a:extLst>
              <a:ext uri="{FF2B5EF4-FFF2-40B4-BE49-F238E27FC236}">
                <a16:creationId xmlns:a16="http://schemas.microsoft.com/office/drawing/2014/main" id="{5679A186-F5C9-4D3C-9F90-17290BA3C5D7}"/>
              </a:ext>
            </a:extLst>
          </p:cNvPr>
          <p:cNvSpPr txBox="1"/>
          <p:nvPr/>
        </p:nvSpPr>
        <p:spPr>
          <a:xfrm>
            <a:off x="2426136" y="3410910"/>
            <a:ext cx="13435725" cy="346517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593B1C"/>
                </a:solidFill>
                <a:effectLst/>
                <a:uLnTx/>
                <a:uFillTx/>
                <a:latin typeface="Arial" panose="020B0604020202020204" pitchFamily="34" charset="0"/>
                <a:cs typeface="Arial" panose="020B0604020202020204" pitchFamily="34" charset="0"/>
              </a:rPr>
              <a:t>CHÀO MỪNG CÁC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593B1C"/>
                </a:solidFill>
                <a:effectLst/>
                <a:uLnTx/>
                <a:uFillTx/>
                <a:latin typeface="Arial" panose="020B0604020202020204" pitchFamily="34" charset="0"/>
                <a:cs typeface="Arial" panose="020B0604020202020204" pitchFamily="34" charset="0"/>
              </a:rPr>
              <a:t>ĐẾN VỚI BÀI HỌC M</a:t>
            </a:r>
            <a:r>
              <a:rPr lang="en-US" sz="8000" b="1">
                <a:solidFill>
                  <a:srgbClr val="593B1C"/>
                </a:solidFill>
                <a:latin typeface="Arial" panose="020B0604020202020204" pitchFamily="34" charset="0"/>
                <a:cs typeface="Arial" panose="020B0604020202020204" pitchFamily="34" charset="0"/>
              </a:rPr>
              <a:t>ỚI</a:t>
            </a:r>
            <a:r>
              <a:rPr kumimoji="0" lang="en-US" sz="8000" b="1" i="0" u="none" strike="noStrike" kern="1200" cap="none" spc="0" normalizeH="0" baseline="0" noProof="0">
                <a:ln>
                  <a:noFill/>
                </a:ln>
                <a:solidFill>
                  <a:srgbClr val="593B1C"/>
                </a:solidFill>
                <a:effectLst/>
                <a:uLnTx/>
                <a:uFillTx/>
                <a:latin typeface="Arial" panose="020B0604020202020204" pitchFamily="34" charset="0"/>
                <a:cs typeface="Arial" panose="020B0604020202020204" pitchFamily="34" charset="0"/>
              </a:rPr>
              <a:t>!</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grpSp>
        <p:nvGrpSpPr>
          <p:cNvPr id="11" name="Group 2"/>
          <p:cNvGrpSpPr/>
          <p:nvPr/>
        </p:nvGrpSpPr>
        <p:grpSpPr>
          <a:xfrm>
            <a:off x="6400800" y="-307721"/>
            <a:ext cx="12420600" cy="10940783"/>
            <a:chOff x="0" y="0"/>
            <a:chExt cx="42773460" cy="60479408"/>
          </a:xfrm>
        </p:grpSpPr>
        <p:sp>
          <p:nvSpPr>
            <p:cNvPr id="12" name="Freeform 3"/>
            <p:cNvSpPr/>
            <p:nvPr/>
          </p:nvSpPr>
          <p:spPr>
            <a:xfrm>
              <a:off x="68580" y="123317"/>
              <a:ext cx="42624488" cy="60444738"/>
            </a:xfrm>
            <a:custGeom>
              <a:avLst/>
              <a:gdLst/>
              <a:ahLst/>
              <a:cxnLst/>
              <a:rect l="l" t="t" r="r" b="b"/>
              <a:pathLst>
                <a:path w="42624488" h="60444738">
                  <a:moveTo>
                    <a:pt x="42520349" y="831469"/>
                  </a:moveTo>
                  <a:cubicBezTo>
                    <a:pt x="42557178" y="1258316"/>
                    <a:pt x="42565435" y="59175370"/>
                    <a:pt x="42543845" y="59603487"/>
                  </a:cubicBezTo>
                  <a:cubicBezTo>
                    <a:pt x="42624488" y="60444738"/>
                    <a:pt x="41475647" y="60073133"/>
                    <a:pt x="40977935" y="60144000"/>
                  </a:cubicBezTo>
                  <a:cubicBezTo>
                    <a:pt x="7616880" y="60183749"/>
                    <a:pt x="1317244" y="60227697"/>
                    <a:pt x="696722" y="60172959"/>
                  </a:cubicBezTo>
                  <a:cubicBezTo>
                    <a:pt x="125730" y="60195184"/>
                    <a:pt x="49657" y="60007096"/>
                    <a:pt x="90424" y="59471284"/>
                  </a:cubicBezTo>
                  <a:cubicBezTo>
                    <a:pt x="88265" y="59244712"/>
                    <a:pt x="90297" y="53244061"/>
                    <a:pt x="95123" y="7663403"/>
                  </a:cubicBezTo>
                  <a:cubicBezTo>
                    <a:pt x="147447" y="1012825"/>
                    <a:pt x="0" y="286385"/>
                    <a:pt x="289052" y="155575"/>
                  </a:cubicBezTo>
                  <a:cubicBezTo>
                    <a:pt x="740664" y="30607"/>
                    <a:pt x="1236726" y="94742"/>
                    <a:pt x="1701165" y="50038"/>
                  </a:cubicBezTo>
                  <a:cubicBezTo>
                    <a:pt x="12328506" y="44196"/>
                    <a:pt x="36807870" y="0"/>
                    <a:pt x="41115350" y="24892"/>
                  </a:cubicBezTo>
                  <a:cubicBezTo>
                    <a:pt x="41697388" y="33909"/>
                    <a:pt x="42579657" y="4572"/>
                    <a:pt x="42520349" y="831469"/>
                  </a:cubicBezTo>
                  <a:close/>
                </a:path>
              </a:pathLst>
            </a:custGeom>
            <a:solidFill>
              <a:schemeClr val="accent3">
                <a:lumMod val="40000"/>
                <a:lumOff val="60000"/>
              </a:schemeClr>
            </a:solidFill>
          </p:spPr>
        </p:sp>
        <p:sp>
          <p:nvSpPr>
            <p:cNvPr id="13" name="Freeform 4"/>
            <p:cNvSpPr/>
            <p:nvPr/>
          </p:nvSpPr>
          <p:spPr>
            <a:xfrm>
              <a:off x="-204470" y="0"/>
              <a:ext cx="43162843" cy="60517379"/>
            </a:xfrm>
            <a:custGeom>
              <a:avLst/>
              <a:gdLst/>
              <a:ahLst/>
              <a:cxnLst/>
              <a:rect l="l" t="t" r="r" b="b"/>
              <a:pathLst>
                <a:path w="43162843" h="60517379">
                  <a:moveTo>
                    <a:pt x="41437674" y="0"/>
                  </a:moveTo>
                  <a:cubicBezTo>
                    <a:pt x="42166020" y="17272"/>
                    <a:pt x="42946053" y="12319"/>
                    <a:pt x="42935130" y="1020699"/>
                  </a:cubicBezTo>
                  <a:cubicBezTo>
                    <a:pt x="42921416" y="16913095"/>
                    <a:pt x="43162843" y="60201026"/>
                    <a:pt x="42628426" y="60353550"/>
                  </a:cubicBezTo>
                  <a:cubicBezTo>
                    <a:pt x="42201959" y="60506967"/>
                    <a:pt x="41587535" y="60397746"/>
                    <a:pt x="40669181" y="60432293"/>
                  </a:cubicBezTo>
                  <a:cubicBezTo>
                    <a:pt x="2016760" y="60482454"/>
                    <a:pt x="1294511" y="60517379"/>
                    <a:pt x="590550" y="60403463"/>
                  </a:cubicBezTo>
                  <a:cubicBezTo>
                    <a:pt x="0" y="60283446"/>
                    <a:pt x="277749" y="59172072"/>
                    <a:pt x="223520" y="1224788"/>
                  </a:cubicBezTo>
                  <a:cubicBezTo>
                    <a:pt x="227330" y="411480"/>
                    <a:pt x="181610" y="15494"/>
                    <a:pt x="1151255" y="50673"/>
                  </a:cubicBezTo>
                  <a:cubicBezTo>
                    <a:pt x="1784477" y="30226"/>
                    <a:pt x="18428430" y="6223"/>
                    <a:pt x="41437674" y="0"/>
                  </a:cubicBezTo>
                  <a:close/>
                  <a:moveTo>
                    <a:pt x="42745647" y="59695184"/>
                  </a:moveTo>
                  <a:cubicBezTo>
                    <a:pt x="42766477" y="59285101"/>
                    <a:pt x="42758601" y="1386078"/>
                    <a:pt x="42723041" y="977138"/>
                  </a:cubicBezTo>
                  <a:cubicBezTo>
                    <a:pt x="42780318" y="184912"/>
                    <a:pt x="41929163" y="213106"/>
                    <a:pt x="41367697" y="204470"/>
                  </a:cubicBezTo>
                  <a:cubicBezTo>
                    <a:pt x="36434398" y="180721"/>
                    <a:pt x="12819764" y="223012"/>
                    <a:pt x="1988566" y="228600"/>
                  </a:cubicBezTo>
                  <a:cubicBezTo>
                    <a:pt x="1540510" y="271399"/>
                    <a:pt x="1061974" y="209931"/>
                    <a:pt x="626237" y="329692"/>
                  </a:cubicBezTo>
                  <a:cubicBezTo>
                    <a:pt x="347345" y="454914"/>
                    <a:pt x="489585" y="1150874"/>
                    <a:pt x="439166" y="8298051"/>
                  </a:cubicBezTo>
                  <a:cubicBezTo>
                    <a:pt x="434467" y="51961386"/>
                    <a:pt x="432562" y="59351521"/>
                    <a:pt x="434594" y="59568562"/>
                  </a:cubicBezTo>
                  <a:cubicBezTo>
                    <a:pt x="395224" y="60081895"/>
                    <a:pt x="468630" y="60262114"/>
                    <a:pt x="1019429" y="60240645"/>
                  </a:cubicBezTo>
                  <a:cubicBezTo>
                    <a:pt x="1617980" y="60293101"/>
                    <a:pt x="8261717" y="60251063"/>
                    <a:pt x="41234983" y="60212963"/>
                  </a:cubicBezTo>
                  <a:cubicBezTo>
                    <a:pt x="41715170" y="60145141"/>
                    <a:pt x="42823496" y="60501126"/>
                    <a:pt x="42745647" y="59695184"/>
                  </a:cubicBezTo>
                  <a:close/>
                </a:path>
              </a:pathLst>
            </a:custGeom>
            <a:solidFill>
              <a:srgbClr val="242928"/>
            </a:solidFill>
          </p:spPr>
        </p:sp>
      </p:grpSp>
      <p:sp>
        <p:nvSpPr>
          <p:cNvPr id="2" name="Rectangle 1"/>
          <p:cNvSpPr/>
          <p:nvPr/>
        </p:nvSpPr>
        <p:spPr>
          <a:xfrm>
            <a:off x="533400" y="4099305"/>
            <a:ext cx="6248400" cy="2133600"/>
          </a:xfrm>
          <a:prstGeom prst="rect">
            <a:avLst/>
          </a:prstGeom>
          <a:solidFill>
            <a:srgbClr val="FFE7A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latin typeface="Arial" panose="020B0604020202020204" pitchFamily="34" charset="0"/>
                <a:cs typeface="Arial" panose="020B0604020202020204" pitchFamily="34" charset="0"/>
              </a:rPr>
              <a:t>KẾT LUẬN</a:t>
            </a:r>
          </a:p>
        </p:txBody>
      </p:sp>
      <p:sp>
        <p:nvSpPr>
          <p:cNvPr id="4" name="Rectangle 3"/>
          <p:cNvSpPr/>
          <p:nvPr/>
        </p:nvSpPr>
        <p:spPr>
          <a:xfrm>
            <a:off x="7444289" y="647700"/>
            <a:ext cx="10327940" cy="4154984"/>
          </a:xfrm>
          <a:prstGeom prst="rect">
            <a:avLst/>
          </a:prstGeom>
        </p:spPr>
        <p:txBody>
          <a:bodyPr wrap="square">
            <a:spAutoFit/>
          </a:bodyPr>
          <a:lstStyle/>
          <a:p>
            <a:pPr algn="just">
              <a:lnSpc>
                <a:spcPct val="150000"/>
              </a:lnSpc>
              <a:spcAft>
                <a:spcPts val="1000"/>
              </a:spcAft>
            </a:pPr>
            <a:r>
              <a:rPr lang="nl-NL" sz="4400">
                <a:latin typeface="Arial" panose="020B0604020202020204" pitchFamily="34" charset="0"/>
                <a:ea typeface="SimSun" panose="02010600030101010101" pitchFamily="2" charset="-122"/>
                <a:cs typeface="Arial" panose="020B0604020202020204" pitchFamily="34" charset="0"/>
              </a:rPr>
              <a:t>Sáng chế góp phần tạo ra sản phẩm mới, cải tiến sản phẩm, thúc đẩy sự phát triển của công nghệ, giúp đời sống con người tiện nghi và văn minh hơn. </a:t>
            </a:r>
            <a:endParaRPr lang="en-US" sz="4400">
              <a:latin typeface="Arial" panose="020B0604020202020204" pitchFamily="34" charset="0"/>
              <a:ea typeface="SimSun" panose="02010600030101010101" pitchFamily="2" charset="-122"/>
              <a:cs typeface="Arial" panose="020B0604020202020204" pitchFamily="34" charset="0"/>
            </a:endParaRPr>
          </a:p>
        </p:txBody>
      </p:sp>
      <p:sp>
        <p:nvSpPr>
          <p:cNvPr id="18" name="Freeform 9"/>
          <p:cNvSpPr/>
          <p:nvPr/>
        </p:nvSpPr>
        <p:spPr>
          <a:xfrm>
            <a:off x="9737945" y="5295900"/>
            <a:ext cx="5740629" cy="4800600"/>
          </a:xfrm>
          <a:custGeom>
            <a:avLst/>
            <a:gdLst/>
            <a:ahLst/>
            <a:cxnLst/>
            <a:rect l="l" t="t" r="r" b="b"/>
            <a:pathLst>
              <a:path w="2717983" h="2272913">
                <a:moveTo>
                  <a:pt x="0" y="0"/>
                </a:moveTo>
                <a:lnTo>
                  <a:pt x="2717982" y="0"/>
                </a:lnTo>
                <a:lnTo>
                  <a:pt x="2717982" y="2272913"/>
                </a:lnTo>
                <a:lnTo>
                  <a:pt x="0" y="22729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9" name="Picture 18"/>
          <p:cNvPicPr>
            <a:picLocks noChangeAspect="1"/>
          </p:cNvPicPr>
          <p:nvPr/>
        </p:nvPicPr>
        <p:blipFill rotWithShape="1">
          <a:blip r:embed="rId4"/>
          <a:srcRect b="34217"/>
          <a:stretch/>
        </p:blipFill>
        <p:spPr>
          <a:xfrm>
            <a:off x="149953" y="7620000"/>
            <a:ext cx="3495625" cy="2667000"/>
          </a:xfrm>
          <a:prstGeom prst="rect">
            <a:avLst/>
          </a:prstGeom>
        </p:spPr>
      </p:pic>
    </p:spTree>
    <p:extLst>
      <p:ext uri="{BB962C8B-B14F-4D97-AF65-F5344CB8AC3E}">
        <p14:creationId xmlns:p14="http://schemas.microsoft.com/office/powerpoint/2010/main" val="3348895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sp>
        <p:nvSpPr>
          <p:cNvPr id="2" name="Freeform 2"/>
          <p:cNvSpPr/>
          <p:nvPr/>
        </p:nvSpPr>
        <p:spPr>
          <a:xfrm rot="-4824056">
            <a:off x="15403442" y="-1577325"/>
            <a:ext cx="4606249" cy="2134667"/>
          </a:xfrm>
          <a:custGeom>
            <a:avLst/>
            <a:gdLst/>
            <a:ahLst/>
            <a:cxnLst/>
            <a:rect l="l" t="t" r="r" b="b"/>
            <a:pathLst>
              <a:path w="4606249" h="2134667">
                <a:moveTo>
                  <a:pt x="0" y="0"/>
                </a:moveTo>
                <a:lnTo>
                  <a:pt x="4606249" y="0"/>
                </a:lnTo>
                <a:lnTo>
                  <a:pt x="4606249" y="2134667"/>
                </a:lnTo>
                <a:lnTo>
                  <a:pt x="0" y="2134667"/>
                </a:lnTo>
                <a:lnTo>
                  <a:pt x="0" y="0"/>
                </a:lnTo>
                <a:close/>
              </a:path>
            </a:pathLst>
          </a:custGeom>
          <a:blipFill>
            <a:blip r:embed="rId2">
              <a:extLst>
                <a:ext uri="{96DAC541-7B7A-43D3-8B79-37D633B846F1}">
                  <asvg:svgBlip xmlns:asvg="http://schemas.microsoft.com/office/drawing/2016/SVG/main" r:embed="rId3"/>
                </a:ext>
              </a:extLst>
            </a:blip>
            <a:stretch>
              <a:fillRect r="-56950" b="-92760"/>
            </a:stretch>
          </a:blipFill>
        </p:spPr>
      </p:sp>
      <p:grpSp>
        <p:nvGrpSpPr>
          <p:cNvPr id="3" name="Group 3"/>
          <p:cNvGrpSpPr/>
          <p:nvPr/>
        </p:nvGrpSpPr>
        <p:grpSpPr>
          <a:xfrm>
            <a:off x="685800" y="1104900"/>
            <a:ext cx="8613922" cy="2590800"/>
            <a:chOff x="0" y="0"/>
            <a:chExt cx="9753600" cy="3454400"/>
          </a:xfrm>
        </p:grpSpPr>
        <p:sp>
          <p:nvSpPr>
            <p:cNvPr id="4" name="Freeform 4"/>
            <p:cNvSpPr/>
            <p:nvPr/>
          </p:nvSpPr>
          <p:spPr>
            <a:xfrm>
              <a:off x="0" y="0"/>
              <a:ext cx="9753600" cy="3454400"/>
            </a:xfrm>
            <a:custGeom>
              <a:avLst/>
              <a:gdLst/>
              <a:ahLst/>
              <a:cxnLst/>
              <a:rect l="l" t="t" r="r" b="b"/>
              <a:pathLst>
                <a:path w="9753600" h="2499360">
                  <a:moveTo>
                    <a:pt x="0" y="0"/>
                  </a:moveTo>
                  <a:lnTo>
                    <a:pt x="9753600" y="0"/>
                  </a:lnTo>
                  <a:lnTo>
                    <a:pt x="9753600" y="2499360"/>
                  </a:lnTo>
                  <a:lnTo>
                    <a:pt x="0" y="2499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797062" y="1060351"/>
              <a:ext cx="8159477" cy="1333699"/>
            </a:xfrm>
            <a:prstGeom prst="rect">
              <a:avLst/>
            </a:prstGeom>
          </p:spPr>
          <p:txBody>
            <a:bodyPr lIns="0" tIns="0" rIns="0" bIns="0" rtlCol="0" anchor="ctr">
              <a:spAutoFit/>
            </a:bodyPr>
            <a:lstStyle/>
            <a:p>
              <a:pPr algn="ctr"/>
              <a:r>
                <a:rPr lang="en-US" sz="6500" b="1">
                  <a:solidFill>
                    <a:srgbClr val="593B1C"/>
                  </a:solidFill>
                  <a:latin typeface="Arial" panose="020B0604020202020204" pitchFamily="34" charset="0"/>
                  <a:cs typeface="Arial" panose="020B0604020202020204" pitchFamily="34" charset="0"/>
                </a:rPr>
                <a:t>NHÀ SÁNG CHẾ</a:t>
              </a:r>
            </a:p>
          </p:txBody>
        </p:sp>
      </p:grpSp>
      <p:sp>
        <p:nvSpPr>
          <p:cNvPr id="22" name="Freeform 22"/>
          <p:cNvSpPr/>
          <p:nvPr/>
        </p:nvSpPr>
        <p:spPr>
          <a:xfrm>
            <a:off x="304800" y="163097"/>
            <a:ext cx="1676400" cy="1492932"/>
          </a:xfrm>
          <a:custGeom>
            <a:avLst/>
            <a:gdLst/>
            <a:ahLst/>
            <a:cxnLst/>
            <a:rect l="l" t="t" r="r" b="b"/>
            <a:pathLst>
              <a:path w="1267617" h="1204764">
                <a:moveTo>
                  <a:pt x="0" y="0"/>
                </a:moveTo>
                <a:lnTo>
                  <a:pt x="1267617" y="0"/>
                </a:lnTo>
                <a:lnTo>
                  <a:pt x="1267617" y="1204764"/>
                </a:lnTo>
                <a:lnTo>
                  <a:pt x="0" y="12047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3"/>
          <p:cNvSpPr/>
          <p:nvPr/>
        </p:nvSpPr>
        <p:spPr>
          <a:xfrm>
            <a:off x="10211288" y="1656029"/>
            <a:ext cx="7543312" cy="7917038"/>
          </a:xfrm>
          <a:custGeom>
            <a:avLst/>
            <a:gdLst/>
            <a:ahLst/>
            <a:cxnLst/>
            <a:rect l="l" t="t" r="r" b="b"/>
            <a:pathLst>
              <a:path w="7920990" h="8229600">
                <a:moveTo>
                  <a:pt x="0" y="0"/>
                </a:moveTo>
                <a:lnTo>
                  <a:pt x="7920990" y="0"/>
                </a:lnTo>
                <a:lnTo>
                  <a:pt x="7920990" y="8229600"/>
                </a:lnTo>
                <a:lnTo>
                  <a:pt x="0" y="8229600"/>
                </a:lnTo>
                <a:lnTo>
                  <a:pt x="0" y="0"/>
                </a:lnTo>
                <a:close/>
              </a:path>
            </a:pathLst>
          </a:custGeom>
          <a:blipFill>
            <a:blip r:embed="rId8"/>
            <a:stretch>
              <a:fillRect/>
            </a:stretch>
          </a:blipFill>
        </p:spPr>
      </p:sp>
      <p:sp>
        <p:nvSpPr>
          <p:cNvPr id="12" name="Freeform 6"/>
          <p:cNvSpPr/>
          <p:nvPr/>
        </p:nvSpPr>
        <p:spPr>
          <a:xfrm>
            <a:off x="954161" y="4490963"/>
            <a:ext cx="8077200" cy="5341048"/>
          </a:xfrm>
          <a:custGeom>
            <a:avLst/>
            <a:gdLst/>
            <a:ahLst/>
            <a:cxnLst/>
            <a:rect l="l" t="t" r="r" b="b"/>
            <a:pathLst>
              <a:path w="6222760" h="4114800">
                <a:moveTo>
                  <a:pt x="0" y="0"/>
                </a:moveTo>
                <a:lnTo>
                  <a:pt x="6222760" y="0"/>
                </a:lnTo>
                <a:lnTo>
                  <a:pt x="6222760" y="4114800"/>
                </a:lnTo>
                <a:lnTo>
                  <a:pt x="0" y="4114800"/>
                </a:lnTo>
                <a:lnTo>
                  <a:pt x="0" y="0"/>
                </a:lnTo>
                <a:close/>
              </a:path>
            </a:pathLst>
          </a:custGeom>
          <a:blipFill>
            <a:blip r:embed="rId9"/>
            <a:stretch>
              <a:fillRect/>
            </a:stretch>
          </a:blipFill>
        </p:spPr>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sp>
        <p:nvSpPr>
          <p:cNvPr id="2" name="Freeform 2"/>
          <p:cNvSpPr/>
          <p:nvPr/>
        </p:nvSpPr>
        <p:spPr>
          <a:xfrm rot="-4824056">
            <a:off x="15403442" y="-1577325"/>
            <a:ext cx="4606249" cy="2134667"/>
          </a:xfrm>
          <a:custGeom>
            <a:avLst/>
            <a:gdLst/>
            <a:ahLst/>
            <a:cxnLst/>
            <a:rect l="l" t="t" r="r" b="b"/>
            <a:pathLst>
              <a:path w="4606249" h="2134667">
                <a:moveTo>
                  <a:pt x="0" y="0"/>
                </a:moveTo>
                <a:lnTo>
                  <a:pt x="4606249" y="0"/>
                </a:lnTo>
                <a:lnTo>
                  <a:pt x="4606249" y="2134667"/>
                </a:lnTo>
                <a:lnTo>
                  <a:pt x="0" y="2134667"/>
                </a:lnTo>
                <a:lnTo>
                  <a:pt x="0" y="0"/>
                </a:lnTo>
                <a:close/>
              </a:path>
            </a:pathLst>
          </a:custGeom>
          <a:blipFill>
            <a:blip r:embed="rId2">
              <a:extLst>
                <a:ext uri="{96DAC541-7B7A-43D3-8B79-37D633B846F1}">
                  <asvg:svgBlip xmlns:asvg="http://schemas.microsoft.com/office/drawing/2016/SVG/main" r:embed="rId3"/>
                </a:ext>
              </a:extLst>
            </a:blip>
            <a:stretch>
              <a:fillRect r="-56950" b="-92760"/>
            </a:stretch>
          </a:blipFill>
        </p:spPr>
      </p:sp>
      <p:grpSp>
        <p:nvGrpSpPr>
          <p:cNvPr id="3" name="Group 2"/>
          <p:cNvGrpSpPr/>
          <p:nvPr/>
        </p:nvGrpSpPr>
        <p:grpSpPr>
          <a:xfrm>
            <a:off x="838200" y="876300"/>
            <a:ext cx="12314082" cy="7366248"/>
            <a:chOff x="563718" y="2247900"/>
            <a:chExt cx="12314082" cy="7366248"/>
          </a:xfrm>
        </p:grpSpPr>
        <p:grpSp>
          <p:nvGrpSpPr>
            <p:cNvPr id="8" name="Group 7"/>
            <p:cNvGrpSpPr/>
            <p:nvPr/>
          </p:nvGrpSpPr>
          <p:grpSpPr>
            <a:xfrm>
              <a:off x="563718" y="2247900"/>
              <a:ext cx="12314082" cy="7366248"/>
              <a:chOff x="1237998" y="1943101"/>
              <a:chExt cx="12314082" cy="7366248"/>
            </a:xfrm>
          </p:grpSpPr>
          <p:sp>
            <p:nvSpPr>
              <p:cNvPr id="7" name="Rectangle 6"/>
              <p:cNvSpPr/>
              <p:nvPr/>
            </p:nvSpPr>
            <p:spPr>
              <a:xfrm>
                <a:off x="1752600" y="1943101"/>
                <a:ext cx="11799480" cy="7366248"/>
              </a:xfrm>
              <a:prstGeom prst="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p:nvPr/>
            </p:nvSpPr>
            <p:spPr>
              <a:xfrm>
                <a:off x="1237998" y="6718548"/>
                <a:ext cx="1029204" cy="679457"/>
              </a:xfrm>
              <a:custGeom>
                <a:avLst/>
                <a:gdLst/>
                <a:ahLst/>
                <a:cxnLst/>
                <a:rect l="l" t="t" r="r" b="b"/>
                <a:pathLst>
                  <a:path w="1372272" h="905942">
                    <a:moveTo>
                      <a:pt x="0" y="0"/>
                    </a:moveTo>
                    <a:lnTo>
                      <a:pt x="1372272" y="0"/>
                    </a:lnTo>
                    <a:lnTo>
                      <a:pt x="1372272" y="905942"/>
                    </a:lnTo>
                    <a:lnTo>
                      <a:pt x="0" y="905942"/>
                    </a:lnTo>
                    <a:lnTo>
                      <a:pt x="0" y="0"/>
                    </a:lnTo>
                    <a:close/>
                  </a:path>
                </a:pathLst>
              </a:custGeom>
              <a:blipFill>
                <a:blip r:embed="rId4">
                  <a:extLst>
                    <a:ext uri="{96DAC541-7B7A-43D3-8B79-37D633B846F1}">
                      <asvg:svgBlip xmlns:asvg="http://schemas.microsoft.com/office/drawing/2016/SVG/main" r:embed="rId5"/>
                    </a:ext>
                  </a:extLst>
                </a:blip>
                <a:stretch>
                  <a:fillRect b="-413473"/>
                </a:stretch>
              </a:blipFill>
            </p:spPr>
          </p:sp>
          <p:sp>
            <p:nvSpPr>
              <p:cNvPr id="15" name="Freeform 6"/>
              <p:cNvSpPr/>
              <p:nvPr/>
            </p:nvSpPr>
            <p:spPr>
              <a:xfrm>
                <a:off x="1237998" y="7591676"/>
                <a:ext cx="1029204" cy="679457"/>
              </a:xfrm>
              <a:custGeom>
                <a:avLst/>
                <a:gdLst/>
                <a:ahLst/>
                <a:cxnLst/>
                <a:rect l="l" t="t" r="r" b="b"/>
                <a:pathLst>
                  <a:path w="1372272" h="905942">
                    <a:moveTo>
                      <a:pt x="0" y="0"/>
                    </a:moveTo>
                    <a:lnTo>
                      <a:pt x="1372272" y="0"/>
                    </a:lnTo>
                    <a:lnTo>
                      <a:pt x="1372272" y="905942"/>
                    </a:lnTo>
                    <a:lnTo>
                      <a:pt x="0" y="905942"/>
                    </a:lnTo>
                    <a:lnTo>
                      <a:pt x="0" y="0"/>
                    </a:lnTo>
                    <a:close/>
                  </a:path>
                </a:pathLst>
              </a:custGeom>
              <a:blipFill>
                <a:blip r:embed="rId4">
                  <a:extLst>
                    <a:ext uri="{96DAC541-7B7A-43D3-8B79-37D633B846F1}">
                      <asvg:svgBlip xmlns:asvg="http://schemas.microsoft.com/office/drawing/2016/SVG/main" r:embed="rId5"/>
                    </a:ext>
                  </a:extLst>
                </a:blip>
                <a:stretch>
                  <a:fillRect b="-413473"/>
                </a:stretch>
              </a:blipFill>
            </p:spPr>
          </p:sp>
          <p:sp>
            <p:nvSpPr>
              <p:cNvPr id="16" name="Freeform 6"/>
              <p:cNvSpPr/>
              <p:nvPr/>
            </p:nvSpPr>
            <p:spPr>
              <a:xfrm>
                <a:off x="1237998" y="8464804"/>
                <a:ext cx="1029204" cy="679457"/>
              </a:xfrm>
              <a:custGeom>
                <a:avLst/>
                <a:gdLst/>
                <a:ahLst/>
                <a:cxnLst/>
                <a:rect l="l" t="t" r="r" b="b"/>
                <a:pathLst>
                  <a:path w="1372272" h="905942">
                    <a:moveTo>
                      <a:pt x="0" y="0"/>
                    </a:moveTo>
                    <a:lnTo>
                      <a:pt x="1372272" y="0"/>
                    </a:lnTo>
                    <a:lnTo>
                      <a:pt x="1372272" y="905942"/>
                    </a:lnTo>
                    <a:lnTo>
                      <a:pt x="0" y="905942"/>
                    </a:lnTo>
                    <a:lnTo>
                      <a:pt x="0" y="0"/>
                    </a:lnTo>
                    <a:close/>
                  </a:path>
                </a:pathLst>
              </a:custGeom>
              <a:blipFill>
                <a:blip r:embed="rId4">
                  <a:extLst>
                    <a:ext uri="{96DAC541-7B7A-43D3-8B79-37D633B846F1}">
                      <asvg:svgBlip xmlns:asvg="http://schemas.microsoft.com/office/drawing/2016/SVG/main" r:embed="rId5"/>
                    </a:ext>
                  </a:extLst>
                </a:blip>
                <a:stretch>
                  <a:fillRect b="-413473"/>
                </a:stretch>
              </a:blipFill>
            </p:spPr>
          </p:sp>
        </p:grpSp>
        <p:sp>
          <p:nvSpPr>
            <p:cNvPr id="12" name="Freeform 6"/>
            <p:cNvSpPr/>
            <p:nvPr/>
          </p:nvSpPr>
          <p:spPr>
            <a:xfrm>
              <a:off x="563718" y="4403963"/>
              <a:ext cx="1029204" cy="679457"/>
            </a:xfrm>
            <a:custGeom>
              <a:avLst/>
              <a:gdLst/>
              <a:ahLst/>
              <a:cxnLst/>
              <a:rect l="l" t="t" r="r" b="b"/>
              <a:pathLst>
                <a:path w="1372272" h="905942">
                  <a:moveTo>
                    <a:pt x="0" y="0"/>
                  </a:moveTo>
                  <a:lnTo>
                    <a:pt x="1372272" y="0"/>
                  </a:lnTo>
                  <a:lnTo>
                    <a:pt x="1372272" y="905942"/>
                  </a:lnTo>
                  <a:lnTo>
                    <a:pt x="0" y="905942"/>
                  </a:lnTo>
                  <a:lnTo>
                    <a:pt x="0" y="0"/>
                  </a:lnTo>
                  <a:close/>
                </a:path>
              </a:pathLst>
            </a:custGeom>
            <a:blipFill>
              <a:blip r:embed="rId4">
                <a:extLst>
                  <a:ext uri="{96DAC541-7B7A-43D3-8B79-37D633B846F1}">
                    <asvg:svgBlip xmlns:asvg="http://schemas.microsoft.com/office/drawing/2016/SVG/main" r:embed="rId5"/>
                  </a:ext>
                </a:extLst>
              </a:blip>
              <a:stretch>
                <a:fillRect b="-413473"/>
              </a:stretch>
            </a:blipFill>
          </p:spPr>
        </p:sp>
        <p:sp>
          <p:nvSpPr>
            <p:cNvPr id="14" name="Freeform 6"/>
            <p:cNvSpPr/>
            <p:nvPr/>
          </p:nvSpPr>
          <p:spPr>
            <a:xfrm>
              <a:off x="563718" y="5277091"/>
              <a:ext cx="1029204" cy="679457"/>
            </a:xfrm>
            <a:custGeom>
              <a:avLst/>
              <a:gdLst/>
              <a:ahLst/>
              <a:cxnLst/>
              <a:rect l="l" t="t" r="r" b="b"/>
              <a:pathLst>
                <a:path w="1372272" h="905942">
                  <a:moveTo>
                    <a:pt x="0" y="0"/>
                  </a:moveTo>
                  <a:lnTo>
                    <a:pt x="1372272" y="0"/>
                  </a:lnTo>
                  <a:lnTo>
                    <a:pt x="1372272" y="905942"/>
                  </a:lnTo>
                  <a:lnTo>
                    <a:pt x="0" y="905942"/>
                  </a:lnTo>
                  <a:lnTo>
                    <a:pt x="0" y="0"/>
                  </a:lnTo>
                  <a:close/>
                </a:path>
              </a:pathLst>
            </a:custGeom>
            <a:blipFill>
              <a:blip r:embed="rId4">
                <a:extLst>
                  <a:ext uri="{96DAC541-7B7A-43D3-8B79-37D633B846F1}">
                    <asvg:svgBlip xmlns:asvg="http://schemas.microsoft.com/office/drawing/2016/SVG/main" r:embed="rId5"/>
                  </a:ext>
                </a:extLst>
              </a:blip>
              <a:stretch>
                <a:fillRect b="-413473"/>
              </a:stretch>
            </a:blipFill>
          </p:spPr>
        </p:sp>
        <p:sp>
          <p:nvSpPr>
            <p:cNvPr id="17" name="Freeform 6"/>
            <p:cNvSpPr/>
            <p:nvPr/>
          </p:nvSpPr>
          <p:spPr>
            <a:xfrm>
              <a:off x="563718" y="6150219"/>
              <a:ext cx="1029204" cy="679457"/>
            </a:xfrm>
            <a:custGeom>
              <a:avLst/>
              <a:gdLst/>
              <a:ahLst/>
              <a:cxnLst/>
              <a:rect l="l" t="t" r="r" b="b"/>
              <a:pathLst>
                <a:path w="1372272" h="905942">
                  <a:moveTo>
                    <a:pt x="0" y="0"/>
                  </a:moveTo>
                  <a:lnTo>
                    <a:pt x="1372272" y="0"/>
                  </a:lnTo>
                  <a:lnTo>
                    <a:pt x="1372272" y="905942"/>
                  </a:lnTo>
                  <a:lnTo>
                    <a:pt x="0" y="905942"/>
                  </a:lnTo>
                  <a:lnTo>
                    <a:pt x="0" y="0"/>
                  </a:lnTo>
                  <a:close/>
                </a:path>
              </a:pathLst>
            </a:custGeom>
            <a:blipFill>
              <a:blip r:embed="rId4">
                <a:extLst>
                  <a:ext uri="{96DAC541-7B7A-43D3-8B79-37D633B846F1}">
                    <asvg:svgBlip xmlns:asvg="http://schemas.microsoft.com/office/drawing/2016/SVG/main" r:embed="rId5"/>
                  </a:ext>
                </a:extLst>
              </a:blip>
              <a:stretch>
                <a:fillRect b="-413473"/>
              </a:stretch>
            </a:blipFill>
          </p:spPr>
        </p:sp>
        <p:sp>
          <p:nvSpPr>
            <p:cNvPr id="19" name="Freeform 6"/>
            <p:cNvSpPr/>
            <p:nvPr/>
          </p:nvSpPr>
          <p:spPr>
            <a:xfrm>
              <a:off x="563718" y="2657707"/>
              <a:ext cx="1029204" cy="679457"/>
            </a:xfrm>
            <a:custGeom>
              <a:avLst/>
              <a:gdLst/>
              <a:ahLst/>
              <a:cxnLst/>
              <a:rect l="l" t="t" r="r" b="b"/>
              <a:pathLst>
                <a:path w="1372272" h="905942">
                  <a:moveTo>
                    <a:pt x="0" y="0"/>
                  </a:moveTo>
                  <a:lnTo>
                    <a:pt x="1372272" y="0"/>
                  </a:lnTo>
                  <a:lnTo>
                    <a:pt x="1372272" y="905942"/>
                  </a:lnTo>
                  <a:lnTo>
                    <a:pt x="0" y="905942"/>
                  </a:lnTo>
                  <a:lnTo>
                    <a:pt x="0" y="0"/>
                  </a:lnTo>
                  <a:close/>
                </a:path>
              </a:pathLst>
            </a:custGeom>
            <a:blipFill>
              <a:blip r:embed="rId4">
                <a:extLst>
                  <a:ext uri="{96DAC541-7B7A-43D3-8B79-37D633B846F1}">
                    <asvg:svgBlip xmlns:asvg="http://schemas.microsoft.com/office/drawing/2016/SVG/main" r:embed="rId5"/>
                  </a:ext>
                </a:extLst>
              </a:blip>
              <a:stretch>
                <a:fillRect b="-413473"/>
              </a:stretch>
            </a:blipFill>
          </p:spPr>
        </p:sp>
        <p:sp>
          <p:nvSpPr>
            <p:cNvPr id="20" name="Freeform 6"/>
            <p:cNvSpPr/>
            <p:nvPr/>
          </p:nvSpPr>
          <p:spPr>
            <a:xfrm>
              <a:off x="563718" y="3530835"/>
              <a:ext cx="1029204" cy="679457"/>
            </a:xfrm>
            <a:custGeom>
              <a:avLst/>
              <a:gdLst/>
              <a:ahLst/>
              <a:cxnLst/>
              <a:rect l="l" t="t" r="r" b="b"/>
              <a:pathLst>
                <a:path w="1372272" h="905942">
                  <a:moveTo>
                    <a:pt x="0" y="0"/>
                  </a:moveTo>
                  <a:lnTo>
                    <a:pt x="1372272" y="0"/>
                  </a:lnTo>
                  <a:lnTo>
                    <a:pt x="1372272" y="905942"/>
                  </a:lnTo>
                  <a:lnTo>
                    <a:pt x="0" y="905942"/>
                  </a:lnTo>
                  <a:lnTo>
                    <a:pt x="0" y="0"/>
                  </a:lnTo>
                  <a:close/>
                </a:path>
              </a:pathLst>
            </a:custGeom>
            <a:blipFill>
              <a:blip r:embed="rId4">
                <a:extLst>
                  <a:ext uri="{96DAC541-7B7A-43D3-8B79-37D633B846F1}">
                    <asvg:svgBlip xmlns:asvg="http://schemas.microsoft.com/office/drawing/2016/SVG/main" r:embed="rId5"/>
                  </a:ext>
                </a:extLst>
              </a:blip>
              <a:stretch>
                <a:fillRect b="-413473"/>
              </a:stretch>
            </a:blipFill>
          </p:spPr>
        </p:sp>
      </p:grpSp>
      <p:sp>
        <p:nvSpPr>
          <p:cNvPr id="21" name="Freeform 4"/>
          <p:cNvSpPr/>
          <p:nvPr/>
        </p:nvSpPr>
        <p:spPr>
          <a:xfrm>
            <a:off x="14013423" y="3162300"/>
            <a:ext cx="3286014" cy="6917923"/>
          </a:xfrm>
          <a:custGeom>
            <a:avLst/>
            <a:gdLst/>
            <a:ahLst/>
            <a:cxnLst/>
            <a:rect l="l" t="t" r="r" b="b"/>
            <a:pathLst>
              <a:path w="2218932" h="4671435">
                <a:moveTo>
                  <a:pt x="0" y="0"/>
                </a:moveTo>
                <a:lnTo>
                  <a:pt x="2218932" y="0"/>
                </a:lnTo>
                <a:lnTo>
                  <a:pt x="2218932" y="4671435"/>
                </a:lnTo>
                <a:lnTo>
                  <a:pt x="0" y="4671435"/>
                </a:lnTo>
                <a:lnTo>
                  <a:pt x="0" y="0"/>
                </a:lnTo>
                <a:close/>
              </a:path>
            </a:pathLst>
          </a:custGeom>
          <a:blipFill>
            <a:blip r:embed="rId6"/>
            <a:stretch>
              <a:fillRect/>
            </a:stretch>
          </a:blipFill>
        </p:spPr>
      </p:sp>
      <p:sp>
        <p:nvSpPr>
          <p:cNvPr id="18" name="Rectangle 17"/>
          <p:cNvSpPr/>
          <p:nvPr/>
        </p:nvSpPr>
        <p:spPr>
          <a:xfrm>
            <a:off x="2290143" y="1527825"/>
            <a:ext cx="10439400" cy="6063198"/>
          </a:xfrm>
          <a:prstGeom prst="rect">
            <a:avLst/>
          </a:prstGeom>
        </p:spPr>
        <p:txBody>
          <a:bodyPr wrap="square">
            <a:spAutoFit/>
          </a:bodyPr>
          <a:lstStyle/>
          <a:p>
            <a:pPr marL="571500" indent="-571500" algn="just">
              <a:lnSpc>
                <a:spcPct val="150000"/>
              </a:lnSpc>
              <a:spcAft>
                <a:spcPts val="1200"/>
              </a:spcAft>
              <a:buFont typeface="Wingdings" panose="05000000000000000000" pitchFamily="2" charset="2"/>
              <a:buChar char="§"/>
            </a:pPr>
            <a:r>
              <a:rPr lang="en-SG" sz="3600">
                <a:latin typeface="Arial" panose="020B0604020202020204" pitchFamily="34" charset="0"/>
                <a:cs typeface="Arial" panose="020B0604020202020204" pitchFamily="34" charset="0"/>
              </a:rPr>
              <a:t>Một chiếc hộp bên trong chứa các sản phẩm công nghệ/sáng chế (cuộn giấy vệ sinh/điện thoại/bút chì/bóng đèn,...) và có khoét lỗ phía trên để có thể luồn tay qua. </a:t>
            </a:r>
            <a:endParaRPr lang="en-US" sz="3600">
              <a:latin typeface="Arial" panose="020B0604020202020204" pitchFamily="34" charset="0"/>
              <a:cs typeface="Arial" panose="020B0604020202020204" pitchFamily="34" charset="0"/>
            </a:endParaRPr>
          </a:p>
          <a:p>
            <a:pPr marL="571500" indent="-571500" algn="just">
              <a:lnSpc>
                <a:spcPct val="150000"/>
              </a:lnSpc>
              <a:spcAft>
                <a:spcPts val="1200"/>
              </a:spcAft>
              <a:buFont typeface="Wingdings" panose="05000000000000000000" pitchFamily="2" charset="2"/>
              <a:buChar char="§"/>
            </a:pPr>
            <a:r>
              <a:rPr lang="en-SG" sz="3600">
                <a:latin typeface="Arial" panose="020B0604020202020204" pitchFamily="34" charset="0"/>
                <a:cs typeface="Arial" panose="020B0604020202020204" pitchFamily="34" charset="0"/>
              </a:rPr>
              <a:t>Học sinh giơ tay lên bục giảng, thò tay qua hộp (không nhìn), sờ vào đồ vật bí ẩn được giấu bên trong và đoán đó là gì.</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029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500"/>
                                        <p:tgtEl>
                                          <p:spTgt spid="18">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1"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sp>
        <p:nvSpPr>
          <p:cNvPr id="7" name="Freeform 4">
            <a:extLst>
              <a:ext uri="{FF2B5EF4-FFF2-40B4-BE49-F238E27FC236}">
                <a16:creationId xmlns:a16="http://schemas.microsoft.com/office/drawing/2014/main" id="{3F116485-8046-4DBE-ACAA-0FBA1C214601}"/>
              </a:ext>
            </a:extLst>
          </p:cNvPr>
          <p:cNvSpPr/>
          <p:nvPr/>
        </p:nvSpPr>
        <p:spPr>
          <a:xfrm>
            <a:off x="2876256" y="3646925"/>
            <a:ext cx="12705652" cy="5846611"/>
          </a:xfrm>
          <a:custGeom>
            <a:avLst/>
            <a:gdLst/>
            <a:ahLst/>
            <a:cxnLst/>
            <a:rect l="l" t="t" r="r" b="b"/>
            <a:pathLst>
              <a:path w="15321685" h="4626033">
                <a:moveTo>
                  <a:pt x="0" y="0"/>
                </a:moveTo>
                <a:lnTo>
                  <a:pt x="15321686" y="0"/>
                </a:lnTo>
                <a:lnTo>
                  <a:pt x="15321686" y="4626034"/>
                </a:lnTo>
                <a:lnTo>
                  <a:pt x="0" y="4626034"/>
                </a:lnTo>
                <a:lnTo>
                  <a:pt x="0" y="0"/>
                </a:lnTo>
                <a:close/>
              </a:path>
            </a:pathLst>
          </a:custGeom>
          <a:blipFill>
            <a:blip r:embed="rId2"/>
            <a:stretch>
              <a:fillRect/>
            </a:stretch>
          </a:blipFill>
        </p:spPr>
      </p:sp>
      <p:sp>
        <p:nvSpPr>
          <p:cNvPr id="8" name="Freeform 5">
            <a:extLst>
              <a:ext uri="{FF2B5EF4-FFF2-40B4-BE49-F238E27FC236}">
                <a16:creationId xmlns:a16="http://schemas.microsoft.com/office/drawing/2014/main" id="{091D7C01-9BDB-47DC-8F1D-7C6D0CEF9AB8}"/>
              </a:ext>
            </a:extLst>
          </p:cNvPr>
          <p:cNvSpPr/>
          <p:nvPr/>
        </p:nvSpPr>
        <p:spPr>
          <a:xfrm>
            <a:off x="3331416" y="4367644"/>
            <a:ext cx="11860783" cy="4555291"/>
          </a:xfrm>
          <a:custGeom>
            <a:avLst/>
            <a:gdLst/>
            <a:ahLst/>
            <a:cxnLst/>
            <a:rect l="l" t="t" r="r" b="b"/>
            <a:pathLst>
              <a:path w="12058191" h="3587668">
                <a:moveTo>
                  <a:pt x="0" y="0"/>
                </a:moveTo>
                <a:lnTo>
                  <a:pt x="12058190" y="0"/>
                </a:lnTo>
                <a:lnTo>
                  <a:pt x="12058190" y="3587668"/>
                </a:lnTo>
                <a:lnTo>
                  <a:pt x="0" y="3587668"/>
                </a:lnTo>
                <a:lnTo>
                  <a:pt x="0" y="0"/>
                </a:lnTo>
                <a:close/>
              </a:path>
            </a:pathLst>
          </a:custGeom>
          <a:blipFill>
            <a:blip r:embed="rId3"/>
            <a:stretch>
              <a:fillRect/>
            </a:stretch>
          </a:blipFill>
        </p:spPr>
      </p:sp>
      <p:sp>
        <p:nvSpPr>
          <p:cNvPr id="9" name="Freeform 9">
            <a:extLst>
              <a:ext uri="{FF2B5EF4-FFF2-40B4-BE49-F238E27FC236}">
                <a16:creationId xmlns:a16="http://schemas.microsoft.com/office/drawing/2014/main" id="{40CCDCD3-B7BF-4F47-BA1F-6D2A48443FC3}"/>
              </a:ext>
            </a:extLst>
          </p:cNvPr>
          <p:cNvSpPr/>
          <p:nvPr/>
        </p:nvSpPr>
        <p:spPr>
          <a:xfrm>
            <a:off x="1066800" y="5295900"/>
            <a:ext cx="2460381" cy="4731503"/>
          </a:xfrm>
          <a:custGeom>
            <a:avLst/>
            <a:gdLst/>
            <a:ahLst/>
            <a:cxnLst/>
            <a:rect l="l" t="t" r="r" b="b"/>
            <a:pathLst>
              <a:path w="2460381" h="4731503">
                <a:moveTo>
                  <a:pt x="0" y="0"/>
                </a:moveTo>
                <a:lnTo>
                  <a:pt x="2460382" y="0"/>
                </a:lnTo>
                <a:lnTo>
                  <a:pt x="2460382" y="4731503"/>
                </a:lnTo>
                <a:lnTo>
                  <a:pt x="0" y="4731503"/>
                </a:lnTo>
                <a:lnTo>
                  <a:pt x="0" y="0"/>
                </a:lnTo>
                <a:close/>
              </a:path>
            </a:pathLst>
          </a:custGeom>
          <a:blipFill>
            <a:blip r:embed="rId4"/>
            <a:stretch>
              <a:fillRect/>
            </a:stretch>
          </a:blipFill>
        </p:spPr>
      </p:sp>
      <p:sp>
        <p:nvSpPr>
          <p:cNvPr id="10" name="TextBox 12">
            <a:extLst>
              <a:ext uri="{FF2B5EF4-FFF2-40B4-BE49-F238E27FC236}">
                <a16:creationId xmlns:a16="http://schemas.microsoft.com/office/drawing/2014/main" id="{8B225CDE-CD9E-4170-B3F3-42AC7B18CA07}"/>
              </a:ext>
            </a:extLst>
          </p:cNvPr>
          <p:cNvSpPr txBox="1"/>
          <p:nvPr/>
        </p:nvSpPr>
        <p:spPr>
          <a:xfrm>
            <a:off x="3438341" y="4913373"/>
            <a:ext cx="11411315" cy="3323987"/>
          </a:xfrm>
          <a:prstGeom prst="rect">
            <a:avLst/>
          </a:prstGeom>
        </p:spPr>
        <p:txBody>
          <a:bodyPr wrap="square" lIns="0" tIns="0" rIns="0" bIns="0" rtlCol="0" anchor="t">
            <a:spAutoFit/>
          </a:bodyPr>
          <a:lstStyle/>
          <a:p>
            <a:pPr algn="ctr">
              <a:lnSpc>
                <a:spcPct val="150000"/>
              </a:lnSpc>
            </a:pPr>
            <a:r>
              <a:rPr lang="en-US" sz="7200" b="1">
                <a:latin typeface="Arial" panose="020B0604020202020204" pitchFamily="34" charset="0"/>
                <a:cs typeface="Arial" panose="020B0604020202020204" pitchFamily="34" charset="0"/>
              </a:rPr>
              <a:t>BÀI 2.</a:t>
            </a:r>
          </a:p>
          <a:p>
            <a:pPr algn="ctr">
              <a:lnSpc>
                <a:spcPct val="150000"/>
              </a:lnSpc>
            </a:pPr>
            <a:r>
              <a:rPr lang="en-US" sz="7200" b="1">
                <a:latin typeface="Arial" panose="020B0604020202020204" pitchFamily="34" charset="0"/>
                <a:cs typeface="Arial" panose="020B0604020202020204" pitchFamily="34" charset="0"/>
              </a:rPr>
              <a:t>NHÀ SÁNG CHẾ</a:t>
            </a:r>
            <a:endParaRPr lang="en-US" sz="7200"/>
          </a:p>
        </p:txBody>
      </p:sp>
      <p:grpSp>
        <p:nvGrpSpPr>
          <p:cNvPr id="11" name="Group 10">
            <a:extLst>
              <a:ext uri="{FF2B5EF4-FFF2-40B4-BE49-F238E27FC236}">
                <a16:creationId xmlns:a16="http://schemas.microsoft.com/office/drawing/2014/main" id="{323F9EA8-0061-4798-9837-5C9EED4783A3}"/>
              </a:ext>
            </a:extLst>
          </p:cNvPr>
          <p:cNvGrpSpPr/>
          <p:nvPr/>
        </p:nvGrpSpPr>
        <p:grpSpPr>
          <a:xfrm>
            <a:off x="2070879" y="714247"/>
            <a:ext cx="14146237" cy="2340456"/>
            <a:chOff x="3114905" y="1248224"/>
            <a:chExt cx="13317375" cy="2596570"/>
          </a:xfrm>
        </p:grpSpPr>
        <p:grpSp>
          <p:nvGrpSpPr>
            <p:cNvPr id="12" name="Group 6">
              <a:extLst>
                <a:ext uri="{FF2B5EF4-FFF2-40B4-BE49-F238E27FC236}">
                  <a16:creationId xmlns:a16="http://schemas.microsoft.com/office/drawing/2014/main" id="{997642AD-5759-4EE8-9364-C14FC53C89F6}"/>
                </a:ext>
              </a:extLst>
            </p:cNvPr>
            <p:cNvGrpSpPr/>
            <p:nvPr/>
          </p:nvGrpSpPr>
          <p:grpSpPr>
            <a:xfrm>
              <a:off x="3114905" y="1248224"/>
              <a:ext cx="13317375" cy="2596570"/>
              <a:chOff x="0" y="-38100"/>
              <a:chExt cx="2443703" cy="466721"/>
            </a:xfrm>
          </p:grpSpPr>
          <p:sp>
            <p:nvSpPr>
              <p:cNvPr id="18" name="Freeform 7">
                <a:extLst>
                  <a:ext uri="{FF2B5EF4-FFF2-40B4-BE49-F238E27FC236}">
                    <a16:creationId xmlns:a16="http://schemas.microsoft.com/office/drawing/2014/main" id="{6BD9CD75-E70E-4EF2-B405-A73819654447}"/>
                  </a:ext>
                </a:extLst>
              </p:cNvPr>
              <p:cNvSpPr/>
              <p:nvPr/>
            </p:nvSpPr>
            <p:spPr>
              <a:xfrm>
                <a:off x="0" y="0"/>
                <a:ext cx="2443703" cy="428621"/>
              </a:xfrm>
              <a:custGeom>
                <a:avLst/>
                <a:gdLst/>
                <a:ahLst/>
                <a:cxnLst/>
                <a:rect l="l" t="t" r="r" b="b"/>
                <a:pathLst>
                  <a:path w="2212646" h="220350">
                    <a:moveTo>
                      <a:pt x="46998" y="0"/>
                    </a:moveTo>
                    <a:lnTo>
                      <a:pt x="2165648" y="0"/>
                    </a:lnTo>
                    <a:cubicBezTo>
                      <a:pt x="2178113" y="0"/>
                      <a:pt x="2190067" y="4952"/>
                      <a:pt x="2198881" y="13765"/>
                    </a:cubicBezTo>
                    <a:cubicBezTo>
                      <a:pt x="2207694" y="22579"/>
                      <a:pt x="2212646" y="34533"/>
                      <a:pt x="2212646" y="46998"/>
                    </a:cubicBezTo>
                    <a:lnTo>
                      <a:pt x="2212646" y="173352"/>
                    </a:lnTo>
                    <a:cubicBezTo>
                      <a:pt x="2212646" y="199308"/>
                      <a:pt x="2191604" y="220350"/>
                      <a:pt x="2165648" y="220350"/>
                    </a:cubicBezTo>
                    <a:lnTo>
                      <a:pt x="46998" y="220350"/>
                    </a:lnTo>
                    <a:cubicBezTo>
                      <a:pt x="34533" y="220350"/>
                      <a:pt x="22579" y="215399"/>
                      <a:pt x="13765" y="206585"/>
                    </a:cubicBezTo>
                    <a:cubicBezTo>
                      <a:pt x="4952" y="197771"/>
                      <a:pt x="0" y="185817"/>
                      <a:pt x="0" y="173352"/>
                    </a:cubicBezTo>
                    <a:lnTo>
                      <a:pt x="0" y="46998"/>
                    </a:lnTo>
                    <a:cubicBezTo>
                      <a:pt x="0" y="21042"/>
                      <a:pt x="21042" y="0"/>
                      <a:pt x="46998" y="0"/>
                    </a:cubicBezTo>
                    <a:close/>
                  </a:path>
                </a:pathLst>
              </a:custGeom>
              <a:solidFill>
                <a:srgbClr val="FDE9E2"/>
              </a:solidFill>
            </p:spPr>
          </p:sp>
          <p:sp>
            <p:nvSpPr>
              <p:cNvPr id="19" name="TextBox 8">
                <a:extLst>
                  <a:ext uri="{FF2B5EF4-FFF2-40B4-BE49-F238E27FC236}">
                    <a16:creationId xmlns:a16="http://schemas.microsoft.com/office/drawing/2014/main" id="{DB319D40-5CDE-48F8-9BC2-6A74EC9A5BE9}"/>
                  </a:ext>
                </a:extLst>
              </p:cNvPr>
              <p:cNvSpPr txBox="1"/>
              <p:nvPr/>
            </p:nvSpPr>
            <p:spPr>
              <a:xfrm>
                <a:off x="0" y="-38100"/>
                <a:ext cx="2212646" cy="25845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a:extLst>
                <a:ext uri="{FF2B5EF4-FFF2-40B4-BE49-F238E27FC236}">
                  <a16:creationId xmlns:a16="http://schemas.microsoft.com/office/drawing/2014/main" id="{BDD05698-61EC-4B41-B869-68FBE2D570FB}"/>
                </a:ext>
              </a:extLst>
            </p:cNvPr>
            <p:cNvSpPr txBox="1"/>
            <p:nvPr/>
          </p:nvSpPr>
          <p:spPr>
            <a:xfrm>
              <a:off x="3339095" y="1737379"/>
              <a:ext cx="12868994" cy="1843863"/>
            </a:xfrm>
            <a:prstGeom prst="rect">
              <a:avLst/>
            </a:prstGeom>
          </p:spPr>
          <p:txBody>
            <a:bodyPr wrap="square" lIns="0" tIns="0" rIns="0" bIns="0" rtlCol="0" anchor="ctr">
              <a:spAutoFit/>
            </a:bodyPr>
            <a:lstStyle/>
            <a:p>
              <a:pPr algn="ctr"/>
              <a:r>
                <a:rPr lang="en-US" sz="5400" b="1">
                  <a:latin typeface="Arial" panose="020B0604020202020204" pitchFamily="34" charset="0"/>
                  <a:cs typeface="Arial" panose="020B0604020202020204" pitchFamily="34" charset="0"/>
                </a:rPr>
                <a:t>PHẦN MỘT. CÔNG NGHỆ VÀ ĐỜI SỐNG</a:t>
              </a:r>
            </a:p>
          </p:txBody>
        </p:sp>
      </p:grpSp>
      <p:sp>
        <p:nvSpPr>
          <p:cNvPr id="20" name="Freeform 14">
            <a:extLst>
              <a:ext uri="{FF2B5EF4-FFF2-40B4-BE49-F238E27FC236}">
                <a16:creationId xmlns:a16="http://schemas.microsoft.com/office/drawing/2014/main" id="{A76FFA92-9F30-4092-A0CB-74FA5A94D3DD}"/>
              </a:ext>
            </a:extLst>
          </p:cNvPr>
          <p:cNvSpPr/>
          <p:nvPr/>
        </p:nvSpPr>
        <p:spPr>
          <a:xfrm rot="13489113" flipH="1">
            <a:off x="1580907" y="2409434"/>
            <a:ext cx="825874" cy="1672656"/>
          </a:xfrm>
          <a:custGeom>
            <a:avLst/>
            <a:gdLst/>
            <a:ahLst/>
            <a:cxnLst/>
            <a:rect l="l" t="t" r="r" b="b"/>
            <a:pathLst>
              <a:path w="825874" h="1672656">
                <a:moveTo>
                  <a:pt x="825873" y="0"/>
                </a:moveTo>
                <a:lnTo>
                  <a:pt x="0" y="0"/>
                </a:lnTo>
                <a:lnTo>
                  <a:pt x="0" y="1672656"/>
                </a:lnTo>
                <a:lnTo>
                  <a:pt x="825873" y="1672656"/>
                </a:lnTo>
                <a:lnTo>
                  <a:pt x="825873" y="0"/>
                </a:lnTo>
                <a:close/>
              </a:path>
            </a:pathLst>
          </a:custGeom>
          <a:blipFill>
            <a:blip r:embed="rId5"/>
            <a:stretch>
              <a:fillRect/>
            </a:stretch>
          </a:blipFill>
        </p:spPr>
      </p:sp>
      <p:sp>
        <p:nvSpPr>
          <p:cNvPr id="21" name="Freeform 10">
            <a:extLst>
              <a:ext uri="{FF2B5EF4-FFF2-40B4-BE49-F238E27FC236}">
                <a16:creationId xmlns:a16="http://schemas.microsoft.com/office/drawing/2014/main" id="{9963A5EA-D34B-4093-83FC-79550D30DCF0}"/>
              </a:ext>
            </a:extLst>
          </p:cNvPr>
          <p:cNvSpPr/>
          <p:nvPr/>
        </p:nvSpPr>
        <p:spPr>
          <a:xfrm>
            <a:off x="14319554" y="2727306"/>
            <a:ext cx="3318834" cy="1605486"/>
          </a:xfrm>
          <a:custGeom>
            <a:avLst/>
            <a:gdLst/>
            <a:ahLst/>
            <a:cxnLst/>
            <a:rect l="l" t="t" r="r" b="b"/>
            <a:pathLst>
              <a:path w="3719719" h="1799414">
                <a:moveTo>
                  <a:pt x="0" y="0"/>
                </a:moveTo>
                <a:lnTo>
                  <a:pt x="3719719" y="0"/>
                </a:lnTo>
                <a:lnTo>
                  <a:pt x="3719719" y="1799414"/>
                </a:lnTo>
                <a:lnTo>
                  <a:pt x="0" y="1799414"/>
                </a:lnTo>
                <a:lnTo>
                  <a:pt x="0" y="0"/>
                </a:lnTo>
                <a:close/>
              </a:path>
            </a:pathLst>
          </a:custGeom>
          <a:blipFill>
            <a:blip r:embed="rId6"/>
            <a:stretch>
              <a:fillRect/>
            </a:stretch>
          </a:blipFill>
        </p:spPr>
      </p:sp>
    </p:spTree>
    <p:extLst>
      <p:ext uri="{BB962C8B-B14F-4D97-AF65-F5344CB8AC3E}">
        <p14:creationId xmlns:p14="http://schemas.microsoft.com/office/powerpoint/2010/main" val="402762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sp>
        <p:nvSpPr>
          <p:cNvPr id="2" name="Freeform 2"/>
          <p:cNvSpPr/>
          <p:nvPr/>
        </p:nvSpPr>
        <p:spPr>
          <a:xfrm rot="2138044">
            <a:off x="12739158" y="578494"/>
            <a:ext cx="1083823" cy="1637438"/>
          </a:xfrm>
          <a:custGeom>
            <a:avLst/>
            <a:gdLst/>
            <a:ahLst/>
            <a:cxnLst/>
            <a:rect l="l" t="t" r="r" b="b"/>
            <a:pathLst>
              <a:path w="1083823" h="1637438">
                <a:moveTo>
                  <a:pt x="0" y="0"/>
                </a:moveTo>
                <a:lnTo>
                  <a:pt x="1083823" y="0"/>
                </a:lnTo>
                <a:lnTo>
                  <a:pt x="1083823" y="1637439"/>
                </a:lnTo>
                <a:lnTo>
                  <a:pt x="0" y="1637439"/>
                </a:lnTo>
                <a:lnTo>
                  <a:pt x="0" y="0"/>
                </a:lnTo>
                <a:close/>
              </a:path>
            </a:pathLst>
          </a:custGeom>
          <a:blipFill>
            <a:blip r:embed="rId2">
              <a:extLst>
                <a:ext uri="{96DAC541-7B7A-43D3-8B79-37D633B846F1}">
                  <asvg:svgBlip xmlns:asvg="http://schemas.microsoft.com/office/drawing/2016/SVG/main" r:embed="rId3"/>
                </a:ext>
              </a:extLst>
            </a:blip>
            <a:stretch>
              <a:fillRect t="-131470" r="-103120"/>
            </a:stretch>
          </a:blipFill>
        </p:spPr>
      </p:sp>
      <p:sp>
        <p:nvSpPr>
          <p:cNvPr id="3" name="Freeform 3"/>
          <p:cNvSpPr/>
          <p:nvPr/>
        </p:nvSpPr>
        <p:spPr>
          <a:xfrm>
            <a:off x="838201" y="723900"/>
            <a:ext cx="10363200" cy="2416269"/>
          </a:xfrm>
          <a:custGeom>
            <a:avLst/>
            <a:gdLst/>
            <a:ahLst/>
            <a:cxnLst/>
            <a:rect l="l" t="t" r="r" b="b"/>
            <a:pathLst>
              <a:path w="7315200" h="1874520">
                <a:moveTo>
                  <a:pt x="0" y="0"/>
                </a:moveTo>
                <a:lnTo>
                  <a:pt x="7315200" y="0"/>
                </a:lnTo>
                <a:lnTo>
                  <a:pt x="7315200" y="1874520"/>
                </a:lnTo>
                <a:lnTo>
                  <a:pt x="0" y="18745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824056">
            <a:off x="15403442" y="-1577325"/>
            <a:ext cx="4606249" cy="2134667"/>
          </a:xfrm>
          <a:custGeom>
            <a:avLst/>
            <a:gdLst/>
            <a:ahLst/>
            <a:cxnLst/>
            <a:rect l="l" t="t" r="r" b="b"/>
            <a:pathLst>
              <a:path w="4606249" h="2134667">
                <a:moveTo>
                  <a:pt x="0" y="0"/>
                </a:moveTo>
                <a:lnTo>
                  <a:pt x="4606249" y="0"/>
                </a:lnTo>
                <a:lnTo>
                  <a:pt x="4606249" y="2134667"/>
                </a:lnTo>
                <a:lnTo>
                  <a:pt x="0" y="2134667"/>
                </a:lnTo>
                <a:lnTo>
                  <a:pt x="0" y="0"/>
                </a:lnTo>
                <a:close/>
              </a:path>
            </a:pathLst>
          </a:custGeom>
          <a:blipFill>
            <a:blip r:embed="rId6">
              <a:extLst>
                <a:ext uri="{96DAC541-7B7A-43D3-8B79-37D633B846F1}">
                  <asvg:svgBlip xmlns:asvg="http://schemas.microsoft.com/office/drawing/2016/SVG/main" r:embed="rId7"/>
                </a:ext>
              </a:extLst>
            </a:blip>
            <a:stretch>
              <a:fillRect r="-56950" b="-92760"/>
            </a:stretch>
          </a:blipFill>
        </p:spPr>
      </p:sp>
      <p:sp>
        <p:nvSpPr>
          <p:cNvPr id="10" name="TextBox 10"/>
          <p:cNvSpPr txBox="1"/>
          <p:nvPr/>
        </p:nvSpPr>
        <p:spPr>
          <a:xfrm>
            <a:off x="2113060" y="1265185"/>
            <a:ext cx="7813482" cy="1333698"/>
          </a:xfrm>
          <a:prstGeom prst="rect">
            <a:avLst/>
          </a:prstGeom>
        </p:spPr>
        <p:txBody>
          <a:bodyPr wrap="square" lIns="0" tIns="0" rIns="0" bIns="0" rtlCol="0" anchor="t">
            <a:spAutoFit/>
          </a:bodyPr>
          <a:lstStyle/>
          <a:p>
            <a:pPr algn="ctr">
              <a:lnSpc>
                <a:spcPts val="10399"/>
              </a:lnSpc>
            </a:pPr>
            <a:r>
              <a:rPr lang="en-US" sz="6200" b="1">
                <a:solidFill>
                  <a:srgbClr val="593B1C"/>
                </a:solidFill>
                <a:latin typeface="Arial" panose="020B0604020202020204" pitchFamily="34" charset="0"/>
                <a:cs typeface="Arial" panose="020B0604020202020204" pitchFamily="34" charset="0"/>
              </a:rPr>
              <a:t>NỘI DUNG BÀI HỌC</a:t>
            </a:r>
          </a:p>
        </p:txBody>
      </p:sp>
      <p:grpSp>
        <p:nvGrpSpPr>
          <p:cNvPr id="9" name="Group 8"/>
          <p:cNvGrpSpPr/>
          <p:nvPr/>
        </p:nvGrpSpPr>
        <p:grpSpPr>
          <a:xfrm>
            <a:off x="3733800" y="3771900"/>
            <a:ext cx="10390708" cy="1143000"/>
            <a:chOff x="2182292" y="4229100"/>
            <a:chExt cx="10390708" cy="1143000"/>
          </a:xfrm>
        </p:grpSpPr>
        <p:sp>
          <p:nvSpPr>
            <p:cNvPr id="12" name="TextBox 8">
              <a:extLst>
                <a:ext uri="{FF2B5EF4-FFF2-40B4-BE49-F238E27FC236}">
                  <a16:creationId xmlns:a16="http://schemas.microsoft.com/office/drawing/2014/main" id="{8B3D0087-EFB9-4B12-A456-565D62B4852E}"/>
                </a:ext>
              </a:extLst>
            </p:cNvPr>
            <p:cNvSpPr txBox="1"/>
            <p:nvPr/>
          </p:nvSpPr>
          <p:spPr>
            <a:xfrm>
              <a:off x="3420614" y="4415588"/>
              <a:ext cx="9152386" cy="761491"/>
            </a:xfrm>
            <a:prstGeom prst="rect">
              <a:avLst/>
            </a:prstGeom>
          </p:spPr>
          <p:txBody>
            <a:bodyPr wrap="square" lIns="0" tIns="0" rIns="0" bIns="0" rtlCol="0" anchor="t">
              <a:spAutoFit/>
            </a:bodyPr>
            <a:lstStyle/>
            <a:p>
              <a:pPr marL="493894" lvl="1">
                <a:lnSpc>
                  <a:spcPts val="6405"/>
                </a:lnSpc>
              </a:pPr>
              <a:r>
                <a:rPr lang="en-US" sz="5000" b="1">
                  <a:latin typeface="Arial" panose="020B0604020202020204" pitchFamily="34" charset="0"/>
                  <a:cs typeface="Arial" panose="020B0604020202020204" pitchFamily="34" charset="0"/>
                </a:rPr>
                <a:t>VAI TRÒ CỦA SÁNG CHẾ</a:t>
              </a:r>
            </a:p>
          </p:txBody>
        </p:sp>
        <p:sp>
          <p:nvSpPr>
            <p:cNvPr id="13" name="Oval 12">
              <a:extLst>
                <a:ext uri="{FF2B5EF4-FFF2-40B4-BE49-F238E27FC236}">
                  <a16:creationId xmlns:a16="http://schemas.microsoft.com/office/drawing/2014/main" id="{D8A4380F-8E61-4051-921C-D2AA3C97239E}"/>
                </a:ext>
              </a:extLst>
            </p:cNvPr>
            <p:cNvSpPr/>
            <p:nvPr/>
          </p:nvSpPr>
          <p:spPr>
            <a:xfrm>
              <a:off x="2182292" y="4229100"/>
              <a:ext cx="1143000" cy="1143000"/>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latin typeface="Arial" panose="020B0604020202020204" pitchFamily="34" charset="0"/>
                  <a:cs typeface="Arial" panose="020B0604020202020204" pitchFamily="34" charset="0"/>
                </a:rPr>
                <a:t>I</a:t>
              </a:r>
            </a:p>
          </p:txBody>
        </p:sp>
      </p:grpSp>
      <p:grpSp>
        <p:nvGrpSpPr>
          <p:cNvPr id="11" name="Group 10"/>
          <p:cNvGrpSpPr/>
          <p:nvPr/>
        </p:nvGrpSpPr>
        <p:grpSpPr>
          <a:xfrm>
            <a:off x="3733800" y="5380586"/>
            <a:ext cx="12676708" cy="2308324"/>
            <a:chOff x="2182292" y="5554629"/>
            <a:chExt cx="12676708" cy="2308324"/>
          </a:xfrm>
        </p:grpSpPr>
        <p:sp>
          <p:nvSpPr>
            <p:cNvPr id="14" name="TextBox 8">
              <a:extLst>
                <a:ext uri="{FF2B5EF4-FFF2-40B4-BE49-F238E27FC236}">
                  <a16:creationId xmlns:a16="http://schemas.microsoft.com/office/drawing/2014/main" id="{6865F030-F935-4D09-A007-B302C01851DB}"/>
                </a:ext>
              </a:extLst>
            </p:cNvPr>
            <p:cNvSpPr txBox="1"/>
            <p:nvPr/>
          </p:nvSpPr>
          <p:spPr>
            <a:xfrm>
              <a:off x="3325292" y="5554629"/>
              <a:ext cx="11533708" cy="2308324"/>
            </a:xfrm>
            <a:prstGeom prst="rect">
              <a:avLst/>
            </a:prstGeom>
          </p:spPr>
          <p:txBody>
            <a:bodyPr wrap="square" lIns="0" tIns="0" rIns="0" bIns="0" rtlCol="0" anchor="t">
              <a:spAutoFit/>
            </a:bodyPr>
            <a:lstStyle/>
            <a:p>
              <a:pPr marL="493894" lvl="1" algn="just">
                <a:lnSpc>
                  <a:spcPct val="150000"/>
                </a:lnSpc>
              </a:pPr>
              <a:r>
                <a:rPr lang="en-US" sz="5000" b="1">
                  <a:latin typeface="Arial" panose="020B0604020202020204" pitchFamily="34" charset="0"/>
                  <a:cs typeface="Arial" panose="020B0604020202020204" pitchFamily="34" charset="0"/>
                </a:rPr>
                <a:t>MỘT SỐ NHÀ SÁNG CHẾ TIÊU BIỂU TRONG LỊCH SỬ</a:t>
              </a:r>
            </a:p>
          </p:txBody>
        </p:sp>
        <p:sp>
          <p:nvSpPr>
            <p:cNvPr id="15" name="Oval 14">
              <a:extLst>
                <a:ext uri="{FF2B5EF4-FFF2-40B4-BE49-F238E27FC236}">
                  <a16:creationId xmlns:a16="http://schemas.microsoft.com/office/drawing/2014/main" id="{F946D69F-05D3-487A-8F8C-97953C693B7B}"/>
                </a:ext>
              </a:extLst>
            </p:cNvPr>
            <p:cNvSpPr/>
            <p:nvPr/>
          </p:nvSpPr>
          <p:spPr>
            <a:xfrm>
              <a:off x="2182292" y="6091125"/>
              <a:ext cx="1143000" cy="1143000"/>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latin typeface="Arial" panose="020B0604020202020204" pitchFamily="34" charset="0"/>
                  <a:cs typeface="Arial" panose="020B0604020202020204" pitchFamily="34" charset="0"/>
                </a:rPr>
                <a:t>II</a:t>
              </a:r>
            </a:p>
          </p:txBody>
        </p:sp>
      </p:grpSp>
      <p:grpSp>
        <p:nvGrpSpPr>
          <p:cNvPr id="18" name="Group 17"/>
          <p:cNvGrpSpPr/>
          <p:nvPr/>
        </p:nvGrpSpPr>
        <p:grpSpPr>
          <a:xfrm>
            <a:off x="3733800" y="8154596"/>
            <a:ext cx="14429308" cy="1143000"/>
            <a:chOff x="2182292" y="7953150"/>
            <a:chExt cx="14429308" cy="1143000"/>
          </a:xfrm>
        </p:grpSpPr>
        <p:sp>
          <p:nvSpPr>
            <p:cNvPr id="16" name="TextBox 8">
              <a:extLst>
                <a:ext uri="{FF2B5EF4-FFF2-40B4-BE49-F238E27FC236}">
                  <a16:creationId xmlns:a16="http://schemas.microsoft.com/office/drawing/2014/main" id="{6D52B14A-BA0B-4375-81C6-E72A28278F57}"/>
                </a:ext>
              </a:extLst>
            </p:cNvPr>
            <p:cNvSpPr txBox="1"/>
            <p:nvPr/>
          </p:nvSpPr>
          <p:spPr>
            <a:xfrm>
              <a:off x="3420614" y="8114281"/>
              <a:ext cx="13190986" cy="820738"/>
            </a:xfrm>
            <a:prstGeom prst="rect">
              <a:avLst/>
            </a:prstGeom>
          </p:spPr>
          <p:txBody>
            <a:bodyPr wrap="square" lIns="0" tIns="0" rIns="0" bIns="0" rtlCol="0" anchor="t">
              <a:spAutoFit/>
            </a:bodyPr>
            <a:lstStyle/>
            <a:p>
              <a:pPr marL="493894" lvl="1">
                <a:lnSpc>
                  <a:spcPts val="6405"/>
                </a:lnSpc>
              </a:pPr>
              <a:r>
                <a:rPr lang="en-US" sz="5000" b="1">
                  <a:latin typeface="Arial" panose="020B0604020202020204" pitchFamily="34" charset="0"/>
                  <a:cs typeface="Arial" panose="020B0604020202020204" pitchFamily="34" charset="0"/>
                </a:rPr>
                <a:t>ĐỨC TÍNH CẦN CÓ CỦA NHÀ SÁNG CHẾ</a:t>
              </a:r>
            </a:p>
          </p:txBody>
        </p:sp>
        <p:sp>
          <p:nvSpPr>
            <p:cNvPr id="17" name="Oval 16">
              <a:extLst>
                <a:ext uri="{FF2B5EF4-FFF2-40B4-BE49-F238E27FC236}">
                  <a16:creationId xmlns:a16="http://schemas.microsoft.com/office/drawing/2014/main" id="{F1FE03B9-2698-45AD-BE80-264C482AB437}"/>
                </a:ext>
              </a:extLst>
            </p:cNvPr>
            <p:cNvSpPr/>
            <p:nvPr/>
          </p:nvSpPr>
          <p:spPr>
            <a:xfrm>
              <a:off x="2182292" y="7953150"/>
              <a:ext cx="1143000" cy="1143000"/>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latin typeface="Arial" panose="020B0604020202020204" pitchFamily="34" charset="0"/>
                  <a:cs typeface="Arial" panose="020B0604020202020204" pitchFamily="34" charset="0"/>
                </a:rPr>
                <a:t>III</a:t>
              </a:r>
            </a:p>
          </p:txBody>
        </p:sp>
      </p:grpSp>
      <p:sp>
        <p:nvSpPr>
          <p:cNvPr id="19" name="Freeform 8"/>
          <p:cNvSpPr/>
          <p:nvPr/>
        </p:nvSpPr>
        <p:spPr>
          <a:xfrm>
            <a:off x="304800" y="4885899"/>
            <a:ext cx="3048000" cy="5126280"/>
          </a:xfrm>
          <a:custGeom>
            <a:avLst/>
            <a:gdLst/>
            <a:ahLst/>
            <a:cxnLst/>
            <a:rect l="l" t="t" r="r" b="b"/>
            <a:pathLst>
              <a:path w="2446591" h="4114800">
                <a:moveTo>
                  <a:pt x="0" y="0"/>
                </a:moveTo>
                <a:lnTo>
                  <a:pt x="2446592" y="0"/>
                </a:lnTo>
                <a:lnTo>
                  <a:pt x="2446592" y="4114800"/>
                </a:lnTo>
                <a:lnTo>
                  <a:pt x="0" y="4114800"/>
                </a:lnTo>
                <a:lnTo>
                  <a:pt x="0" y="0"/>
                </a:lnTo>
                <a:close/>
              </a:path>
            </a:pathLst>
          </a:custGeom>
          <a:blipFill>
            <a:blip r:embed="rId8"/>
            <a:stretch>
              <a:fillRect/>
            </a:stretch>
          </a:blipFill>
        </p:spPr>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sp>
        <p:nvSpPr>
          <p:cNvPr id="2" name="Freeform 2"/>
          <p:cNvSpPr/>
          <p:nvPr/>
        </p:nvSpPr>
        <p:spPr>
          <a:xfrm flipH="1">
            <a:off x="1564794" y="1325476"/>
            <a:ext cx="15158403" cy="7636047"/>
          </a:xfrm>
          <a:custGeom>
            <a:avLst/>
            <a:gdLst/>
            <a:ahLst/>
            <a:cxnLst/>
            <a:rect l="l" t="t" r="r" b="b"/>
            <a:pathLst>
              <a:path w="15158405" h="7636047">
                <a:moveTo>
                  <a:pt x="15158406" y="0"/>
                </a:moveTo>
                <a:lnTo>
                  <a:pt x="0" y="0"/>
                </a:lnTo>
                <a:lnTo>
                  <a:pt x="0" y="7636046"/>
                </a:lnTo>
                <a:lnTo>
                  <a:pt x="15158406" y="7636046"/>
                </a:lnTo>
                <a:lnTo>
                  <a:pt x="1515840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10">
            <a:extLst>
              <a:ext uri="{FF2B5EF4-FFF2-40B4-BE49-F238E27FC236}">
                <a16:creationId xmlns:a16="http://schemas.microsoft.com/office/drawing/2014/main" id="{05DDC61C-A5E9-44AE-B11A-44DD78B53ADC}"/>
              </a:ext>
            </a:extLst>
          </p:cNvPr>
          <p:cNvSpPr txBox="1"/>
          <p:nvPr/>
        </p:nvSpPr>
        <p:spPr>
          <a:xfrm>
            <a:off x="2698666" y="3386608"/>
            <a:ext cx="12890658" cy="3513782"/>
          </a:xfrm>
          <a:prstGeom prst="rect">
            <a:avLst/>
          </a:prstGeom>
        </p:spPr>
        <p:txBody>
          <a:bodyPr wrap="square" lIns="0" tIns="0" rIns="0" bIns="0" rtlCol="0" anchor="t">
            <a:spAutoFit/>
          </a:bodyPr>
          <a:lstStyle/>
          <a:p>
            <a:pPr marL="0" marR="0" lvl="0" indent="0" algn="ctr" defTabSz="914400" rtl="0" eaLnBrk="1" fontAlgn="auto" latinLnBrk="0" hangingPunct="1">
              <a:lnSpc>
                <a:spcPts val="13687"/>
              </a:lnSpc>
              <a:spcBef>
                <a:spcPts val="0"/>
              </a:spcBef>
              <a:spcAft>
                <a:spcPts val="0"/>
              </a:spcAft>
              <a:buClrTx/>
              <a:buSzTx/>
              <a:buFontTx/>
              <a:buNone/>
              <a:tabLst/>
              <a:defRPr/>
            </a:pPr>
            <a:r>
              <a:rPr kumimoji="0" lang="en-US" sz="8000" b="1" i="0" u="none" strike="noStrike" kern="1200" cap="none" spc="0" normalizeH="0" baseline="0" noProof="0">
                <a:ln>
                  <a:noFill/>
                </a:ln>
                <a:solidFill>
                  <a:srgbClr val="593B1C"/>
                </a:solidFill>
                <a:effectLst/>
                <a:uLnTx/>
                <a:uFillTx/>
                <a:latin typeface="Arial" panose="020B0604020202020204" pitchFamily="34" charset="0"/>
                <a:cs typeface="Arial" panose="020B0604020202020204" pitchFamily="34" charset="0"/>
              </a:rPr>
              <a:t>I. </a:t>
            </a:r>
          </a:p>
          <a:p>
            <a:pPr marL="0" marR="0" lvl="0" indent="0" algn="ctr" defTabSz="914400" rtl="0" eaLnBrk="1" fontAlgn="auto" latinLnBrk="0" hangingPunct="1">
              <a:lnSpc>
                <a:spcPts val="13687"/>
              </a:lnSpc>
              <a:spcBef>
                <a:spcPts val="0"/>
              </a:spcBef>
              <a:spcAft>
                <a:spcPts val="0"/>
              </a:spcAft>
              <a:buClrTx/>
              <a:buSzTx/>
              <a:buFontTx/>
              <a:buNone/>
              <a:tabLst/>
              <a:defRPr/>
            </a:pPr>
            <a:r>
              <a:rPr kumimoji="0" lang="en-US" sz="8000" b="1" i="0" u="none" strike="noStrike" kern="1200" cap="none" spc="0" normalizeH="0" baseline="0" noProof="0">
                <a:ln>
                  <a:noFill/>
                </a:ln>
                <a:solidFill>
                  <a:srgbClr val="593B1C"/>
                </a:solidFill>
                <a:effectLst/>
                <a:uLnTx/>
                <a:uFillTx/>
                <a:latin typeface="Arial" panose="020B0604020202020204" pitchFamily="34" charset="0"/>
                <a:cs typeface="Arial" panose="020B0604020202020204" pitchFamily="34" charset="0"/>
              </a:rPr>
              <a:t>VAI TRÒ</a:t>
            </a:r>
            <a:r>
              <a:rPr kumimoji="0" lang="en-US" sz="8000" b="1" i="0" u="none" strike="noStrike" kern="1200" cap="none" spc="0" normalizeH="0" noProof="0">
                <a:ln>
                  <a:noFill/>
                </a:ln>
                <a:solidFill>
                  <a:srgbClr val="593B1C"/>
                </a:solidFill>
                <a:effectLst/>
                <a:uLnTx/>
                <a:uFillTx/>
                <a:latin typeface="Arial" panose="020B0604020202020204" pitchFamily="34" charset="0"/>
                <a:cs typeface="Arial" panose="020B0604020202020204" pitchFamily="34" charset="0"/>
              </a:rPr>
              <a:t> CỦA SÁNG CHẾ</a:t>
            </a:r>
            <a:endParaRPr kumimoji="0" lang="en-US" sz="8000" b="1" i="0" u="none" strike="noStrike" kern="1200" cap="none" spc="0" normalizeH="0" baseline="0" noProof="0">
              <a:ln>
                <a:noFill/>
              </a:ln>
              <a:solidFill>
                <a:srgbClr val="593B1C"/>
              </a:solidFill>
              <a:effectLst/>
              <a:uLnTx/>
              <a:uFillTx/>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sp>
        <p:nvSpPr>
          <p:cNvPr id="8" name="Freeform 8"/>
          <p:cNvSpPr/>
          <p:nvPr/>
        </p:nvSpPr>
        <p:spPr>
          <a:xfrm rot="13832274">
            <a:off x="16703842" y="8626592"/>
            <a:ext cx="1176647" cy="1777676"/>
          </a:xfrm>
          <a:custGeom>
            <a:avLst/>
            <a:gdLst/>
            <a:ahLst/>
            <a:cxnLst/>
            <a:rect l="l" t="t" r="r" b="b"/>
            <a:pathLst>
              <a:path w="1176647" h="1777676">
                <a:moveTo>
                  <a:pt x="0" y="0"/>
                </a:moveTo>
                <a:lnTo>
                  <a:pt x="1176646" y="0"/>
                </a:lnTo>
                <a:lnTo>
                  <a:pt x="1176646" y="1777676"/>
                </a:lnTo>
                <a:lnTo>
                  <a:pt x="0" y="1777676"/>
                </a:lnTo>
                <a:lnTo>
                  <a:pt x="0" y="0"/>
                </a:lnTo>
                <a:close/>
              </a:path>
            </a:pathLst>
          </a:custGeom>
          <a:blipFill>
            <a:blip r:embed="rId2">
              <a:extLst>
                <a:ext uri="{96DAC541-7B7A-43D3-8B79-37D633B846F1}">
                  <asvg:svgBlip xmlns:asvg="http://schemas.microsoft.com/office/drawing/2016/SVG/main" r:embed="rId3"/>
                </a:ext>
              </a:extLst>
            </a:blip>
            <a:stretch>
              <a:fillRect t="-131470" r="-103120"/>
            </a:stretch>
          </a:blipFill>
        </p:spPr>
      </p:sp>
      <p:sp>
        <p:nvSpPr>
          <p:cNvPr id="10" name="Freeform 10"/>
          <p:cNvSpPr/>
          <p:nvPr/>
        </p:nvSpPr>
        <p:spPr>
          <a:xfrm rot="-4824056">
            <a:off x="15403442" y="-1577325"/>
            <a:ext cx="4606249" cy="2134667"/>
          </a:xfrm>
          <a:custGeom>
            <a:avLst/>
            <a:gdLst/>
            <a:ahLst/>
            <a:cxnLst/>
            <a:rect l="l" t="t" r="r" b="b"/>
            <a:pathLst>
              <a:path w="4606249" h="2134667">
                <a:moveTo>
                  <a:pt x="0" y="0"/>
                </a:moveTo>
                <a:lnTo>
                  <a:pt x="4606249" y="0"/>
                </a:lnTo>
                <a:lnTo>
                  <a:pt x="4606249" y="2134667"/>
                </a:lnTo>
                <a:lnTo>
                  <a:pt x="0" y="2134667"/>
                </a:lnTo>
                <a:lnTo>
                  <a:pt x="0" y="0"/>
                </a:lnTo>
                <a:close/>
              </a:path>
            </a:pathLst>
          </a:custGeom>
          <a:blipFill>
            <a:blip r:embed="rId4">
              <a:extLst>
                <a:ext uri="{96DAC541-7B7A-43D3-8B79-37D633B846F1}">
                  <asvg:svgBlip xmlns:asvg="http://schemas.microsoft.com/office/drawing/2016/SVG/main" r:embed="rId5"/>
                </a:ext>
              </a:extLst>
            </a:blip>
            <a:stretch>
              <a:fillRect r="-56950" b="-92760"/>
            </a:stretch>
          </a:blipFill>
        </p:spPr>
      </p:sp>
      <p:grpSp>
        <p:nvGrpSpPr>
          <p:cNvPr id="14" name="Group 13">
            <a:extLst>
              <a:ext uri="{FF2B5EF4-FFF2-40B4-BE49-F238E27FC236}">
                <a16:creationId xmlns:a16="http://schemas.microsoft.com/office/drawing/2014/main" id="{BBA8D5CB-660C-4FB4-9AFA-341121ECA2A4}"/>
              </a:ext>
            </a:extLst>
          </p:cNvPr>
          <p:cNvGrpSpPr/>
          <p:nvPr/>
        </p:nvGrpSpPr>
        <p:grpSpPr>
          <a:xfrm>
            <a:off x="571500" y="571500"/>
            <a:ext cx="6705600" cy="1651716"/>
            <a:chOff x="381001" y="342900"/>
            <a:chExt cx="6705600" cy="1651716"/>
          </a:xfrm>
        </p:grpSpPr>
        <p:sp>
          <p:nvSpPr>
            <p:cNvPr id="15" name="Freeform 6">
              <a:extLst>
                <a:ext uri="{FF2B5EF4-FFF2-40B4-BE49-F238E27FC236}">
                  <a16:creationId xmlns:a16="http://schemas.microsoft.com/office/drawing/2014/main" id="{361F7C0B-4D95-4CA6-A6ED-9BD9925A8470}"/>
                </a:ext>
              </a:extLst>
            </p:cNvPr>
            <p:cNvSpPr/>
            <p:nvPr/>
          </p:nvSpPr>
          <p:spPr>
            <a:xfrm>
              <a:off x="381001" y="342900"/>
              <a:ext cx="6705600" cy="1651716"/>
            </a:xfrm>
            <a:custGeom>
              <a:avLst/>
              <a:gdLst/>
              <a:ahLst/>
              <a:cxnLst/>
              <a:rect l="l" t="t" r="r" b="b"/>
              <a:pathLst>
                <a:path w="5551435" h="1651716">
                  <a:moveTo>
                    <a:pt x="0" y="0"/>
                  </a:moveTo>
                  <a:lnTo>
                    <a:pt x="5551435" y="0"/>
                  </a:lnTo>
                  <a:lnTo>
                    <a:pt x="5551435" y="1651716"/>
                  </a:lnTo>
                  <a:lnTo>
                    <a:pt x="0" y="16517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TextBox 15">
              <a:extLst>
                <a:ext uri="{FF2B5EF4-FFF2-40B4-BE49-F238E27FC236}">
                  <a16:creationId xmlns:a16="http://schemas.microsoft.com/office/drawing/2014/main" id="{E3127738-2953-41EE-9861-36A85EB22D91}"/>
                </a:ext>
              </a:extLst>
            </p:cNvPr>
            <p:cNvSpPr txBox="1"/>
            <p:nvPr/>
          </p:nvSpPr>
          <p:spPr>
            <a:xfrm>
              <a:off x="381001" y="776343"/>
              <a:ext cx="6705600" cy="784830"/>
            </a:xfrm>
            <a:prstGeom prst="rect">
              <a:avLst/>
            </a:prstGeom>
            <a:noFill/>
          </p:spPr>
          <p:txBody>
            <a:bodyPr wrap="square" rtlCol="0">
              <a:spAutoFit/>
            </a:bodyPr>
            <a:lstStyle/>
            <a:p>
              <a:pPr algn="ctr"/>
              <a:r>
                <a:rPr lang="en-US" sz="4500" b="1">
                  <a:solidFill>
                    <a:schemeClr val="accent6">
                      <a:lumMod val="50000"/>
                    </a:schemeClr>
                  </a:solidFill>
                  <a:latin typeface="Arial" panose="020B0604020202020204" pitchFamily="34" charset="0"/>
                  <a:cs typeface="Arial" panose="020B0604020202020204" pitchFamily="34" charset="0"/>
                </a:rPr>
                <a:t>HOẠT ĐỘNG NHÓM</a:t>
              </a:r>
            </a:p>
          </p:txBody>
        </p:sp>
      </p:grpSp>
      <p:sp>
        <p:nvSpPr>
          <p:cNvPr id="21" name="Rectangle: Rounded Corners 20">
            <a:extLst>
              <a:ext uri="{FF2B5EF4-FFF2-40B4-BE49-F238E27FC236}">
                <a16:creationId xmlns:a16="http://schemas.microsoft.com/office/drawing/2014/main" id="{A48D6D24-49ED-4F2E-B78F-5FC2FCE4843D}"/>
              </a:ext>
            </a:extLst>
          </p:cNvPr>
          <p:cNvSpPr/>
          <p:nvPr/>
        </p:nvSpPr>
        <p:spPr>
          <a:xfrm>
            <a:off x="776208" y="3238500"/>
            <a:ext cx="7696200" cy="5562600"/>
          </a:xfrm>
          <a:prstGeom prst="roundRect">
            <a:avLst>
              <a:gd name="adj" fmla="val 10297"/>
            </a:avLst>
          </a:prstGeom>
          <a:solidFill>
            <a:schemeClr val="accent6">
              <a:lumMod val="20000"/>
              <a:lumOff val="80000"/>
            </a:schemeClr>
          </a:solidFill>
          <a:ln w="57150">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SG" sz="4000">
                <a:solidFill>
                  <a:schemeClr val="tx1"/>
                </a:solidFill>
                <a:latin typeface="Arial" panose="020B0604020202020204" pitchFamily="34" charset="0"/>
                <a:cs typeface="Arial" panose="020B0604020202020204" pitchFamily="34" charset="0"/>
              </a:rPr>
              <a:t>Quan sát Hình 1 và cho biết các sáng chế dưới đây có vai trò như thế nào trong đời sống.</a:t>
            </a:r>
            <a:endParaRPr lang="en-US" sz="400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a:off x="9217884" y="2933700"/>
            <a:ext cx="8384316" cy="6172200"/>
          </a:xfrm>
          <a:prstGeom prst="rect">
            <a:avLst/>
          </a:prstGeom>
        </p:spPr>
      </p:pic>
    </p:spTree>
    <p:extLst>
      <p:ext uri="{BB962C8B-B14F-4D97-AF65-F5344CB8AC3E}">
        <p14:creationId xmlns:p14="http://schemas.microsoft.com/office/powerpoint/2010/main" val="2561285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par>
                          <p:cTn id="13" fill="hold">
                            <p:stCondLst>
                              <p:cond delay="500"/>
                            </p:stCondLst>
                            <p:childTnLst>
                              <p:par>
                                <p:cTn id="14" presetID="2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sp>
        <p:nvSpPr>
          <p:cNvPr id="8" name="Freeform 8"/>
          <p:cNvSpPr/>
          <p:nvPr/>
        </p:nvSpPr>
        <p:spPr>
          <a:xfrm rot="13832274">
            <a:off x="16703842" y="8626592"/>
            <a:ext cx="1176647" cy="1777676"/>
          </a:xfrm>
          <a:custGeom>
            <a:avLst/>
            <a:gdLst/>
            <a:ahLst/>
            <a:cxnLst/>
            <a:rect l="l" t="t" r="r" b="b"/>
            <a:pathLst>
              <a:path w="1176647" h="1777676">
                <a:moveTo>
                  <a:pt x="0" y="0"/>
                </a:moveTo>
                <a:lnTo>
                  <a:pt x="1176646" y="0"/>
                </a:lnTo>
                <a:lnTo>
                  <a:pt x="1176646" y="1777676"/>
                </a:lnTo>
                <a:lnTo>
                  <a:pt x="0" y="1777676"/>
                </a:lnTo>
                <a:lnTo>
                  <a:pt x="0" y="0"/>
                </a:lnTo>
                <a:close/>
              </a:path>
            </a:pathLst>
          </a:custGeom>
          <a:blipFill>
            <a:blip r:embed="rId2">
              <a:extLst>
                <a:ext uri="{96DAC541-7B7A-43D3-8B79-37D633B846F1}">
                  <asvg:svgBlip xmlns:asvg="http://schemas.microsoft.com/office/drawing/2016/SVG/main" r:embed="rId3"/>
                </a:ext>
              </a:extLst>
            </a:blip>
            <a:stretch>
              <a:fillRect t="-131470" r="-103120"/>
            </a:stretch>
          </a:blipFill>
        </p:spPr>
      </p:sp>
      <p:sp>
        <p:nvSpPr>
          <p:cNvPr id="10" name="Freeform 10"/>
          <p:cNvSpPr/>
          <p:nvPr/>
        </p:nvSpPr>
        <p:spPr>
          <a:xfrm rot="-4824056">
            <a:off x="15403442" y="-1577325"/>
            <a:ext cx="4606249" cy="2134667"/>
          </a:xfrm>
          <a:custGeom>
            <a:avLst/>
            <a:gdLst/>
            <a:ahLst/>
            <a:cxnLst/>
            <a:rect l="l" t="t" r="r" b="b"/>
            <a:pathLst>
              <a:path w="4606249" h="2134667">
                <a:moveTo>
                  <a:pt x="0" y="0"/>
                </a:moveTo>
                <a:lnTo>
                  <a:pt x="4606249" y="0"/>
                </a:lnTo>
                <a:lnTo>
                  <a:pt x="4606249" y="2134667"/>
                </a:lnTo>
                <a:lnTo>
                  <a:pt x="0" y="2134667"/>
                </a:lnTo>
                <a:lnTo>
                  <a:pt x="0" y="0"/>
                </a:lnTo>
                <a:close/>
              </a:path>
            </a:pathLst>
          </a:custGeom>
          <a:blipFill>
            <a:blip r:embed="rId4">
              <a:extLst>
                <a:ext uri="{96DAC541-7B7A-43D3-8B79-37D633B846F1}">
                  <asvg:svgBlip xmlns:asvg="http://schemas.microsoft.com/office/drawing/2016/SVG/main" r:embed="rId5"/>
                </a:ext>
              </a:extLst>
            </a:blip>
            <a:stretch>
              <a:fillRect r="-56950" b="-92760"/>
            </a:stretch>
          </a:blipFill>
        </p:spPr>
      </p:sp>
      <p:sp>
        <p:nvSpPr>
          <p:cNvPr id="12" name="Rectangle 11"/>
          <p:cNvSpPr/>
          <p:nvPr/>
        </p:nvSpPr>
        <p:spPr>
          <a:xfrm>
            <a:off x="2195537" y="7625986"/>
            <a:ext cx="4943396" cy="1843582"/>
          </a:xfrm>
          <a:prstGeom prst="rect">
            <a:avLst/>
          </a:prstGeom>
        </p:spPr>
        <p:txBody>
          <a:bodyPr wrap="square">
            <a:spAutoFit/>
          </a:bodyPr>
          <a:lstStyle/>
          <a:p>
            <a:pPr algn="ctr">
              <a:lnSpc>
                <a:spcPct val="150000"/>
              </a:lnSpc>
            </a:pPr>
            <a:r>
              <a:rPr lang="vi-VN" sz="4000">
                <a:latin typeface="Arial" panose="020B0604020202020204" pitchFamily="34" charset="0"/>
                <a:cs typeface="Arial" panose="020B0604020202020204" pitchFamily="34" charset="0"/>
              </a:rPr>
              <a:t>G</a:t>
            </a:r>
            <a:r>
              <a:rPr lang="nl-NL" sz="4000">
                <a:latin typeface="Arial" panose="020B0604020202020204" pitchFamily="34" charset="0"/>
                <a:cs typeface="Arial" panose="020B0604020202020204" pitchFamily="34" charset="0"/>
              </a:rPr>
              <a:t>iúp người sử dụng được thuận lợi</a:t>
            </a:r>
            <a:endParaRPr lang="en-US" sz="4000">
              <a:latin typeface="Arial" panose="020B0604020202020204" pitchFamily="34" charset="0"/>
              <a:cs typeface="Arial" panose="020B0604020202020204" pitchFamily="34" charset="0"/>
            </a:endParaRPr>
          </a:p>
        </p:txBody>
      </p:sp>
      <p:sp>
        <p:nvSpPr>
          <p:cNvPr id="13" name="Down Arrow 12"/>
          <p:cNvSpPr/>
          <p:nvPr/>
        </p:nvSpPr>
        <p:spPr>
          <a:xfrm>
            <a:off x="4324335" y="6604295"/>
            <a:ext cx="685800" cy="685800"/>
          </a:xfrm>
          <a:prstGeom prst="down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11" name="Group 10"/>
          <p:cNvGrpSpPr/>
          <p:nvPr/>
        </p:nvGrpSpPr>
        <p:grpSpPr>
          <a:xfrm>
            <a:off x="1847835" y="1181100"/>
            <a:ext cx="5638800" cy="5087304"/>
            <a:chOff x="1847835" y="1181100"/>
            <a:chExt cx="5638800" cy="5087304"/>
          </a:xfrm>
        </p:grpSpPr>
        <p:sp>
          <p:nvSpPr>
            <p:cNvPr id="18" name="TextBox 17"/>
            <p:cNvSpPr txBox="1"/>
            <p:nvPr/>
          </p:nvSpPr>
          <p:spPr>
            <a:xfrm>
              <a:off x="3028935" y="5560518"/>
              <a:ext cx="3276600" cy="707886"/>
            </a:xfrm>
            <a:prstGeom prst="rect">
              <a:avLst/>
            </a:prstGeom>
            <a:noFill/>
          </p:spPr>
          <p:txBody>
            <a:bodyPr wrap="square" rtlCol="0">
              <a:spAutoFit/>
            </a:bodyPr>
            <a:lstStyle/>
            <a:p>
              <a:pPr algn="ctr"/>
              <a:r>
                <a:rPr lang="en-US" sz="4000" i="1">
                  <a:latin typeface="Arial" panose="020B0604020202020204" pitchFamily="34" charset="0"/>
                  <a:cs typeface="Arial" panose="020B0604020202020204" pitchFamily="34" charset="0"/>
                </a:rPr>
                <a:t>Hình a</a:t>
              </a:r>
            </a:p>
          </p:txBody>
        </p:sp>
        <p:grpSp>
          <p:nvGrpSpPr>
            <p:cNvPr id="7" name="Group 6"/>
            <p:cNvGrpSpPr/>
            <p:nvPr/>
          </p:nvGrpSpPr>
          <p:grpSpPr>
            <a:xfrm>
              <a:off x="1847835" y="1181100"/>
              <a:ext cx="5638800" cy="4075648"/>
              <a:chOff x="1752600" y="763052"/>
              <a:chExt cx="5638800" cy="4075648"/>
            </a:xfrm>
          </p:grpSpPr>
          <p:sp>
            <p:nvSpPr>
              <p:cNvPr id="6" name="Rounded Rectangle 5"/>
              <p:cNvSpPr/>
              <p:nvPr/>
            </p:nvSpPr>
            <p:spPr>
              <a:xfrm>
                <a:off x="1752600" y="876300"/>
                <a:ext cx="5638800" cy="3962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a:off x="2572276" y="763052"/>
                <a:ext cx="3999448" cy="3999448"/>
              </a:xfrm>
              <a:prstGeom prst="rect">
                <a:avLst/>
              </a:prstGeom>
            </p:spPr>
          </p:pic>
        </p:grpSp>
      </p:grpSp>
      <p:sp>
        <p:nvSpPr>
          <p:cNvPr id="24" name="Rectangle 23"/>
          <p:cNvSpPr/>
          <p:nvPr/>
        </p:nvSpPr>
        <p:spPr>
          <a:xfrm>
            <a:off x="8996401" y="7576438"/>
            <a:ext cx="7538998" cy="1938992"/>
          </a:xfrm>
          <a:prstGeom prst="rect">
            <a:avLst/>
          </a:prstGeom>
        </p:spPr>
        <p:txBody>
          <a:bodyPr wrap="square">
            <a:spAutoFit/>
          </a:bodyPr>
          <a:lstStyle/>
          <a:p>
            <a:pPr algn="ctr">
              <a:lnSpc>
                <a:spcPct val="150000"/>
              </a:lnSpc>
            </a:pPr>
            <a:r>
              <a:rPr lang="nl-NL" sz="4000">
                <a:latin typeface="Arial" panose="020B0604020202020204" pitchFamily="34" charset="0"/>
                <a:cs typeface="Arial" panose="020B0604020202020204" pitchFamily="34" charset="0"/>
              </a:rPr>
              <a:t>Chiếu sáng, sưởi ấm và thuận tiện cho làm việc vào buổi tối</a:t>
            </a:r>
            <a:endParaRPr lang="en-US" sz="4000">
              <a:latin typeface="Arial" panose="020B0604020202020204" pitchFamily="34" charset="0"/>
              <a:cs typeface="Arial" panose="020B0604020202020204" pitchFamily="34" charset="0"/>
            </a:endParaRPr>
          </a:p>
        </p:txBody>
      </p:sp>
      <p:sp>
        <p:nvSpPr>
          <p:cNvPr id="25" name="Down Arrow 24"/>
          <p:cNvSpPr/>
          <p:nvPr/>
        </p:nvSpPr>
        <p:spPr>
          <a:xfrm>
            <a:off x="12423001" y="6604295"/>
            <a:ext cx="685800" cy="685800"/>
          </a:xfrm>
          <a:prstGeom prst="down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27" name="Group 26"/>
          <p:cNvGrpSpPr/>
          <p:nvPr/>
        </p:nvGrpSpPr>
        <p:grpSpPr>
          <a:xfrm>
            <a:off x="9946501" y="1294348"/>
            <a:ext cx="5638800" cy="4974056"/>
            <a:chOff x="9946501" y="1294348"/>
            <a:chExt cx="5638800" cy="4974056"/>
          </a:xfrm>
        </p:grpSpPr>
        <p:sp>
          <p:nvSpPr>
            <p:cNvPr id="26" name="TextBox 25"/>
            <p:cNvSpPr txBox="1"/>
            <p:nvPr/>
          </p:nvSpPr>
          <p:spPr>
            <a:xfrm>
              <a:off x="11127601" y="5560518"/>
              <a:ext cx="3276600" cy="707886"/>
            </a:xfrm>
            <a:prstGeom prst="rect">
              <a:avLst/>
            </a:prstGeom>
            <a:noFill/>
          </p:spPr>
          <p:txBody>
            <a:bodyPr wrap="square" rtlCol="0">
              <a:spAutoFit/>
            </a:bodyPr>
            <a:lstStyle/>
            <a:p>
              <a:pPr algn="ctr"/>
              <a:r>
                <a:rPr lang="en-US" sz="4000" i="1">
                  <a:latin typeface="Arial" panose="020B0604020202020204" pitchFamily="34" charset="0"/>
                  <a:cs typeface="Arial" panose="020B0604020202020204" pitchFamily="34" charset="0"/>
                </a:rPr>
                <a:t>Hình b</a:t>
              </a:r>
            </a:p>
          </p:txBody>
        </p:sp>
        <p:grpSp>
          <p:nvGrpSpPr>
            <p:cNvPr id="9" name="Group 8"/>
            <p:cNvGrpSpPr/>
            <p:nvPr/>
          </p:nvGrpSpPr>
          <p:grpSpPr>
            <a:xfrm>
              <a:off x="9946501" y="1294348"/>
              <a:ext cx="5638800" cy="3962400"/>
              <a:chOff x="10156066" y="1347830"/>
              <a:chExt cx="5638800" cy="3962400"/>
            </a:xfrm>
          </p:grpSpPr>
          <p:sp>
            <p:nvSpPr>
              <p:cNvPr id="22" name="Rounded Rectangle 21"/>
              <p:cNvSpPr/>
              <p:nvPr/>
            </p:nvSpPr>
            <p:spPr>
              <a:xfrm>
                <a:off x="10156066" y="1347830"/>
                <a:ext cx="5638800" cy="3962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án bóng đèn led Edison 6w bóng tròn màu và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2099" y="1485663"/>
                <a:ext cx="3686733" cy="368673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054672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down)">
                                      <p:cBhvr>
                                        <p:cTn id="14" dur="500"/>
                                        <p:tgtEl>
                                          <p:spTgt spid="13"/>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ppt_y</p:attrName>
                                        </p:attrNameLst>
                                      </p:cBhvr>
                                      <p:tavLst>
                                        <p:tav tm="0">
                                          <p:val>
                                            <p:strVal val="#ppt_y-#ppt_h*1.125000"/>
                                          </p:val>
                                        </p:tav>
                                        <p:tav tm="100000">
                                          <p:val>
                                            <p:strVal val="#ppt_y"/>
                                          </p:val>
                                        </p:tav>
                                      </p:tavLst>
                                    </p:anim>
                                    <p:animEffect transition="in" filter="wipe(down)">
                                      <p:cBhvr>
                                        <p:cTn id="30" dur="500"/>
                                        <p:tgtEl>
                                          <p:spTgt spid="2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7"/>
        </a:solidFill>
        <a:effectLst/>
      </p:bgPr>
    </p:bg>
    <p:spTree>
      <p:nvGrpSpPr>
        <p:cNvPr id="1" name=""/>
        <p:cNvGrpSpPr/>
        <p:nvPr/>
      </p:nvGrpSpPr>
      <p:grpSpPr>
        <a:xfrm>
          <a:off x="0" y="0"/>
          <a:ext cx="0" cy="0"/>
          <a:chOff x="0" y="0"/>
          <a:chExt cx="0" cy="0"/>
        </a:xfrm>
      </p:grpSpPr>
      <p:sp>
        <p:nvSpPr>
          <p:cNvPr id="8" name="Freeform 8"/>
          <p:cNvSpPr/>
          <p:nvPr/>
        </p:nvSpPr>
        <p:spPr>
          <a:xfrm rot="13832274">
            <a:off x="16703842" y="8626592"/>
            <a:ext cx="1176647" cy="1777676"/>
          </a:xfrm>
          <a:custGeom>
            <a:avLst/>
            <a:gdLst/>
            <a:ahLst/>
            <a:cxnLst/>
            <a:rect l="l" t="t" r="r" b="b"/>
            <a:pathLst>
              <a:path w="1176647" h="1777676">
                <a:moveTo>
                  <a:pt x="0" y="0"/>
                </a:moveTo>
                <a:lnTo>
                  <a:pt x="1176646" y="0"/>
                </a:lnTo>
                <a:lnTo>
                  <a:pt x="1176646" y="1777676"/>
                </a:lnTo>
                <a:lnTo>
                  <a:pt x="0" y="1777676"/>
                </a:lnTo>
                <a:lnTo>
                  <a:pt x="0" y="0"/>
                </a:lnTo>
                <a:close/>
              </a:path>
            </a:pathLst>
          </a:custGeom>
          <a:blipFill>
            <a:blip r:embed="rId2">
              <a:extLst>
                <a:ext uri="{96DAC541-7B7A-43D3-8B79-37D633B846F1}">
                  <asvg:svgBlip xmlns:asvg="http://schemas.microsoft.com/office/drawing/2016/SVG/main" r:embed="rId3"/>
                </a:ext>
              </a:extLst>
            </a:blip>
            <a:stretch>
              <a:fillRect t="-131470" r="-103120"/>
            </a:stretch>
          </a:blipFill>
        </p:spPr>
      </p:sp>
      <p:sp>
        <p:nvSpPr>
          <p:cNvPr id="10" name="Freeform 10"/>
          <p:cNvSpPr/>
          <p:nvPr/>
        </p:nvSpPr>
        <p:spPr>
          <a:xfrm rot="-4824056">
            <a:off x="15403442" y="-1577325"/>
            <a:ext cx="4606249" cy="2134667"/>
          </a:xfrm>
          <a:custGeom>
            <a:avLst/>
            <a:gdLst/>
            <a:ahLst/>
            <a:cxnLst/>
            <a:rect l="l" t="t" r="r" b="b"/>
            <a:pathLst>
              <a:path w="4606249" h="2134667">
                <a:moveTo>
                  <a:pt x="0" y="0"/>
                </a:moveTo>
                <a:lnTo>
                  <a:pt x="4606249" y="0"/>
                </a:lnTo>
                <a:lnTo>
                  <a:pt x="4606249" y="2134667"/>
                </a:lnTo>
                <a:lnTo>
                  <a:pt x="0" y="2134667"/>
                </a:lnTo>
                <a:lnTo>
                  <a:pt x="0" y="0"/>
                </a:lnTo>
                <a:close/>
              </a:path>
            </a:pathLst>
          </a:custGeom>
          <a:blipFill>
            <a:blip r:embed="rId4">
              <a:extLst>
                <a:ext uri="{96DAC541-7B7A-43D3-8B79-37D633B846F1}">
                  <asvg:svgBlip xmlns:asvg="http://schemas.microsoft.com/office/drawing/2016/SVG/main" r:embed="rId5"/>
                </a:ext>
              </a:extLst>
            </a:blip>
            <a:stretch>
              <a:fillRect r="-56950" b="-92760"/>
            </a:stretch>
          </a:blipFill>
        </p:spPr>
      </p:sp>
      <p:sp>
        <p:nvSpPr>
          <p:cNvPr id="12" name="Rectangle 11"/>
          <p:cNvSpPr/>
          <p:nvPr/>
        </p:nvSpPr>
        <p:spPr>
          <a:xfrm>
            <a:off x="1650203" y="6953214"/>
            <a:ext cx="6034063" cy="1938992"/>
          </a:xfrm>
          <a:prstGeom prst="rect">
            <a:avLst/>
          </a:prstGeom>
        </p:spPr>
        <p:txBody>
          <a:bodyPr wrap="square">
            <a:spAutoFit/>
          </a:bodyPr>
          <a:lstStyle/>
          <a:p>
            <a:pPr algn="ctr">
              <a:lnSpc>
                <a:spcPct val="150000"/>
              </a:lnSpc>
            </a:pPr>
            <a:r>
              <a:rPr lang="nl-NL" sz="4000">
                <a:latin typeface="Arial" panose="020B0604020202020204" pitchFamily="34" charset="0"/>
                <a:cs typeface="Arial" panose="020B0604020202020204" pitchFamily="34" charset="0"/>
              </a:rPr>
              <a:t>Sử dụng trong việc đọc và viết, lưu trữ thông tin</a:t>
            </a:r>
            <a:endParaRPr lang="en-US" sz="4000">
              <a:latin typeface="Arial" panose="020B0604020202020204" pitchFamily="34" charset="0"/>
              <a:cs typeface="Arial" panose="020B0604020202020204" pitchFamily="34" charset="0"/>
            </a:endParaRPr>
          </a:p>
        </p:txBody>
      </p:sp>
      <p:sp>
        <p:nvSpPr>
          <p:cNvPr id="13" name="Down Arrow 12"/>
          <p:cNvSpPr/>
          <p:nvPr/>
        </p:nvSpPr>
        <p:spPr>
          <a:xfrm>
            <a:off x="4324335" y="5957647"/>
            <a:ext cx="685800" cy="685800"/>
          </a:xfrm>
          <a:prstGeom prst="down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Rectangle 23"/>
          <p:cNvSpPr/>
          <p:nvPr/>
        </p:nvSpPr>
        <p:spPr>
          <a:xfrm>
            <a:off x="8805902" y="6953214"/>
            <a:ext cx="7919998" cy="2862322"/>
          </a:xfrm>
          <a:prstGeom prst="rect">
            <a:avLst/>
          </a:prstGeom>
        </p:spPr>
        <p:txBody>
          <a:bodyPr wrap="square">
            <a:spAutoFit/>
          </a:bodyPr>
          <a:lstStyle/>
          <a:p>
            <a:pPr algn="ctr">
              <a:lnSpc>
                <a:spcPct val="150000"/>
              </a:lnSpc>
            </a:pPr>
            <a:r>
              <a:rPr lang="nl-NL" sz="4000">
                <a:latin typeface="Arial" panose="020B0604020202020204" pitchFamily="34" charset="0"/>
                <a:cs typeface="Arial" panose="020B0604020202020204" pitchFamily="34" charset="0"/>
              </a:rPr>
              <a:t>Dùng để chuyển đổi năng lượng nước thành điện hoặc đưa nước đi từ nơi này sang nơi khác</a:t>
            </a:r>
            <a:endParaRPr lang="en-US" sz="4000">
              <a:latin typeface="Arial" panose="020B0604020202020204" pitchFamily="34" charset="0"/>
              <a:cs typeface="Arial" panose="020B0604020202020204" pitchFamily="34" charset="0"/>
            </a:endParaRPr>
          </a:p>
        </p:txBody>
      </p:sp>
      <p:sp>
        <p:nvSpPr>
          <p:cNvPr id="25" name="Down Arrow 24"/>
          <p:cNvSpPr/>
          <p:nvPr/>
        </p:nvSpPr>
        <p:spPr>
          <a:xfrm>
            <a:off x="12423001" y="5957647"/>
            <a:ext cx="685800" cy="685800"/>
          </a:xfrm>
          <a:prstGeom prst="down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3" name="Group 2"/>
          <p:cNvGrpSpPr/>
          <p:nvPr/>
        </p:nvGrpSpPr>
        <p:grpSpPr>
          <a:xfrm>
            <a:off x="1847835" y="647700"/>
            <a:ext cx="5638800" cy="4974056"/>
            <a:chOff x="1847835" y="647700"/>
            <a:chExt cx="5638800" cy="4974056"/>
          </a:xfrm>
        </p:grpSpPr>
        <p:sp>
          <p:nvSpPr>
            <p:cNvPr id="18" name="TextBox 17"/>
            <p:cNvSpPr txBox="1"/>
            <p:nvPr/>
          </p:nvSpPr>
          <p:spPr>
            <a:xfrm>
              <a:off x="3028935" y="4913870"/>
              <a:ext cx="3276600" cy="707886"/>
            </a:xfrm>
            <a:prstGeom prst="rect">
              <a:avLst/>
            </a:prstGeom>
            <a:noFill/>
          </p:spPr>
          <p:txBody>
            <a:bodyPr wrap="square" rtlCol="0">
              <a:spAutoFit/>
            </a:bodyPr>
            <a:lstStyle/>
            <a:p>
              <a:pPr algn="ctr"/>
              <a:r>
                <a:rPr lang="en-US" sz="4000" i="1">
                  <a:latin typeface="Arial" panose="020B0604020202020204" pitchFamily="34" charset="0"/>
                  <a:cs typeface="Arial" panose="020B0604020202020204" pitchFamily="34" charset="0"/>
                </a:rPr>
                <a:t>Hình c</a:t>
              </a:r>
            </a:p>
          </p:txBody>
        </p:sp>
        <p:sp>
          <p:nvSpPr>
            <p:cNvPr id="6" name="Rounded Rectangle 5"/>
            <p:cNvSpPr/>
            <p:nvPr/>
          </p:nvSpPr>
          <p:spPr>
            <a:xfrm>
              <a:off x="1847835" y="647700"/>
              <a:ext cx="5638800" cy="3962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ownload mẫu giấy mời họp và cách viết đạt tiêu chuẩ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0035" y="1179224"/>
              <a:ext cx="5154400" cy="28993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9946501" y="647700"/>
            <a:ext cx="5638800" cy="4974056"/>
            <a:chOff x="9946501" y="647700"/>
            <a:chExt cx="5638800" cy="4974056"/>
          </a:xfrm>
        </p:grpSpPr>
        <p:sp>
          <p:nvSpPr>
            <p:cNvPr id="26" name="TextBox 25"/>
            <p:cNvSpPr txBox="1"/>
            <p:nvPr/>
          </p:nvSpPr>
          <p:spPr>
            <a:xfrm>
              <a:off x="11127601" y="4913870"/>
              <a:ext cx="3276600" cy="707886"/>
            </a:xfrm>
            <a:prstGeom prst="rect">
              <a:avLst/>
            </a:prstGeom>
            <a:noFill/>
          </p:spPr>
          <p:txBody>
            <a:bodyPr wrap="square" rtlCol="0">
              <a:spAutoFit/>
            </a:bodyPr>
            <a:lstStyle/>
            <a:p>
              <a:pPr algn="ctr"/>
              <a:r>
                <a:rPr lang="en-US" sz="4000" i="1">
                  <a:latin typeface="Arial" panose="020B0604020202020204" pitchFamily="34" charset="0"/>
                  <a:cs typeface="Arial" panose="020B0604020202020204" pitchFamily="34" charset="0"/>
                </a:rPr>
                <a:t>Hình c</a:t>
              </a:r>
            </a:p>
          </p:txBody>
        </p:sp>
        <p:grpSp>
          <p:nvGrpSpPr>
            <p:cNvPr id="2" name="Group 1"/>
            <p:cNvGrpSpPr/>
            <p:nvPr/>
          </p:nvGrpSpPr>
          <p:grpSpPr>
            <a:xfrm>
              <a:off x="9946501" y="647700"/>
              <a:ext cx="5638800" cy="3962400"/>
              <a:chOff x="9946501" y="1294348"/>
              <a:chExt cx="5638800" cy="3962400"/>
            </a:xfrm>
          </p:grpSpPr>
          <p:sp>
            <p:nvSpPr>
              <p:cNvPr id="22" name="Rounded Rectangle 21"/>
              <p:cNvSpPr/>
              <p:nvPr/>
            </p:nvSpPr>
            <p:spPr>
              <a:xfrm>
                <a:off x="9946501" y="1294348"/>
                <a:ext cx="5638800" cy="3962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ần đầu tiên được đứng gần những guồng nước khổng lồ và xem nó hoạt động |  Viết bởi nkinhlu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23809" y="1518978"/>
                <a:ext cx="4684184" cy="351313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000878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down)">
                                      <p:cBhvr>
                                        <p:cTn id="14" dur="500"/>
                                        <p:tgtEl>
                                          <p:spTgt spid="13"/>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ppt_y</p:attrName>
                                        </p:attrNameLst>
                                      </p:cBhvr>
                                      <p:tavLst>
                                        <p:tav tm="0">
                                          <p:val>
                                            <p:strVal val="#ppt_y-#ppt_h*1.125000"/>
                                          </p:val>
                                        </p:tav>
                                        <p:tav tm="100000">
                                          <p:val>
                                            <p:strVal val="#ppt_y"/>
                                          </p:val>
                                        </p:tav>
                                      </p:tavLst>
                                    </p:anim>
                                    <p:animEffect transition="in" filter="wipe(down)">
                                      <p:cBhvr>
                                        <p:cTn id="30" dur="500"/>
                                        <p:tgtEl>
                                          <p:spTgt spid="2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7549</TotalTime>
  <Words>262</Words>
  <Application>Microsoft Office PowerPoint</Application>
  <PresentationFormat>Custom</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c:title>
  <dc:creator>Admin</dc:creator>
  <cp:lastModifiedBy>duyên nguyễn</cp:lastModifiedBy>
  <cp:revision>86</cp:revision>
  <dcterms:created xsi:type="dcterms:W3CDTF">2006-08-16T00:00:00Z</dcterms:created>
  <dcterms:modified xsi:type="dcterms:W3CDTF">2025-11-26T15:55:15Z</dcterms:modified>
  <dc:identifier>DAFwHvmzFZw</dc:identifier>
</cp:coreProperties>
</file>