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0" r:id="rId2"/>
    <p:sldId id="282" r:id="rId3"/>
    <p:sldId id="283" r:id="rId4"/>
    <p:sldId id="279" r:id="rId5"/>
    <p:sldId id="257" r:id="rId6"/>
    <p:sldId id="281" r:id="rId7"/>
    <p:sldId id="284" r:id="rId8"/>
    <p:sldId id="285" r:id="rId9"/>
    <p:sldId id="286" r:id="rId10"/>
    <p:sldId id="287" r:id="rId11"/>
    <p:sldId id="261" r:id="rId12"/>
    <p:sldId id="288" r:id="rId13"/>
    <p:sldId id="263" r:id="rId14"/>
    <p:sldId id="307" r:id="rId15"/>
  </p:sldIdLst>
  <p:sldSz cx="18288000" cy="10287000"/>
  <p:notesSz cx="6858000" cy="9144000"/>
  <p:embeddedFontLst>
    <p:embeddedFont>
      <p:font typeface="Amasis MT Pro Black" panose="02040A04050005020304" pitchFamily="18" charset="0"/>
      <p:bold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224714-54DD-4025-A9AA-F2DA5BCC7DA9}">
          <p14:sldIdLst>
            <p14:sldId id="280"/>
            <p14:sldId id="282"/>
            <p14:sldId id="283"/>
            <p14:sldId id="279"/>
            <p14:sldId id="257"/>
            <p14:sldId id="281"/>
            <p14:sldId id="284"/>
            <p14:sldId id="285"/>
            <p14:sldId id="286"/>
            <p14:sldId id="287"/>
            <p14:sldId id="261"/>
            <p14:sldId id="288"/>
            <p14:sldId id="26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D0F"/>
    <a:srgbClr val="F0F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629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sv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5069" y="9656215"/>
            <a:ext cx="19275096" cy="953172"/>
            <a:chOff x="0" y="0"/>
            <a:chExt cx="4309823" cy="2131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207982">
            <a:off x="-3909430" y="-436900"/>
            <a:ext cx="10626466" cy="106264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86867">
            <a:off x="10487267" y="164666"/>
            <a:ext cx="8508197" cy="91041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53175" y="6453323"/>
            <a:ext cx="8362451" cy="36794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58369" y="4323903"/>
            <a:ext cx="4419567" cy="56926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2580143" y="5644887"/>
            <a:ext cx="5126832" cy="464211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1205228"/>
            <a:ext cx="16230600" cy="311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5F1A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ĐÃ ĐẾN VỚI BÀI GIẢNG NGÀY HÔM NAY!</a:t>
            </a:r>
          </a:p>
        </p:txBody>
      </p:sp>
    </p:spTree>
    <p:extLst>
      <p:ext uri="{BB962C8B-B14F-4D97-AF65-F5344CB8AC3E}">
        <p14:creationId xmlns:p14="http://schemas.microsoft.com/office/powerpoint/2010/main" val="22798039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1895EE4-284C-062C-A006-FC98D51B4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2" t="-176" r="-2222" b="11840"/>
          <a:stretch/>
        </p:blipFill>
        <p:spPr>
          <a:xfrm>
            <a:off x="762000" y="1913661"/>
            <a:ext cx="7848601" cy="568623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E74A57A7-CD3B-20A8-7BD6-6F86CFF3A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57200" y="7440654"/>
            <a:ext cx="2209800" cy="284634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DBAE22-9DFB-641C-7324-1A3A84126AB1}"/>
              </a:ext>
            </a:extLst>
          </p:cNvPr>
          <p:cNvSpPr/>
          <p:nvPr/>
        </p:nvSpPr>
        <p:spPr>
          <a:xfrm>
            <a:off x="9448799" y="2102338"/>
            <a:ext cx="7712123" cy="14902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sao chép một thư mục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7F08B3-6FB6-16B3-F2AD-89A87AE151F3}"/>
              </a:ext>
            </a:extLst>
          </p:cNvPr>
          <p:cNvSpPr/>
          <p:nvPr/>
        </p:nvSpPr>
        <p:spPr>
          <a:xfrm>
            <a:off x="9448800" y="5435155"/>
            <a:ext cx="7712123" cy="19625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mục tồn tại ở cả vị trí mới và vị trí cũ </a:t>
            </a:r>
          </a:p>
        </p:txBody>
      </p:sp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BACB89B9-F62A-2011-B4C3-06D30EA99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633659" flipV="1">
            <a:off x="8518078" y="3873480"/>
            <a:ext cx="1556643" cy="14737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4267F2-8710-E61E-310D-E150F0D8B366}"/>
              </a:ext>
            </a:extLst>
          </p:cNvPr>
          <p:cNvSpPr txBox="1"/>
          <p:nvPr/>
        </p:nvSpPr>
        <p:spPr>
          <a:xfrm>
            <a:off x="4419601" y="533663"/>
            <a:ext cx="807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CHÉP THƯ MỤC </a:t>
            </a:r>
          </a:p>
        </p:txBody>
      </p:sp>
    </p:spTree>
    <p:extLst>
      <p:ext uri="{BB962C8B-B14F-4D97-AF65-F5344CB8AC3E}">
        <p14:creationId xmlns:p14="http://schemas.microsoft.com/office/powerpoint/2010/main" val="651720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49962" y="699251"/>
            <a:ext cx="9566750" cy="102367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131122">
            <a:off x="-2610627" y="797830"/>
            <a:ext cx="9273554" cy="723337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712371" y="804523"/>
            <a:ext cx="10863257" cy="106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50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KIẾN THỨC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3A5715A-ACCC-8063-D3E4-E01268F3BEF4}"/>
              </a:ext>
            </a:extLst>
          </p:cNvPr>
          <p:cNvGrpSpPr/>
          <p:nvPr/>
        </p:nvGrpSpPr>
        <p:grpSpPr>
          <a:xfrm>
            <a:off x="5872351" y="2628900"/>
            <a:ext cx="11765396" cy="2806265"/>
            <a:chOff x="5955881" y="2272348"/>
            <a:chExt cx="11765396" cy="2806265"/>
          </a:xfrm>
        </p:grpSpPr>
        <p:grpSp>
          <p:nvGrpSpPr>
            <p:cNvPr id="5" name="Group 5"/>
            <p:cNvGrpSpPr/>
            <p:nvPr/>
          </p:nvGrpSpPr>
          <p:grpSpPr>
            <a:xfrm>
              <a:off x="5955881" y="2272348"/>
              <a:ext cx="11765396" cy="2806265"/>
              <a:chOff x="0" y="0"/>
              <a:chExt cx="3508368" cy="2595684"/>
            </a:xfrm>
            <a:solidFill>
              <a:schemeClr val="bg1"/>
            </a:solidFill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508368" cy="2595684"/>
              </a:xfrm>
              <a:custGeom>
                <a:avLst/>
                <a:gdLst/>
                <a:ahLst/>
                <a:cxnLst/>
                <a:rect l="l" t="t" r="r" b="b"/>
                <a:pathLst>
                  <a:path w="3508368" h="2595684">
                    <a:moveTo>
                      <a:pt x="3383908" y="2595684"/>
                    </a:moveTo>
                    <a:lnTo>
                      <a:pt x="124460" y="2595684"/>
                    </a:lnTo>
                    <a:cubicBezTo>
                      <a:pt x="55880" y="2595684"/>
                      <a:pt x="0" y="2539804"/>
                      <a:pt x="0" y="24712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83908" y="0"/>
                    </a:lnTo>
                    <a:cubicBezTo>
                      <a:pt x="3452488" y="0"/>
                      <a:pt x="3508368" y="55880"/>
                      <a:pt x="3508368" y="124460"/>
                    </a:cubicBezTo>
                    <a:lnTo>
                      <a:pt x="3508368" y="2471224"/>
                    </a:lnTo>
                    <a:cubicBezTo>
                      <a:pt x="3508368" y="2539804"/>
                      <a:pt x="3452488" y="2595684"/>
                      <a:pt x="3383908" y="259568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BA5486-0C5E-7C95-B515-69A5D4EF2D96}"/>
                </a:ext>
              </a:extLst>
            </p:cNvPr>
            <p:cNvSpPr txBox="1"/>
            <p:nvPr/>
          </p:nvSpPr>
          <p:spPr>
            <a:xfrm>
              <a:off x="6553200" y="2763018"/>
              <a:ext cx="10926287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Các thao tác với tệp và thư mục: Tạo thư mục, đổi tên, xóa, di chuyển, sao chép.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C69C8CA-3AED-0A26-4FE6-044C05F25B64}"/>
              </a:ext>
            </a:extLst>
          </p:cNvPr>
          <p:cNvGrpSpPr/>
          <p:nvPr/>
        </p:nvGrpSpPr>
        <p:grpSpPr>
          <a:xfrm>
            <a:off x="286119" y="2507827"/>
            <a:ext cx="6785986" cy="7260014"/>
            <a:chOff x="427513" y="2612320"/>
            <a:chExt cx="6785986" cy="7260014"/>
          </a:xfrm>
        </p:grpSpPr>
        <p:pic>
          <p:nvPicPr>
            <p:cNvPr id="2050" name="Picture 2" descr="File thiết kế là gì? Các định dạng file thiết kế phổ biến">
              <a:extLst>
                <a:ext uri="{FF2B5EF4-FFF2-40B4-BE49-F238E27FC236}">
                  <a16:creationId xmlns:a16="http://schemas.microsoft.com/office/drawing/2014/main" id="{B302E731-EF6F-976C-1962-5E91051DA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07" b="93478" l="10000" r="90000">
                          <a14:foregroundMark x1="32833" y1="61204" x2="32833" y2="61204"/>
                          <a14:foregroundMark x1="47333" y1="64883" x2="47333" y2="64883"/>
                          <a14:foregroundMark x1="37333" y1="59699" x2="37333" y2="59699"/>
                          <a14:foregroundMark x1="27833" y1="56187" x2="27833" y2="56187"/>
                          <a14:foregroundMark x1="25500" y1="58696" x2="25500" y2="58696"/>
                          <a14:foregroundMark x1="25500" y1="58696" x2="25500" y2="58696"/>
                          <a14:foregroundMark x1="43500" y1="56689" x2="43500" y2="56689"/>
                          <a14:foregroundMark x1="47500" y1="62876" x2="47500" y2="62876"/>
                          <a14:foregroundMark x1="57000" y1="65217" x2="57000" y2="65217"/>
                          <a14:foregroundMark x1="63000" y1="61204" x2="63000" y2="61204"/>
                          <a14:foregroundMark x1="68000" y1="58194" x2="68000" y2="58194"/>
                          <a14:foregroundMark x1="68500" y1="57358" x2="68500" y2="57358"/>
                          <a14:foregroundMark x1="49000" y1="2007" x2="49000" y2="2007"/>
                          <a14:foregroundMark x1="68833" y1="41806" x2="68833" y2="41806"/>
                          <a14:foregroundMark x1="68333" y1="40635" x2="68333" y2="40635"/>
                          <a14:foregroundMark x1="39333" y1="93311" x2="39333" y2="93311"/>
                          <a14:foregroundMark x1="62833" y1="93478" x2="62833" y2="934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13" y="2612320"/>
              <a:ext cx="3856378" cy="384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File thiết kế là gì? Các định dạng file thiết kế phổ biến">
              <a:extLst>
                <a:ext uri="{FF2B5EF4-FFF2-40B4-BE49-F238E27FC236}">
                  <a16:creationId xmlns:a16="http://schemas.microsoft.com/office/drawing/2014/main" id="{A2A7CC1F-9A40-A85E-50DF-B30CB214DB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07" b="93478" l="10000" r="90000">
                          <a14:foregroundMark x1="32833" y1="61204" x2="32833" y2="61204"/>
                          <a14:foregroundMark x1="47333" y1="64883" x2="47333" y2="64883"/>
                          <a14:foregroundMark x1="37333" y1="59699" x2="37333" y2="59699"/>
                          <a14:foregroundMark x1="27833" y1="56187" x2="27833" y2="56187"/>
                          <a14:foregroundMark x1="25500" y1="58696" x2="25500" y2="58696"/>
                          <a14:foregroundMark x1="25500" y1="58696" x2="25500" y2="58696"/>
                          <a14:foregroundMark x1="43500" y1="56689" x2="43500" y2="56689"/>
                          <a14:foregroundMark x1="47500" y1="62876" x2="47500" y2="62876"/>
                          <a14:foregroundMark x1="57000" y1="65217" x2="57000" y2="65217"/>
                          <a14:foregroundMark x1="63000" y1="61204" x2="63000" y2="61204"/>
                          <a14:foregroundMark x1="68000" y1="58194" x2="68000" y2="58194"/>
                          <a14:foregroundMark x1="68500" y1="57358" x2="68500" y2="57358"/>
                          <a14:foregroundMark x1="49000" y1="2007" x2="49000" y2="2007"/>
                          <a14:foregroundMark x1="68833" y1="41806" x2="68833" y2="41806"/>
                          <a14:foregroundMark x1="68333" y1="40635" x2="68333" y2="40635"/>
                          <a14:foregroundMark x1="39333" y1="93311" x2="39333" y2="93311"/>
                          <a14:foregroundMark x1="62833" y1="93478" x2="62833" y2="934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121" y="6028810"/>
              <a:ext cx="3856378" cy="384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B1C1FD-22E7-0139-951C-163947266408}"/>
                </a:ext>
              </a:extLst>
            </p:cNvPr>
            <p:cNvSpPr txBox="1"/>
            <p:nvPr/>
          </p:nvSpPr>
          <p:spPr>
            <a:xfrm>
              <a:off x="4614739" y="4918590"/>
              <a:ext cx="134114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500">
                  <a:solidFill>
                    <a:schemeClr val="accent6">
                      <a:lumMod val="75000"/>
                    </a:schemeClr>
                  </a:solidFill>
                  <a:latin typeface="Amasis MT Pro Black" panose="02040A04050005020304" pitchFamily="18" charset="0"/>
                  <a:cs typeface="Arial" panose="020B0604020202020204" pitchFamily="34" charset="0"/>
                </a:rPr>
                <a:t>+ 1</a:t>
              </a:r>
            </a:p>
          </p:txBody>
        </p:sp>
      </p:grpSp>
      <p:pic>
        <p:nvPicPr>
          <p:cNvPr id="38" name="Picture 21">
            <a:extLst>
              <a:ext uri="{FF2B5EF4-FFF2-40B4-BE49-F238E27FC236}">
                <a16:creationId xmlns:a16="http://schemas.microsoft.com/office/drawing/2014/main" id="{13646000-5BBC-53DC-0569-2F599B8A53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983299" y="5924317"/>
            <a:ext cx="7607459" cy="4189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FED9DEA-5AA4-C802-6C14-D3BC9BBD55A3}"/>
              </a:ext>
            </a:extLst>
          </p:cNvPr>
          <p:cNvSpPr txBox="1"/>
          <p:nvPr/>
        </p:nvSpPr>
        <p:spPr>
          <a:xfrm>
            <a:off x="5600700" y="571500"/>
            <a:ext cx="7086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CỦNG CỐ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1EAF0A-D1C5-50D4-149B-E6B7141D4735}"/>
              </a:ext>
            </a:extLst>
          </p:cNvPr>
          <p:cNvSpPr txBox="1"/>
          <p:nvPr/>
        </p:nvSpPr>
        <p:spPr>
          <a:xfrm>
            <a:off x="1104900" y="1625937"/>
            <a:ext cx="16078199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Để thực hiện nhiệm vụ ở Hoạt động Khởi động, cách nào sau đây là tốt nhất?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89BD72-FFB4-FF78-EEEF-666AFB76B864}"/>
              </a:ext>
            </a:extLst>
          </p:cNvPr>
          <p:cNvSpPr/>
          <p:nvPr/>
        </p:nvSpPr>
        <p:spPr>
          <a:xfrm>
            <a:off x="1538309" y="4235372"/>
            <a:ext cx="15211380" cy="1143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500">
                <a:solidFill>
                  <a:schemeClr val="tx1"/>
                </a:solidFill>
              </a:rPr>
              <a:t>A. Tạo mới thư mục </a:t>
            </a:r>
            <a:r>
              <a:rPr lang="vi-VN" sz="3500">
                <a:solidFill>
                  <a:schemeClr val="accent6">
                    <a:lumMod val="75000"/>
                  </a:schemeClr>
                </a:solidFill>
              </a:rPr>
              <a:t>Thu An </a:t>
            </a:r>
            <a:r>
              <a:rPr lang="vi-VN" sz="3500">
                <a:solidFill>
                  <a:schemeClr val="tx1"/>
                </a:solidFill>
              </a:rPr>
              <a:t>ở </a:t>
            </a:r>
            <a:r>
              <a:rPr lang="vi-VN" sz="3500">
                <a:solidFill>
                  <a:schemeClr val="accent6">
                    <a:lumMod val="75000"/>
                  </a:schemeClr>
                </a:solidFill>
              </a:rPr>
              <a:t>Nhom 2</a:t>
            </a:r>
            <a:r>
              <a:rPr lang="vi-VN" sz="3500">
                <a:solidFill>
                  <a:schemeClr val="tx1"/>
                </a:solidFill>
              </a:rPr>
              <a:t> và xóa thư mục </a:t>
            </a:r>
            <a:r>
              <a:rPr lang="vi-VN" sz="3500">
                <a:solidFill>
                  <a:schemeClr val="accent6">
                    <a:lumMod val="75000"/>
                  </a:schemeClr>
                </a:solidFill>
              </a:rPr>
              <a:t>Thu An </a:t>
            </a:r>
            <a:r>
              <a:rPr lang="vi-VN" sz="3500">
                <a:solidFill>
                  <a:schemeClr val="tx1"/>
                </a:solidFill>
              </a:rPr>
              <a:t>ở </a:t>
            </a:r>
            <a:r>
              <a:rPr lang="vi-VN" sz="3500">
                <a:solidFill>
                  <a:schemeClr val="accent6">
                    <a:lumMod val="75000"/>
                  </a:schemeClr>
                </a:solidFill>
              </a:rPr>
              <a:t>Nhom 1</a:t>
            </a:r>
            <a:r>
              <a:rPr lang="vi-VN" sz="3500">
                <a:solidFill>
                  <a:schemeClr val="tx1"/>
                </a:solidFill>
              </a:rPr>
              <a:t>.</a:t>
            </a:r>
            <a:endParaRPr lang="en-US" sz="350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CDAE6DB-857C-D8AA-53A2-77512F672DCB}"/>
              </a:ext>
            </a:extLst>
          </p:cNvPr>
          <p:cNvSpPr/>
          <p:nvPr/>
        </p:nvSpPr>
        <p:spPr>
          <a:xfrm>
            <a:off x="1538309" y="5652277"/>
            <a:ext cx="15211380" cy="1143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500">
                <a:solidFill>
                  <a:schemeClr val="tx1"/>
                </a:solidFill>
              </a:rPr>
              <a:t>B. Di chuyển thư mục </a:t>
            </a:r>
            <a:r>
              <a:rPr lang="vi-VN" sz="3500">
                <a:solidFill>
                  <a:schemeClr val="accent6">
                    <a:lumMod val="75000"/>
                  </a:schemeClr>
                </a:solidFill>
              </a:rPr>
              <a:t>Thu An </a:t>
            </a:r>
            <a:r>
              <a:rPr lang="vi-VN" sz="3500">
                <a:solidFill>
                  <a:schemeClr val="tx1"/>
                </a:solidFill>
              </a:rPr>
              <a:t>từ </a:t>
            </a:r>
            <a:r>
              <a:rPr lang="vi-VN" sz="3500">
                <a:solidFill>
                  <a:schemeClr val="accent6">
                    <a:lumMod val="75000"/>
                  </a:schemeClr>
                </a:solidFill>
              </a:rPr>
              <a:t>Nhom 1 </a:t>
            </a:r>
            <a:r>
              <a:rPr lang="vi-VN" sz="3500">
                <a:solidFill>
                  <a:schemeClr val="tx1"/>
                </a:solidFill>
              </a:rPr>
              <a:t>sang </a:t>
            </a:r>
            <a:r>
              <a:rPr lang="vi-VN" sz="3500">
                <a:solidFill>
                  <a:schemeClr val="accent6">
                    <a:lumMod val="75000"/>
                  </a:schemeClr>
                </a:solidFill>
              </a:rPr>
              <a:t>Nhom 2</a:t>
            </a:r>
            <a:r>
              <a:rPr lang="vi-VN" sz="3500">
                <a:solidFill>
                  <a:schemeClr val="tx1"/>
                </a:solidFill>
              </a:rPr>
              <a:t>.</a:t>
            </a:r>
            <a:endParaRPr lang="en-US" sz="350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96344DE-4470-5905-9506-D8A638B377EA}"/>
              </a:ext>
            </a:extLst>
          </p:cNvPr>
          <p:cNvSpPr/>
          <p:nvPr/>
        </p:nvSpPr>
        <p:spPr>
          <a:xfrm>
            <a:off x="1538309" y="7184032"/>
            <a:ext cx="15211380" cy="16932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vi-VN" sz="3500">
                <a:solidFill>
                  <a:schemeClr val="tx1"/>
                </a:solidFill>
              </a:rPr>
              <a:t>C. Sao chép thư mục </a:t>
            </a:r>
            <a:r>
              <a:rPr lang="vi-VN" sz="3500">
                <a:solidFill>
                  <a:schemeClr val="accent6">
                    <a:lumMod val="75000"/>
                  </a:schemeClr>
                </a:solidFill>
              </a:rPr>
              <a:t>Thu An </a:t>
            </a:r>
            <a:r>
              <a:rPr lang="vi-VN" sz="3500">
                <a:solidFill>
                  <a:schemeClr val="tx1"/>
                </a:solidFill>
              </a:rPr>
              <a:t>từ </a:t>
            </a:r>
            <a:r>
              <a:rPr lang="vi-VN" sz="3500">
                <a:solidFill>
                  <a:schemeClr val="accent6">
                    <a:lumMod val="75000"/>
                  </a:schemeClr>
                </a:solidFill>
              </a:rPr>
              <a:t>Nhom 1 </a:t>
            </a:r>
            <a:r>
              <a:rPr lang="vi-VN" sz="3500">
                <a:solidFill>
                  <a:schemeClr val="tx1"/>
                </a:solidFill>
              </a:rPr>
              <a:t>sang </a:t>
            </a:r>
            <a:r>
              <a:rPr lang="vi-VN" sz="3500">
                <a:solidFill>
                  <a:schemeClr val="accent6">
                    <a:lumMod val="75000"/>
                  </a:schemeClr>
                </a:solidFill>
              </a:rPr>
              <a:t>Nhom 2</a:t>
            </a:r>
            <a:r>
              <a:rPr lang="vi-VN" sz="3500">
                <a:solidFill>
                  <a:schemeClr val="tx1"/>
                </a:solidFill>
              </a:rPr>
              <a:t>, rồi xóa thư mục </a:t>
            </a:r>
            <a:r>
              <a:rPr lang="vi-VN" sz="3500">
                <a:solidFill>
                  <a:schemeClr val="accent6">
                    <a:lumMod val="75000"/>
                  </a:schemeClr>
                </a:solidFill>
              </a:rPr>
              <a:t>Thu An </a:t>
            </a:r>
            <a:r>
              <a:rPr lang="vi-VN" sz="3500">
                <a:solidFill>
                  <a:schemeClr val="tx1"/>
                </a:solidFill>
              </a:rPr>
              <a:t>ở </a:t>
            </a:r>
            <a:r>
              <a:rPr lang="vi-VN" sz="3500">
                <a:solidFill>
                  <a:schemeClr val="accent6">
                    <a:lumMod val="75000"/>
                  </a:schemeClr>
                </a:solidFill>
              </a:rPr>
              <a:t>Nhom 1</a:t>
            </a:r>
            <a:r>
              <a:rPr lang="vi-VN" sz="3500">
                <a:solidFill>
                  <a:schemeClr val="tx1"/>
                </a:solidFill>
              </a:rPr>
              <a:t>.</a:t>
            </a:r>
            <a:endParaRPr lang="en-US" sz="35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91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animBg="1"/>
      <p:bldP spid="15" grpId="0" animBg="1"/>
      <p:bldP spid="15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62027" y="-419119"/>
            <a:ext cx="9041157" cy="894252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771525"/>
            <a:ext cx="16230600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en-US" sz="60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696008">
            <a:off x="10006238" y="1307272"/>
            <a:ext cx="10146797" cy="1045082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5012D4-97CB-3220-7A09-809ACC8F2F99}"/>
              </a:ext>
            </a:extLst>
          </p:cNvPr>
          <p:cNvGrpSpPr/>
          <p:nvPr/>
        </p:nvGrpSpPr>
        <p:grpSpPr>
          <a:xfrm>
            <a:off x="1030934" y="3152032"/>
            <a:ext cx="6677757" cy="6106268"/>
            <a:chOff x="1030934" y="3152032"/>
            <a:chExt cx="6677757" cy="6106268"/>
          </a:xfrm>
        </p:grpSpPr>
        <p:grpSp>
          <p:nvGrpSpPr>
            <p:cNvPr id="4" name="Group 4"/>
            <p:cNvGrpSpPr/>
            <p:nvPr/>
          </p:nvGrpSpPr>
          <p:grpSpPr>
            <a:xfrm>
              <a:off x="1030934" y="3152032"/>
              <a:ext cx="6677757" cy="6106268"/>
              <a:chOff x="0" y="0"/>
              <a:chExt cx="6176660" cy="564805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176660" cy="5648056"/>
              </a:xfrm>
              <a:custGeom>
                <a:avLst/>
                <a:gdLst/>
                <a:ahLst/>
                <a:cxnLst/>
                <a:rect l="l" t="t" r="r" b="b"/>
                <a:pathLst>
                  <a:path w="6176660" h="5648056">
                    <a:moveTo>
                      <a:pt x="6052200" y="5648056"/>
                    </a:moveTo>
                    <a:lnTo>
                      <a:pt x="124460" y="5648056"/>
                    </a:lnTo>
                    <a:cubicBezTo>
                      <a:pt x="55880" y="5648056"/>
                      <a:pt x="0" y="5592176"/>
                      <a:pt x="0" y="552359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052200" y="0"/>
                    </a:lnTo>
                    <a:cubicBezTo>
                      <a:pt x="6120780" y="0"/>
                      <a:pt x="6176660" y="55880"/>
                      <a:pt x="6176660" y="124460"/>
                    </a:cubicBezTo>
                    <a:lnTo>
                      <a:pt x="6176660" y="5523596"/>
                    </a:lnTo>
                    <a:cubicBezTo>
                      <a:pt x="6176660" y="5592176"/>
                      <a:pt x="6120780" y="5648056"/>
                      <a:pt x="6052200" y="5648056"/>
                    </a:cubicBezTo>
                    <a:close/>
                  </a:path>
                </a:pathLst>
              </a:custGeom>
              <a:solidFill>
                <a:srgbClr val="FADB9F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088842" y="4747274"/>
              <a:ext cx="6170355" cy="35792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30581" lvl="1" indent="-5715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4000">
                  <a:solidFill>
                    <a:srgbClr val="5F1A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lại nội dung bài học của ngày hôm nay.</a:t>
              </a:r>
            </a:p>
            <a:p>
              <a:pPr marL="830581" lvl="1" indent="-5715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4000">
                  <a:solidFill>
                    <a:srgbClr val="5F1A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 thành các nhiệm vụ được giao về nhà. 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538336" y="3637807"/>
              <a:ext cx="5661465" cy="599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D8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 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16C9F1-DA54-BA30-288C-B69652323232}"/>
              </a:ext>
            </a:extLst>
          </p:cNvPr>
          <p:cNvGrpSpPr/>
          <p:nvPr/>
        </p:nvGrpSpPr>
        <p:grpSpPr>
          <a:xfrm>
            <a:off x="10642755" y="3176091"/>
            <a:ext cx="6677757" cy="6106268"/>
            <a:chOff x="1030934" y="3152032"/>
            <a:chExt cx="6677757" cy="6106268"/>
          </a:xfrm>
        </p:grpSpPr>
        <p:grpSp>
          <p:nvGrpSpPr>
            <p:cNvPr id="17" name="Group 4">
              <a:extLst>
                <a:ext uri="{FF2B5EF4-FFF2-40B4-BE49-F238E27FC236}">
                  <a16:creationId xmlns:a16="http://schemas.microsoft.com/office/drawing/2014/main" id="{88E72DFE-515E-A5FB-EF1D-868AD45B8504}"/>
                </a:ext>
              </a:extLst>
            </p:cNvPr>
            <p:cNvGrpSpPr/>
            <p:nvPr/>
          </p:nvGrpSpPr>
          <p:grpSpPr>
            <a:xfrm>
              <a:off x="1030934" y="3152032"/>
              <a:ext cx="6677757" cy="6106268"/>
              <a:chOff x="0" y="0"/>
              <a:chExt cx="6176660" cy="5648056"/>
            </a:xfrm>
          </p:grpSpPr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C4CC1764-CD18-1E1F-FBCD-A237BA283DEB}"/>
                  </a:ext>
                </a:extLst>
              </p:cNvPr>
              <p:cNvSpPr/>
              <p:nvPr/>
            </p:nvSpPr>
            <p:spPr>
              <a:xfrm>
                <a:off x="0" y="0"/>
                <a:ext cx="6176660" cy="5648056"/>
              </a:xfrm>
              <a:custGeom>
                <a:avLst/>
                <a:gdLst/>
                <a:ahLst/>
                <a:cxnLst/>
                <a:rect l="l" t="t" r="r" b="b"/>
                <a:pathLst>
                  <a:path w="6176660" h="5648056">
                    <a:moveTo>
                      <a:pt x="6052200" y="5648056"/>
                    </a:moveTo>
                    <a:lnTo>
                      <a:pt x="124460" y="5648056"/>
                    </a:lnTo>
                    <a:cubicBezTo>
                      <a:pt x="55880" y="5648056"/>
                      <a:pt x="0" y="5592176"/>
                      <a:pt x="0" y="552359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052200" y="0"/>
                    </a:lnTo>
                    <a:cubicBezTo>
                      <a:pt x="6120780" y="0"/>
                      <a:pt x="6176660" y="55880"/>
                      <a:pt x="6176660" y="124460"/>
                    </a:cubicBezTo>
                    <a:lnTo>
                      <a:pt x="6176660" y="5523596"/>
                    </a:lnTo>
                    <a:cubicBezTo>
                      <a:pt x="6176660" y="5592176"/>
                      <a:pt x="6120780" y="5648056"/>
                      <a:pt x="6052200" y="5648056"/>
                    </a:cubicBezTo>
                    <a:close/>
                  </a:path>
                </a:pathLst>
              </a:custGeom>
              <a:solidFill>
                <a:srgbClr val="FADB9F"/>
              </a:solidFill>
            </p:spPr>
          </p:sp>
        </p:grp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D38F76FB-D7FD-F4B7-D6E0-4F097717EFFB}"/>
                </a:ext>
              </a:extLst>
            </p:cNvPr>
            <p:cNvSpPr txBox="1"/>
            <p:nvPr/>
          </p:nvSpPr>
          <p:spPr>
            <a:xfrm>
              <a:off x="1088842" y="4747274"/>
              <a:ext cx="6170355" cy="26706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30581" lvl="1" indent="-571500">
                <a:lnSpc>
                  <a:spcPct val="150000"/>
                </a:lnSpc>
                <a:buFont typeface="Wingdings" panose="05000000000000000000" pitchFamily="2" charset="2"/>
                <a:buChar char="§"/>
              </a:pPr>
              <a:r>
                <a:rPr lang="en-US" sz="4000">
                  <a:solidFill>
                    <a:srgbClr val="5F1A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trước, chuẩn bị </a:t>
              </a:r>
              <a:r>
                <a:rPr lang="vi-VN" sz="4000" b="1">
                  <a:solidFill>
                    <a:srgbClr val="743D0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Bài 6. Sử dụng phần mềm khi được phép</a:t>
              </a:r>
              <a:endParaRPr lang="en-US" sz="4000" b="1">
                <a:solidFill>
                  <a:srgbClr val="743D0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E9AF3A35-0806-3B67-C766-A8FDC2214B39}"/>
                </a:ext>
              </a:extLst>
            </p:cNvPr>
            <p:cNvSpPr txBox="1"/>
            <p:nvPr/>
          </p:nvSpPr>
          <p:spPr>
            <a:xfrm>
              <a:off x="1538336" y="3637807"/>
              <a:ext cx="5661465" cy="599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799"/>
                </a:lnSpc>
                <a:spcBef>
                  <a:spcPct val="0"/>
                </a:spcBef>
              </a:pPr>
              <a:r>
                <a:rPr lang="en-US" sz="3999" b="1">
                  <a:solidFill>
                    <a:srgbClr val="D80C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 2</a:t>
              </a:r>
            </a:p>
          </p:txBody>
        </p:sp>
      </p:grpSp>
      <p:pic>
        <p:nvPicPr>
          <p:cNvPr id="14" name="Picture 7">
            <a:extLst>
              <a:ext uri="{FF2B5EF4-FFF2-40B4-BE49-F238E27FC236}">
                <a16:creationId xmlns:a16="http://schemas.microsoft.com/office/drawing/2014/main" id="{82054EAB-90B6-57AD-161C-9789954461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32049" y="8326524"/>
            <a:ext cx="4287348" cy="1886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5069" y="9656215"/>
            <a:ext cx="19275096" cy="953172"/>
            <a:chOff x="0" y="0"/>
            <a:chExt cx="4309823" cy="2131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207982">
            <a:off x="-3909430" y="-436900"/>
            <a:ext cx="10626466" cy="106264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86867">
            <a:off x="10487267" y="164666"/>
            <a:ext cx="8508197" cy="91041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53175" y="6453323"/>
            <a:ext cx="8362451" cy="36794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558369" y="4323903"/>
            <a:ext cx="4419567" cy="56926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2580143" y="5644887"/>
            <a:ext cx="5126832" cy="4642113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1205228"/>
            <a:ext cx="16230600" cy="311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5F1A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5F1A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803029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A667B09-3A8F-B04A-0247-449D4D42D7FB}"/>
              </a:ext>
            </a:extLst>
          </p:cNvPr>
          <p:cNvSpPr txBox="1"/>
          <p:nvPr/>
        </p:nvSpPr>
        <p:spPr>
          <a:xfrm>
            <a:off x="5029200" y="3429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743D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A5D29-07F1-3CC6-57C4-02BC5B417823}"/>
              </a:ext>
            </a:extLst>
          </p:cNvPr>
          <p:cNvSpPr txBox="1"/>
          <p:nvPr/>
        </p:nvSpPr>
        <p:spPr>
          <a:xfrm>
            <a:off x="2743200" y="1614158"/>
            <a:ext cx="1280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Đọc tình huống sau và thực hiện yêu cầu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026A8F-5A69-435A-2D4A-87697F69DA25}"/>
              </a:ext>
            </a:extLst>
          </p:cNvPr>
          <p:cNvSpPr txBox="1"/>
          <p:nvPr/>
        </p:nvSpPr>
        <p:spPr>
          <a:xfrm>
            <a:off x="738210" y="2528790"/>
            <a:ext cx="8581980" cy="58066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Đầu năm học, cô giáo đã thống nhất với cả lớp tạo cây thư mục như trong hình 15a để lưu trữ bài tập và tư liệu của mỗi bạn ở máy tính trong phòng thực hành. Hôm nay, bạn Thu An chuyển từ nhóm 1 sang nhóm 2 nên cần thay đổi cây thư mục như trong hình 15b.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2E45B67-3E55-97FE-56A7-F07C036FE1D6}"/>
              </a:ext>
            </a:extLst>
          </p:cNvPr>
          <p:cNvGrpSpPr/>
          <p:nvPr/>
        </p:nvGrpSpPr>
        <p:grpSpPr>
          <a:xfrm>
            <a:off x="9829800" y="2546550"/>
            <a:ext cx="8221288" cy="6757657"/>
            <a:chOff x="9931863" y="2577639"/>
            <a:chExt cx="8221288" cy="675765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88CE3FF-3FD6-4F3B-4687-530C47AE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863" y="2577639"/>
              <a:ext cx="8221288" cy="598155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8740A7-C52B-EB7D-19C7-FF1BB039A134}"/>
                </a:ext>
              </a:extLst>
            </p:cNvPr>
            <p:cNvSpPr txBox="1"/>
            <p:nvPr/>
          </p:nvSpPr>
          <p:spPr>
            <a:xfrm>
              <a:off x="9931863" y="8750521"/>
              <a:ext cx="8221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Hình 15. </a:t>
              </a:r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Hình ảnh cây thư mục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8E2195F-CBF6-5F71-5EEC-E754B29BA4AE}"/>
              </a:ext>
            </a:extLst>
          </p:cNvPr>
          <p:cNvSpPr txBox="1"/>
          <p:nvPr/>
        </p:nvSpPr>
        <p:spPr>
          <a:xfrm>
            <a:off x="381000" y="8645215"/>
            <a:ext cx="9854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1">
                <a:latin typeface="Arial" panose="020B0604020202020204" pitchFamily="34" charset="0"/>
                <a:cs typeface="Arial" panose="020B0604020202020204" pitchFamily="34" charset="0"/>
              </a:rPr>
              <a:t>Theo em cần phải thực hiện thao tác nào? </a:t>
            </a:r>
          </a:p>
        </p:txBody>
      </p:sp>
    </p:spTree>
    <p:extLst>
      <p:ext uri="{BB962C8B-B14F-4D97-AF65-F5344CB8AC3E}">
        <p14:creationId xmlns:p14="http://schemas.microsoft.com/office/powerpoint/2010/main" val="2810554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A667B09-3A8F-B04A-0247-449D4D42D7FB}"/>
              </a:ext>
            </a:extLst>
          </p:cNvPr>
          <p:cNvSpPr txBox="1"/>
          <p:nvPr/>
        </p:nvSpPr>
        <p:spPr>
          <a:xfrm>
            <a:off x="5029200" y="342900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743D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211093-CBD0-DAA1-0CBC-1265F2FF9DF5}"/>
              </a:ext>
            </a:extLst>
          </p:cNvPr>
          <p:cNvGrpSpPr/>
          <p:nvPr/>
        </p:nvGrpSpPr>
        <p:grpSpPr>
          <a:xfrm>
            <a:off x="492238" y="2114844"/>
            <a:ext cx="8221288" cy="6757657"/>
            <a:chOff x="9931863" y="2577639"/>
            <a:chExt cx="8221288" cy="67576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EEB5946-C685-F521-65FF-4774D55D4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863" y="2577639"/>
              <a:ext cx="8221288" cy="598155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358A72A-582A-91EB-1C87-B4AE1A2485B8}"/>
                </a:ext>
              </a:extLst>
            </p:cNvPr>
            <p:cNvSpPr txBox="1"/>
            <p:nvPr/>
          </p:nvSpPr>
          <p:spPr>
            <a:xfrm>
              <a:off x="9931863" y="8750521"/>
              <a:ext cx="8221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Hình 15. </a:t>
              </a:r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Hình ảnh cây thư mục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F7F4C17-98D0-FA25-6397-E0DB4AA119CC}"/>
              </a:ext>
            </a:extLst>
          </p:cNvPr>
          <p:cNvSpPr txBox="1"/>
          <p:nvPr/>
        </p:nvSpPr>
        <p:spPr>
          <a:xfrm>
            <a:off x="8733998" y="3735476"/>
            <a:ext cx="9142863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Phương án có thể để thực hiện: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Di chuyển thư mục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Tạo thư mục mới và xóa thư mục cũ </a:t>
            </a:r>
          </a:p>
        </p:txBody>
      </p:sp>
    </p:spTree>
    <p:extLst>
      <p:ext uri="{BB962C8B-B14F-4D97-AF65-F5344CB8AC3E}">
        <p14:creationId xmlns:p14="http://schemas.microsoft.com/office/powerpoint/2010/main" val="1027321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463459">
            <a:off x="9296449" y="-1590719"/>
            <a:ext cx="10087771" cy="73343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480141" y="2734264"/>
            <a:ext cx="10624141" cy="7724346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724150" y="1940147"/>
            <a:ext cx="1283970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5.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 TÁC VỚI THƯ MỤC </a:t>
            </a:r>
          </a:p>
        </p:txBody>
      </p:sp>
      <p:pic>
        <p:nvPicPr>
          <p:cNvPr id="41" name="Picture 20">
            <a:extLst>
              <a:ext uri="{FF2B5EF4-FFF2-40B4-BE49-F238E27FC236}">
                <a16:creationId xmlns:a16="http://schemas.microsoft.com/office/drawing/2014/main" id="{A42429E7-A92A-E25B-2B02-0F58285B1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50162">
            <a:off x="14468622" y="870965"/>
            <a:ext cx="3549999" cy="1975744"/>
          </a:xfrm>
          <a:prstGeom prst="rect">
            <a:avLst/>
          </a:prstGeom>
        </p:spPr>
      </p:pic>
      <p:pic>
        <p:nvPicPr>
          <p:cNvPr id="42" name="Picture 12">
            <a:extLst>
              <a:ext uri="{FF2B5EF4-FFF2-40B4-BE49-F238E27FC236}">
                <a16:creationId xmlns:a16="http://schemas.microsoft.com/office/drawing/2014/main" id="{EC94C20E-3513-FEBE-8CBD-8B58ACE0E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01652" y="6807980"/>
            <a:ext cx="6248400" cy="2749297"/>
          </a:xfrm>
          <a:prstGeom prst="rect">
            <a:avLst/>
          </a:prstGeom>
        </p:spPr>
      </p:pic>
      <p:pic>
        <p:nvPicPr>
          <p:cNvPr id="43" name="Picture 20">
            <a:extLst>
              <a:ext uri="{FF2B5EF4-FFF2-40B4-BE49-F238E27FC236}">
                <a16:creationId xmlns:a16="http://schemas.microsoft.com/office/drawing/2014/main" id="{0FD26F7E-851D-FBD6-FF6E-809FE5533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940517">
            <a:off x="885598" y="6579356"/>
            <a:ext cx="2690127" cy="1497183"/>
          </a:xfrm>
          <a:prstGeom prst="rect">
            <a:avLst/>
          </a:prstGeom>
        </p:spPr>
      </p:pic>
      <p:pic>
        <p:nvPicPr>
          <p:cNvPr id="44" name="Picture 20">
            <a:extLst>
              <a:ext uri="{FF2B5EF4-FFF2-40B4-BE49-F238E27FC236}">
                <a16:creationId xmlns:a16="http://schemas.microsoft.com/office/drawing/2014/main" id="{B39B1371-86F3-DA9C-4967-3C529B77EA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421047">
            <a:off x="2255132" y="648168"/>
            <a:ext cx="1772913" cy="98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52977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897114" y="-869527"/>
            <a:ext cx="9998078" cy="1029764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47704" y="2161644"/>
            <a:ext cx="8353822" cy="794372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63693" y="325021"/>
            <a:ext cx="10853685" cy="1213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800"/>
              </a:lnSpc>
              <a:spcBef>
                <a:spcPct val="0"/>
              </a:spcBef>
            </a:pPr>
            <a:r>
              <a:rPr lang="en-US" sz="60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427018-3C96-8689-2660-83F14A191E18}"/>
              </a:ext>
            </a:extLst>
          </p:cNvPr>
          <p:cNvGrpSpPr/>
          <p:nvPr/>
        </p:nvGrpSpPr>
        <p:grpSpPr>
          <a:xfrm>
            <a:off x="1026482" y="2042988"/>
            <a:ext cx="10924717" cy="2414225"/>
            <a:chOff x="957668" y="2711914"/>
            <a:chExt cx="10924717" cy="2414225"/>
          </a:xfrm>
        </p:grpSpPr>
        <p:grpSp>
          <p:nvGrpSpPr>
            <p:cNvPr id="9" name="Group 9"/>
            <p:cNvGrpSpPr/>
            <p:nvPr/>
          </p:nvGrpSpPr>
          <p:grpSpPr>
            <a:xfrm>
              <a:off x="1028700" y="2823544"/>
              <a:ext cx="10853685" cy="1896712"/>
              <a:chOff x="0" y="0"/>
              <a:chExt cx="10039229" cy="1754384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0039228" cy="1754384"/>
              </a:xfrm>
              <a:custGeom>
                <a:avLst/>
                <a:gdLst/>
                <a:ahLst/>
                <a:cxnLst/>
                <a:rect l="l" t="t" r="r" b="b"/>
                <a:pathLst>
                  <a:path w="10039228" h="1754384">
                    <a:moveTo>
                      <a:pt x="9914768" y="1754384"/>
                    </a:moveTo>
                    <a:lnTo>
                      <a:pt x="124460" y="1754384"/>
                    </a:lnTo>
                    <a:cubicBezTo>
                      <a:pt x="55880" y="1754384"/>
                      <a:pt x="0" y="1698504"/>
                      <a:pt x="0" y="16299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914768" y="0"/>
                    </a:lnTo>
                    <a:cubicBezTo>
                      <a:pt x="9983349" y="0"/>
                      <a:pt x="10039228" y="55880"/>
                      <a:pt x="10039228" y="124460"/>
                    </a:cubicBezTo>
                    <a:lnTo>
                      <a:pt x="10039228" y="1629924"/>
                    </a:lnTo>
                    <a:cubicBezTo>
                      <a:pt x="10039228" y="1698504"/>
                      <a:pt x="9983349" y="1754384"/>
                      <a:pt x="9914768" y="1754384"/>
                    </a:cubicBezTo>
                    <a:close/>
                  </a:path>
                </a:pathLst>
              </a:custGeom>
              <a:solidFill>
                <a:srgbClr val="FADB9F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3031673" y="3626499"/>
              <a:ext cx="8548889" cy="458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80"/>
                </a:lnSpc>
              </a:pPr>
              <a:r>
                <a:rPr lang="en-US" sz="4500">
                  <a:solidFill>
                    <a:srgbClr val="5F1A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thao tác với tệp và thư mục 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9284B33-3BD0-5A51-C284-FDE87C305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7668" y="2711914"/>
              <a:ext cx="2060627" cy="241422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A0E753-BFFF-A8AD-AD73-D4BFAF2BB5EE}"/>
              </a:ext>
            </a:extLst>
          </p:cNvPr>
          <p:cNvGrpSpPr/>
          <p:nvPr/>
        </p:nvGrpSpPr>
        <p:grpSpPr>
          <a:xfrm>
            <a:off x="950629" y="4532594"/>
            <a:ext cx="11002787" cy="2414225"/>
            <a:chOff x="879598" y="5025383"/>
            <a:chExt cx="11002787" cy="2414225"/>
          </a:xfrm>
        </p:grpSpPr>
        <p:grpSp>
          <p:nvGrpSpPr>
            <p:cNvPr id="12" name="Group 12"/>
            <p:cNvGrpSpPr/>
            <p:nvPr/>
          </p:nvGrpSpPr>
          <p:grpSpPr>
            <a:xfrm>
              <a:off x="1028700" y="5104843"/>
              <a:ext cx="10853685" cy="1896712"/>
              <a:chOff x="0" y="0"/>
              <a:chExt cx="10039229" cy="175438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039228" cy="1754384"/>
              </a:xfrm>
              <a:custGeom>
                <a:avLst/>
                <a:gdLst/>
                <a:ahLst/>
                <a:cxnLst/>
                <a:rect l="l" t="t" r="r" b="b"/>
                <a:pathLst>
                  <a:path w="10039228" h="1754384">
                    <a:moveTo>
                      <a:pt x="9914768" y="1754384"/>
                    </a:moveTo>
                    <a:lnTo>
                      <a:pt x="124460" y="1754384"/>
                    </a:lnTo>
                    <a:cubicBezTo>
                      <a:pt x="55880" y="1754384"/>
                      <a:pt x="0" y="1698504"/>
                      <a:pt x="0" y="16299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9914768" y="0"/>
                    </a:lnTo>
                    <a:cubicBezTo>
                      <a:pt x="9983349" y="0"/>
                      <a:pt x="10039228" y="55880"/>
                      <a:pt x="10039228" y="124460"/>
                    </a:cubicBezTo>
                    <a:lnTo>
                      <a:pt x="10039228" y="1629924"/>
                    </a:lnTo>
                    <a:cubicBezTo>
                      <a:pt x="10039228" y="1698504"/>
                      <a:pt x="9983349" y="1754384"/>
                      <a:pt x="9914768" y="1754384"/>
                    </a:cubicBezTo>
                    <a:close/>
                  </a:path>
                </a:pathLst>
              </a:custGeom>
              <a:solidFill>
                <a:srgbClr val="FADB9F"/>
              </a:solidFill>
            </p:spPr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E4894A6-6530-913C-7A56-2D2AC29EC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9598" y="5025383"/>
              <a:ext cx="2152075" cy="2414225"/>
            </a:xfrm>
            <a:prstGeom prst="rect">
              <a:avLst/>
            </a:prstGeom>
          </p:spPr>
        </p:pic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E785397F-883B-C550-C1AD-BECB9579D130}"/>
                </a:ext>
              </a:extLst>
            </p:cNvPr>
            <p:cNvSpPr txBox="1"/>
            <p:nvPr/>
          </p:nvSpPr>
          <p:spPr>
            <a:xfrm>
              <a:off x="2960642" y="5034251"/>
              <a:ext cx="8548889" cy="1949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ct val="150000"/>
                </a:lnSpc>
              </a:pPr>
              <a:r>
                <a:rPr lang="en-US" sz="4500">
                  <a:solidFill>
                    <a:srgbClr val="5F1A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tác hại khi thao tác nhầm với tệp và thư mục </a:t>
              </a:r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133637" y="605571"/>
            <a:ext cx="5804442" cy="997638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C2567C0-4EA7-EE09-9C72-C363766C5760}"/>
              </a:ext>
            </a:extLst>
          </p:cNvPr>
          <p:cNvGrpSpPr/>
          <p:nvPr/>
        </p:nvGrpSpPr>
        <p:grpSpPr>
          <a:xfrm>
            <a:off x="1007432" y="6934137"/>
            <a:ext cx="10943766" cy="2414883"/>
            <a:chOff x="1007432" y="6934137"/>
            <a:chExt cx="10943766" cy="24148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2135897-2F54-39D6-95B0-96E6C7C4798C}"/>
                </a:ext>
              </a:extLst>
            </p:cNvPr>
            <p:cNvGrpSpPr/>
            <p:nvPr/>
          </p:nvGrpSpPr>
          <p:grpSpPr>
            <a:xfrm>
              <a:off x="1097513" y="6934137"/>
              <a:ext cx="10853685" cy="1967304"/>
              <a:chOff x="1028700" y="5034251"/>
              <a:chExt cx="10853685" cy="1967304"/>
            </a:xfrm>
          </p:grpSpPr>
          <p:grpSp>
            <p:nvGrpSpPr>
              <p:cNvPr id="15" name="Group 12">
                <a:extLst>
                  <a:ext uri="{FF2B5EF4-FFF2-40B4-BE49-F238E27FC236}">
                    <a16:creationId xmlns:a16="http://schemas.microsoft.com/office/drawing/2014/main" id="{8D10CFC2-35A2-DCEF-6CA6-29F5C50030BB}"/>
                  </a:ext>
                </a:extLst>
              </p:cNvPr>
              <p:cNvGrpSpPr/>
              <p:nvPr/>
            </p:nvGrpSpPr>
            <p:grpSpPr>
              <a:xfrm>
                <a:off x="1028700" y="5104843"/>
                <a:ext cx="10853685" cy="1896712"/>
                <a:chOff x="0" y="0"/>
                <a:chExt cx="10039229" cy="1754384"/>
              </a:xfrm>
            </p:grpSpPr>
            <p:sp>
              <p:nvSpPr>
                <p:cNvPr id="18" name="Freeform 13">
                  <a:extLst>
                    <a:ext uri="{FF2B5EF4-FFF2-40B4-BE49-F238E27FC236}">
                      <a16:creationId xmlns:a16="http://schemas.microsoft.com/office/drawing/2014/main" id="{E0D80B08-C8B2-54B8-C30C-3F5BFD0C112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0039228" cy="1754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9228" h="1754384">
                      <a:moveTo>
                        <a:pt x="9914768" y="1754384"/>
                      </a:moveTo>
                      <a:lnTo>
                        <a:pt x="124460" y="1754384"/>
                      </a:lnTo>
                      <a:cubicBezTo>
                        <a:pt x="55880" y="1754384"/>
                        <a:pt x="0" y="1698504"/>
                        <a:pt x="0" y="1629924"/>
                      </a:cubicBezTo>
                      <a:lnTo>
                        <a:pt x="0" y="124460"/>
                      </a:lnTo>
                      <a:cubicBezTo>
                        <a:pt x="0" y="55880"/>
                        <a:pt x="55880" y="0"/>
                        <a:pt x="124460" y="0"/>
                      </a:cubicBezTo>
                      <a:lnTo>
                        <a:pt x="9914768" y="0"/>
                      </a:lnTo>
                      <a:cubicBezTo>
                        <a:pt x="9983349" y="0"/>
                        <a:pt x="10039228" y="55880"/>
                        <a:pt x="10039228" y="124460"/>
                      </a:cubicBezTo>
                      <a:lnTo>
                        <a:pt x="10039228" y="1629924"/>
                      </a:lnTo>
                      <a:cubicBezTo>
                        <a:pt x="10039228" y="1698504"/>
                        <a:pt x="9983349" y="1754384"/>
                        <a:pt x="9914768" y="1754384"/>
                      </a:cubicBezTo>
                      <a:close/>
                    </a:path>
                  </a:pathLst>
                </a:custGeom>
                <a:solidFill>
                  <a:srgbClr val="FADB9F"/>
                </a:solidFill>
              </p:spPr>
            </p:sp>
          </p:grpSp>
          <p:sp>
            <p:nvSpPr>
              <p:cNvPr id="17" name="TextBox 11">
                <a:extLst>
                  <a:ext uri="{FF2B5EF4-FFF2-40B4-BE49-F238E27FC236}">
                    <a16:creationId xmlns:a16="http://schemas.microsoft.com/office/drawing/2014/main" id="{C5A57438-C409-1BC8-B7B2-69A0AC5E0A2A}"/>
                  </a:ext>
                </a:extLst>
              </p:cNvPr>
              <p:cNvSpPr txBox="1"/>
              <p:nvPr/>
            </p:nvSpPr>
            <p:spPr>
              <a:xfrm>
                <a:off x="2960642" y="5034251"/>
                <a:ext cx="8548889" cy="19491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ct val="150000"/>
                  </a:lnSpc>
                </a:pPr>
                <a:r>
                  <a:rPr lang="en-US" sz="4500">
                    <a:solidFill>
                      <a:srgbClr val="5F1A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 hành thao tác với tệp và thư mục </a:t>
                </a: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F7A4A81-F136-122B-BDC0-C29932919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7432" y="6934795"/>
              <a:ext cx="2328874" cy="24142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216442">
            <a:off x="5416431" y="-927415"/>
            <a:ext cx="12599716" cy="1348218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33388" y="2324100"/>
            <a:ext cx="11925300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200" b="1">
                <a:solidFill>
                  <a:srgbClr val="D8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THAO TÁC VỚI TỆP VÀ THƯ MỤC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E27D47-54D3-A8B1-1240-D54DAA6E3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1368087" y="2781300"/>
            <a:ext cx="6477000" cy="54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6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1792BF-47F4-6FF4-E55C-34A2B38B5634}"/>
              </a:ext>
            </a:extLst>
          </p:cNvPr>
          <p:cNvGrpSpPr/>
          <p:nvPr/>
        </p:nvGrpSpPr>
        <p:grpSpPr>
          <a:xfrm>
            <a:off x="-152400" y="346001"/>
            <a:ext cx="17808055" cy="1651671"/>
            <a:chOff x="-152400" y="346001"/>
            <a:chExt cx="17808055" cy="165167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A2DC08-0C56-8E20-2930-6207610A7C6B}"/>
                </a:ext>
              </a:extLst>
            </p:cNvPr>
            <p:cNvGrpSpPr/>
            <p:nvPr/>
          </p:nvGrpSpPr>
          <p:grpSpPr>
            <a:xfrm>
              <a:off x="-152400" y="349271"/>
              <a:ext cx="6423547" cy="1518872"/>
              <a:chOff x="-174507" y="96686"/>
              <a:chExt cx="6156278" cy="151887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222F871-6F31-442D-7965-62F3A157B037}"/>
                  </a:ext>
                </a:extLst>
              </p:cNvPr>
              <p:cNvSpPr/>
              <p:nvPr/>
            </p:nvSpPr>
            <p:spPr>
              <a:xfrm>
                <a:off x="-174507" y="246522"/>
                <a:ext cx="5356107" cy="1219200"/>
              </a:xfrm>
              <a:prstGeom prst="rect">
                <a:avLst/>
              </a:prstGeom>
              <a:solidFill>
                <a:srgbClr val="F0FCB6"/>
              </a:solidFill>
              <a:ln>
                <a:solidFill>
                  <a:srgbClr val="F0FC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3E991B79-EFC8-3F16-9C18-C7A20B8FB3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81429" y="96686"/>
                <a:ext cx="1600342" cy="151887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0DD4FE-6730-46FF-B61A-8B232241B22A}"/>
                  </a:ext>
                </a:extLst>
              </p:cNvPr>
              <p:cNvSpPr txBox="1"/>
              <p:nvPr/>
            </p:nvSpPr>
            <p:spPr>
              <a:xfrm>
                <a:off x="76200" y="494948"/>
                <a:ext cx="4495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atin typeface="Arial" panose="020B0604020202020204" pitchFamily="34" charset="0"/>
                    <a:cs typeface="Arial" panose="020B0604020202020204" pitchFamily="34" charset="0"/>
                  </a:rPr>
                  <a:t>HOẠT ĐỘNG 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F7F4C17-98D0-FA25-6397-E0DB4AA119CC}"/>
                </a:ext>
              </a:extLst>
            </p:cNvPr>
            <p:cNvSpPr txBox="1"/>
            <p:nvPr/>
          </p:nvSpPr>
          <p:spPr>
            <a:xfrm>
              <a:off x="6378055" y="346001"/>
              <a:ext cx="11277600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600">
                  <a:latin typeface="Arial" panose="020B0604020202020204" pitchFamily="34" charset="0"/>
                  <a:cs typeface="Arial" panose="020B0604020202020204" pitchFamily="34" charset="0"/>
                </a:rPr>
                <a:t>Em có biết cách nhanh nhất để từ cây thư mục như ở Hình 15a có cây thư mục như ở Hình 15b không?</a:t>
              </a:r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27E266-CF09-E289-01A3-3CAB4D382D29}"/>
              </a:ext>
            </a:extLst>
          </p:cNvPr>
          <p:cNvGrpSpPr/>
          <p:nvPr/>
        </p:nvGrpSpPr>
        <p:grpSpPr>
          <a:xfrm>
            <a:off x="3276600" y="2227851"/>
            <a:ext cx="11416510" cy="5358339"/>
            <a:chOff x="3056478" y="2265209"/>
            <a:chExt cx="11416510" cy="5358339"/>
          </a:xfrm>
        </p:grpSpPr>
        <p:pic>
          <p:nvPicPr>
            <p:cNvPr id="18" name="Graphic 17" descr="Back with solid fill">
              <a:extLst>
                <a:ext uri="{FF2B5EF4-FFF2-40B4-BE49-F238E27FC236}">
                  <a16:creationId xmlns:a16="http://schemas.microsoft.com/office/drawing/2014/main" id="{B0A37D64-DE03-98FC-F156-5DF65CFE9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86833" y="3801251"/>
              <a:ext cx="1295400" cy="12954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A60A524-C863-BB57-22AA-A82813F59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49"/>
            <a:stretch/>
          </p:blipFill>
          <p:spPr>
            <a:xfrm>
              <a:off x="3056478" y="2265209"/>
              <a:ext cx="3487388" cy="50695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33F242F-2DB4-7F24-A6CE-597C612F4A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54" t="1860" r="1595" b="-1860"/>
            <a:stretch/>
          </p:blipFill>
          <p:spPr>
            <a:xfrm>
              <a:off x="10820400" y="2313894"/>
              <a:ext cx="3652588" cy="5309654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515A74-4CB5-164E-E38C-38CFD01243C8}"/>
              </a:ext>
            </a:extLst>
          </p:cNvPr>
          <p:cNvGrpSpPr/>
          <p:nvPr/>
        </p:nvGrpSpPr>
        <p:grpSpPr>
          <a:xfrm>
            <a:off x="1291038" y="8200463"/>
            <a:ext cx="15034077" cy="904154"/>
            <a:chOff x="1324020" y="8251486"/>
            <a:chExt cx="15034077" cy="904154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66A6BD7D-1B16-7FBD-54AC-294E63B914DF}"/>
                </a:ext>
              </a:extLst>
            </p:cNvPr>
            <p:cNvSpPr/>
            <p:nvPr/>
          </p:nvSpPr>
          <p:spPr>
            <a:xfrm>
              <a:off x="1324020" y="8251486"/>
              <a:ext cx="853923" cy="90415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7DDAC0-370E-D86D-5965-5C52BF89190F}"/>
                </a:ext>
              </a:extLst>
            </p:cNvPr>
            <p:cNvSpPr txBox="1"/>
            <p:nvPr/>
          </p:nvSpPr>
          <p:spPr>
            <a:xfrm>
              <a:off x="2819400" y="8349620"/>
              <a:ext cx="135386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4000" b="1" i="1"/>
                <a:t>Di chuyển thư mục "</a:t>
              </a:r>
              <a:r>
                <a:rPr lang="vi-VN" sz="4000" b="1" i="1">
                  <a:solidFill>
                    <a:schemeClr val="accent6">
                      <a:lumMod val="75000"/>
                    </a:schemeClr>
                  </a:solidFill>
                </a:rPr>
                <a:t>Thu An</a:t>
              </a:r>
              <a:r>
                <a:rPr lang="vi-VN" sz="4000" b="1" i="1"/>
                <a:t>" từ Nhom 1 sang Nhom 2. </a:t>
              </a:r>
              <a:endParaRPr lang="en-US" sz="4000" b="1" i="1"/>
            </a:p>
          </p:txBody>
        </p:sp>
      </p:grpSp>
    </p:spTree>
    <p:extLst>
      <p:ext uri="{BB962C8B-B14F-4D97-AF65-F5344CB8AC3E}">
        <p14:creationId xmlns:p14="http://schemas.microsoft.com/office/powerpoint/2010/main" val="3610576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3A39800-8361-35BC-720C-991C205E4B06}"/>
              </a:ext>
            </a:extLst>
          </p:cNvPr>
          <p:cNvGrpSpPr/>
          <p:nvPr/>
        </p:nvGrpSpPr>
        <p:grpSpPr>
          <a:xfrm>
            <a:off x="-152400" y="349271"/>
            <a:ext cx="8229600" cy="1518872"/>
            <a:chOff x="-152400" y="349271"/>
            <a:chExt cx="8229600" cy="15188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C38E4EB-7AE2-8928-6ECD-6E2BDE68B976}"/>
                </a:ext>
              </a:extLst>
            </p:cNvPr>
            <p:cNvGrpSpPr/>
            <p:nvPr/>
          </p:nvGrpSpPr>
          <p:grpSpPr>
            <a:xfrm>
              <a:off x="-152400" y="349271"/>
              <a:ext cx="6423547" cy="1518872"/>
              <a:chOff x="-174507" y="96686"/>
              <a:chExt cx="6156278" cy="1518872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0F3BFA5-F042-1BBD-AC62-32322663F2E4}"/>
                  </a:ext>
                </a:extLst>
              </p:cNvPr>
              <p:cNvSpPr/>
              <p:nvPr/>
            </p:nvSpPr>
            <p:spPr>
              <a:xfrm>
                <a:off x="-174507" y="246522"/>
                <a:ext cx="5356107" cy="1219200"/>
              </a:xfrm>
              <a:prstGeom prst="rect">
                <a:avLst/>
              </a:prstGeom>
              <a:solidFill>
                <a:srgbClr val="F0FCB6"/>
              </a:solidFill>
              <a:ln>
                <a:solidFill>
                  <a:srgbClr val="F0FC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2E889712-4BC7-D4EB-C8FA-03FD964A2B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381429" y="96686"/>
                <a:ext cx="1600342" cy="151887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3184F04-2D62-6942-7EC3-2AFEC17FA170}"/>
                  </a:ext>
                </a:extLst>
              </p:cNvPr>
              <p:cNvSpPr txBox="1"/>
              <p:nvPr/>
            </p:nvSpPr>
            <p:spPr>
              <a:xfrm>
                <a:off x="76200" y="494948"/>
                <a:ext cx="4495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atin typeface="Arial" panose="020B0604020202020204" pitchFamily="34" charset="0"/>
                    <a:cs typeface="Arial" panose="020B0604020202020204" pitchFamily="34" charset="0"/>
                  </a:rPr>
                  <a:t>HOẠT ĐỘNG 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24D76A-AD12-B3BC-3C79-6537FE2758B0}"/>
                </a:ext>
              </a:extLst>
            </p:cNvPr>
            <p:cNvSpPr txBox="1"/>
            <p:nvPr/>
          </p:nvSpPr>
          <p:spPr>
            <a:xfrm>
              <a:off x="6629400" y="747533"/>
              <a:ext cx="14478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01DE1E7-544A-F7D3-E470-F40129DB20EF}"/>
              </a:ext>
            </a:extLst>
          </p:cNvPr>
          <p:cNvSpPr txBox="1"/>
          <p:nvPr/>
        </p:nvSpPr>
        <p:spPr>
          <a:xfrm>
            <a:off x="1143000" y="2052016"/>
            <a:ext cx="1664100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Đọc thông tin trong sách giáo khoa phần 1 trang 22, 23 và thực hiện yêu cầu: 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0B7CADFC-AF0F-BDC8-1C1C-E6FE879A7D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9348" y="4591662"/>
            <a:ext cx="6789441" cy="494780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C16D52A-1874-1359-A594-2E33D1157DAF}"/>
              </a:ext>
            </a:extLst>
          </p:cNvPr>
          <p:cNvGrpSpPr/>
          <p:nvPr/>
        </p:nvGrpSpPr>
        <p:grpSpPr>
          <a:xfrm>
            <a:off x="8229600" y="4396592"/>
            <a:ext cx="8915400" cy="4465958"/>
            <a:chOff x="8153400" y="4272232"/>
            <a:chExt cx="8915400" cy="446595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62C6D61-9E1F-DA5B-241C-BF9528A223C6}"/>
                </a:ext>
              </a:extLst>
            </p:cNvPr>
            <p:cNvSpPr/>
            <p:nvPr/>
          </p:nvSpPr>
          <p:spPr>
            <a:xfrm>
              <a:off x="8153400" y="4733979"/>
              <a:ext cx="8915400" cy="400421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4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 phân biệt sự khác nhau của sao chép và di chuyển thư mục </a:t>
              </a:r>
            </a:p>
          </p:txBody>
        </p:sp>
        <p:pic>
          <p:nvPicPr>
            <p:cNvPr id="1026" name="Picture 2" descr="Pin ">
              <a:extLst>
                <a:ext uri="{FF2B5EF4-FFF2-40B4-BE49-F238E27FC236}">
                  <a16:creationId xmlns:a16="http://schemas.microsoft.com/office/drawing/2014/main" id="{B01EAF24-078B-6C32-B11E-14BF3CE22F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20600" y="4272232"/>
              <a:ext cx="9906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4713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493548" y="9628783"/>
            <a:ext cx="19275096" cy="953172"/>
            <a:chOff x="0" y="0"/>
            <a:chExt cx="4309823" cy="2131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09823" cy="213125"/>
            </a:xfrm>
            <a:custGeom>
              <a:avLst/>
              <a:gdLst/>
              <a:ahLst/>
              <a:cxnLst/>
              <a:rect l="l" t="t" r="r" b="b"/>
              <a:pathLst>
                <a:path w="4309823" h="213125">
                  <a:moveTo>
                    <a:pt x="0" y="0"/>
                  </a:moveTo>
                  <a:lnTo>
                    <a:pt x="4309823" y="0"/>
                  </a:lnTo>
                  <a:lnTo>
                    <a:pt x="4309823" y="213125"/>
                  </a:lnTo>
                  <a:lnTo>
                    <a:pt x="0" y="213125"/>
                  </a:lnTo>
                  <a:close/>
                </a:path>
              </a:pathLst>
            </a:custGeom>
            <a:solidFill>
              <a:srgbClr val="743D0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1895EE4-284C-062C-A006-FC98D51B4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80" b="11664"/>
          <a:stretch/>
        </p:blipFill>
        <p:spPr>
          <a:xfrm>
            <a:off x="762000" y="1913661"/>
            <a:ext cx="7848601" cy="568623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E74A57A7-CD3B-20A8-7BD6-6F86CFF3A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57200" y="7440654"/>
            <a:ext cx="2209800" cy="284634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DBAE22-9DFB-641C-7324-1A3A84126AB1}"/>
              </a:ext>
            </a:extLst>
          </p:cNvPr>
          <p:cNvSpPr/>
          <p:nvPr/>
        </p:nvSpPr>
        <p:spPr>
          <a:xfrm>
            <a:off x="9448799" y="2102338"/>
            <a:ext cx="7712123" cy="14902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di chuyển một thư mục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07F08B3-6FB6-16B3-F2AD-89A87AE151F3}"/>
              </a:ext>
            </a:extLst>
          </p:cNvPr>
          <p:cNvSpPr/>
          <p:nvPr/>
        </p:nvSpPr>
        <p:spPr>
          <a:xfrm>
            <a:off x="9448800" y="5435155"/>
            <a:ext cx="7712123" cy="19625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di chuyển đến vị trí mới và không còn tồn tại ở vị trí cũ </a:t>
            </a:r>
          </a:p>
        </p:txBody>
      </p:sp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BACB89B9-F62A-2011-B4C3-06D30EA997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633659" flipV="1">
            <a:off x="8518078" y="3873480"/>
            <a:ext cx="1556643" cy="14737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74267F2-8710-E61E-310D-E150F0D8B366}"/>
              </a:ext>
            </a:extLst>
          </p:cNvPr>
          <p:cNvSpPr txBox="1"/>
          <p:nvPr/>
        </p:nvSpPr>
        <p:spPr>
          <a:xfrm>
            <a:off x="4419601" y="533663"/>
            <a:ext cx="807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CHUYỂN THƯ MỤC </a:t>
            </a:r>
          </a:p>
        </p:txBody>
      </p:sp>
    </p:spTree>
    <p:extLst>
      <p:ext uri="{BB962C8B-B14F-4D97-AF65-F5344CB8AC3E}">
        <p14:creationId xmlns:p14="http://schemas.microsoft.com/office/powerpoint/2010/main" val="2990704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489</Words>
  <Application>Microsoft Office PowerPoint</Application>
  <PresentationFormat>Custom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Amasis MT Pro Black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Red Brown Illustrative English Understanding Context Presentation</dc:title>
  <cp:lastModifiedBy>duyên nguyễn</cp:lastModifiedBy>
  <cp:revision>6</cp:revision>
  <dcterms:created xsi:type="dcterms:W3CDTF">2006-08-16T00:00:00Z</dcterms:created>
  <dcterms:modified xsi:type="dcterms:W3CDTF">2025-11-26T15:42:32Z</dcterms:modified>
  <dc:identifier>DAFeeHS08Pc</dc:identifier>
</cp:coreProperties>
</file>