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73" r:id="rId4"/>
    <p:sldId id="275" r:id="rId5"/>
    <p:sldId id="256" r:id="rId6"/>
    <p:sldId id="261" r:id="rId7"/>
    <p:sldId id="265" r:id="rId8"/>
    <p:sldId id="274" r:id="rId9"/>
    <p:sldId id="276" r:id="rId10"/>
    <p:sldId id="278" r:id="rId11"/>
    <p:sldId id="277" r:id="rId12"/>
    <p:sldId id="279" r:id="rId13"/>
    <p:sldId id="280" r:id="rId14"/>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B0D769-7902-44F6-8AA0-6C69B0A03A25}">
          <p14:sldIdLst>
            <p14:sldId id="257"/>
            <p14:sldId id="260"/>
            <p14:sldId id="273"/>
            <p14:sldId id="275"/>
            <p14:sldId id="256"/>
            <p14:sldId id="261"/>
            <p14:sldId id="265"/>
            <p14:sldId id="274"/>
            <p14:sldId id="276"/>
            <p14:sldId id="278"/>
            <p14:sldId id="277"/>
            <p14:sldId id="279"/>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96"/>
    <a:srgbClr val="FFF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34"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62.svg"/><Relationship Id="rId5" Type="http://schemas.openxmlformats.org/officeDocument/2006/relationships/image" Target="../media/image18.svg"/><Relationship Id="rId10" Type="http://schemas.openxmlformats.org/officeDocument/2006/relationships/image" Target="../media/image61.pn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svg"/><Relationship Id="rId7" Type="http://schemas.openxmlformats.org/officeDocument/2006/relationships/image" Target="../media/image5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64.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6.jpeg"/><Relationship Id="rId3" Type="http://schemas.openxmlformats.org/officeDocument/2006/relationships/image" Target="../media/image16.svg"/><Relationship Id="rId7" Type="http://schemas.openxmlformats.org/officeDocument/2006/relationships/image" Target="../media/image58.svg"/><Relationship Id="rId12" Type="http://schemas.openxmlformats.org/officeDocument/2006/relationships/image" Target="../media/image65.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22.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8.svg"/><Relationship Id="rId1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4.sv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6.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54.svg"/><Relationship Id="rId10" Type="http://schemas.openxmlformats.org/officeDocument/2006/relationships/image" Target="../media/image34.png"/><Relationship Id="rId4" Type="http://schemas.openxmlformats.org/officeDocument/2006/relationships/image" Target="../media/image53.png"/><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18.svg"/><Relationship Id="rId7" Type="http://schemas.openxmlformats.org/officeDocument/2006/relationships/image" Target="../media/image5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9508" flipV="1">
            <a:off x="-3209245" y="-1305255"/>
            <a:ext cx="6418490" cy="5359439"/>
          </a:xfrm>
          <a:prstGeom prst="rect">
            <a:avLst/>
          </a:prstGeom>
        </p:spPr>
      </p:pic>
      <p:sp>
        <p:nvSpPr>
          <p:cNvPr id="3" name="TextBox 3"/>
          <p:cNvSpPr txBox="1"/>
          <p:nvPr/>
        </p:nvSpPr>
        <p:spPr>
          <a:xfrm>
            <a:off x="1895608" y="3174888"/>
            <a:ext cx="14496782" cy="3037883"/>
          </a:xfrm>
          <a:prstGeom prst="rect">
            <a:avLst/>
          </a:prstGeom>
        </p:spPr>
        <p:txBody>
          <a:bodyPr wrap="square" lIns="0" tIns="0" rIns="0" bIns="0" rtlCol="0" anchor="t">
            <a:spAutoFit/>
          </a:bodyPr>
          <a:lstStyle/>
          <a:p>
            <a:pPr algn="ctr">
              <a:lnSpc>
                <a:spcPts val="12571"/>
              </a:lnSpc>
            </a:pPr>
            <a:r>
              <a:rPr lang="en-US" sz="7200" b="1">
                <a:solidFill>
                  <a:srgbClr val="84492D"/>
                </a:solidFill>
                <a:latin typeface="Arial" panose="020B0604020202020204" pitchFamily="34" charset="0"/>
                <a:cs typeface="Arial" panose="020B0604020202020204" pitchFamily="34" charset="0"/>
              </a:rPr>
              <a:t>CHÀO MỪNG CÁC EM ĐẾN VỚI BÀI HỌC NGÀY HÔM NAY!</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28456" y="8109245"/>
            <a:ext cx="3231087" cy="229811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034226" y="401758"/>
            <a:ext cx="1219757" cy="192087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34226" y="7033356"/>
            <a:ext cx="6531945" cy="444988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72836" y="7422088"/>
            <a:ext cx="1327362" cy="119628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87340" y="1028700"/>
            <a:ext cx="1688659" cy="129393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089955" y="7099356"/>
            <a:ext cx="1594769" cy="151901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8519322"/>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42854" y="7886700"/>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 y="8527852"/>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3425">
            <a:off x="16404032" y="8118881"/>
            <a:ext cx="1657647" cy="1796907"/>
          </a:xfrm>
          <a:prstGeom prst="rect">
            <a:avLst/>
          </a:prstGeom>
        </p:spPr>
      </p:pic>
      <p:sp>
        <p:nvSpPr>
          <p:cNvPr id="4" name="TextBox 3">
            <a:extLst>
              <a:ext uri="{FF2B5EF4-FFF2-40B4-BE49-F238E27FC236}">
                <a16:creationId xmlns:a16="http://schemas.microsoft.com/office/drawing/2014/main" id="{E6377EF6-B3E4-A4A1-8E7C-14E2F28699DA}"/>
              </a:ext>
            </a:extLst>
          </p:cNvPr>
          <p:cNvSpPr txBox="1"/>
          <p:nvPr/>
        </p:nvSpPr>
        <p:spPr>
          <a:xfrm>
            <a:off x="4648200" y="817602"/>
            <a:ext cx="86106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SAU </a:t>
            </a:r>
          </a:p>
        </p:txBody>
      </p:sp>
      <p:sp>
        <p:nvSpPr>
          <p:cNvPr id="14" name="Rectangle: Rounded Corners 13">
            <a:extLst>
              <a:ext uri="{FF2B5EF4-FFF2-40B4-BE49-F238E27FC236}">
                <a16:creationId xmlns:a16="http://schemas.microsoft.com/office/drawing/2014/main" id="{94FD9F53-52E5-6A59-FDC8-8C631B29BDF7}"/>
              </a:ext>
            </a:extLst>
          </p:cNvPr>
          <p:cNvSpPr/>
          <p:nvPr/>
        </p:nvSpPr>
        <p:spPr>
          <a:xfrm>
            <a:off x="1088949" y="2093687"/>
            <a:ext cx="16078200" cy="305948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Bạn Khoa đã chỉ cho bạn Minh tìm thông tin trên Internet bằng cách truy cập vào trang web nào? Em hãy nhận xét kết quả tìm kiếm. </a:t>
            </a:r>
          </a:p>
        </p:txBody>
      </p:sp>
      <p:grpSp>
        <p:nvGrpSpPr>
          <p:cNvPr id="21" name="Group 20">
            <a:extLst>
              <a:ext uri="{FF2B5EF4-FFF2-40B4-BE49-F238E27FC236}">
                <a16:creationId xmlns:a16="http://schemas.microsoft.com/office/drawing/2014/main" id="{6EB4C0F2-AC60-C28A-730F-B0600FC0DAD8}"/>
              </a:ext>
            </a:extLst>
          </p:cNvPr>
          <p:cNvGrpSpPr/>
          <p:nvPr/>
        </p:nvGrpSpPr>
        <p:grpSpPr>
          <a:xfrm>
            <a:off x="1088949" y="5779599"/>
            <a:ext cx="16153836" cy="2748253"/>
            <a:chOff x="591378" y="5823922"/>
            <a:chExt cx="16153836" cy="2748253"/>
          </a:xfrm>
        </p:grpSpPr>
        <p:pic>
          <p:nvPicPr>
            <p:cNvPr id="16" name="Graphic 15" descr="Back with solid fill">
              <a:extLst>
                <a:ext uri="{FF2B5EF4-FFF2-40B4-BE49-F238E27FC236}">
                  <a16:creationId xmlns:a16="http://schemas.microsoft.com/office/drawing/2014/main" id="{3D8DB6E2-0F72-80E1-EC9E-3347BAEAF5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591378" y="6600995"/>
              <a:ext cx="1295401" cy="1194106"/>
            </a:xfrm>
            <a:prstGeom prst="rect">
              <a:avLst/>
            </a:prstGeom>
          </p:spPr>
        </p:pic>
        <p:sp>
          <p:nvSpPr>
            <p:cNvPr id="20" name="TextBox 19">
              <a:extLst>
                <a:ext uri="{FF2B5EF4-FFF2-40B4-BE49-F238E27FC236}">
                  <a16:creationId xmlns:a16="http://schemas.microsoft.com/office/drawing/2014/main" id="{A86C8D9F-3FBA-E668-1411-7B244E186E61}"/>
                </a:ext>
              </a:extLst>
            </p:cNvPr>
            <p:cNvSpPr txBox="1"/>
            <p:nvPr/>
          </p:nvSpPr>
          <p:spPr>
            <a:xfrm>
              <a:off x="1886779" y="5823922"/>
              <a:ext cx="14858435" cy="274825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Khoa đã chỉ cho Minh tìm kiếm thông tin trên Internet bằng cách truy cập vào trang web </a:t>
              </a:r>
              <a:r>
                <a:rPr lang="en-US" sz="4000" b="1">
                  <a:latin typeface="Arial" panose="020B0604020202020204" pitchFamily="34" charset="0"/>
                  <a:cs typeface="Arial" panose="020B0604020202020204" pitchFamily="34" charset="0"/>
                </a:rPr>
                <a:t>Google.com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Kết quả là danh sách các trang web được tìm thấy </a:t>
              </a:r>
            </a:p>
          </p:txBody>
        </p:sp>
      </p:grpSp>
    </p:spTree>
    <p:extLst>
      <p:ext uri="{BB962C8B-B14F-4D97-AF65-F5344CB8AC3E}">
        <p14:creationId xmlns:p14="http://schemas.microsoft.com/office/powerpoint/2010/main" val="23287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8519322"/>
            <a:ext cx="3846287" cy="32356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 y="8527852"/>
            <a:ext cx="1720698" cy="1852704"/>
          </a:xfrm>
          <a:prstGeom prst="rect">
            <a:avLst/>
          </a:prstGeom>
        </p:spPr>
      </p:pic>
      <p:grpSp>
        <p:nvGrpSpPr>
          <p:cNvPr id="29" name="Group 28">
            <a:extLst>
              <a:ext uri="{FF2B5EF4-FFF2-40B4-BE49-F238E27FC236}">
                <a16:creationId xmlns:a16="http://schemas.microsoft.com/office/drawing/2014/main" id="{AD449DC2-F43A-8587-5723-E56C8F8CB746}"/>
              </a:ext>
            </a:extLst>
          </p:cNvPr>
          <p:cNvGrpSpPr/>
          <p:nvPr/>
        </p:nvGrpSpPr>
        <p:grpSpPr>
          <a:xfrm>
            <a:off x="-304800" y="450543"/>
            <a:ext cx="16907552" cy="1518872"/>
            <a:chOff x="-304800" y="450543"/>
            <a:chExt cx="16907552" cy="1518872"/>
          </a:xfrm>
        </p:grpSpPr>
        <p:grpSp>
          <p:nvGrpSpPr>
            <p:cNvPr id="23" name="Group 22">
              <a:extLst>
                <a:ext uri="{FF2B5EF4-FFF2-40B4-BE49-F238E27FC236}">
                  <a16:creationId xmlns:a16="http://schemas.microsoft.com/office/drawing/2014/main" id="{25AA17B2-E697-5E31-EDA1-E23DFAF6823C}"/>
                </a:ext>
              </a:extLst>
            </p:cNvPr>
            <p:cNvGrpSpPr/>
            <p:nvPr/>
          </p:nvGrpSpPr>
          <p:grpSpPr>
            <a:xfrm>
              <a:off x="-304800" y="450543"/>
              <a:ext cx="7277171" cy="1518872"/>
              <a:chOff x="-152400" y="288823"/>
              <a:chExt cx="7277171" cy="1518872"/>
            </a:xfrm>
          </p:grpSpPr>
          <p:sp>
            <p:nvSpPr>
              <p:cNvPr id="25" name="Rectangle 24">
                <a:extLst>
                  <a:ext uri="{FF2B5EF4-FFF2-40B4-BE49-F238E27FC236}">
                    <a16:creationId xmlns:a16="http://schemas.microsoft.com/office/drawing/2014/main" id="{AF58293B-41F1-C922-6B15-DAE6D9FE1155}"/>
                  </a:ext>
                </a:extLst>
              </p:cNvPr>
              <p:cNvSpPr/>
              <p:nvPr/>
            </p:nvSpPr>
            <p:spPr>
              <a:xfrm>
                <a:off x="-152400" y="495299"/>
                <a:ext cx="6477000" cy="10918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6FA4141B-62C0-9D4E-9CA6-C721FCC247C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4429" y="288823"/>
                <a:ext cx="1600342" cy="1518872"/>
              </a:xfrm>
              <a:prstGeom prst="rect">
                <a:avLst/>
              </a:prstGeom>
            </p:spPr>
          </p:pic>
          <p:sp>
            <p:nvSpPr>
              <p:cNvPr id="27" name="TextBox 26">
                <a:extLst>
                  <a:ext uri="{FF2B5EF4-FFF2-40B4-BE49-F238E27FC236}">
                    <a16:creationId xmlns:a16="http://schemas.microsoft.com/office/drawing/2014/main" id="{238962A1-A3D5-40A8-3335-7887576D2CA3}"/>
                  </a:ext>
                </a:extLst>
              </p:cNvPr>
              <p:cNvSpPr txBox="1"/>
              <p:nvPr/>
            </p:nvSpPr>
            <p:spPr>
              <a:xfrm>
                <a:off x="861836" y="687287"/>
                <a:ext cx="4700764"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ĐỌC  </a:t>
                </a:r>
              </a:p>
            </p:txBody>
          </p:sp>
        </p:grpSp>
        <p:sp>
          <p:nvSpPr>
            <p:cNvPr id="28" name="TextBox 27">
              <a:extLst>
                <a:ext uri="{FF2B5EF4-FFF2-40B4-BE49-F238E27FC236}">
                  <a16:creationId xmlns:a16="http://schemas.microsoft.com/office/drawing/2014/main" id="{0F3399F2-20C0-8189-06DF-A2D76FE5FB66}"/>
                </a:ext>
              </a:extLst>
            </p:cNvPr>
            <p:cNvSpPr txBox="1"/>
            <p:nvPr/>
          </p:nvSpPr>
          <p:spPr>
            <a:xfrm>
              <a:off x="7230152" y="856036"/>
              <a:ext cx="93726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Đọc thông tin và thực hiện nhiệm vụ </a:t>
              </a:r>
            </a:p>
          </p:txBody>
        </p:sp>
      </p:grpSp>
      <p:sp>
        <p:nvSpPr>
          <p:cNvPr id="30" name="Rectangle: Rounded Corners 29">
            <a:extLst>
              <a:ext uri="{FF2B5EF4-FFF2-40B4-BE49-F238E27FC236}">
                <a16:creationId xmlns:a16="http://schemas.microsoft.com/office/drawing/2014/main" id="{C3DEAF8C-1013-33B6-E2C2-6A4EDC7AFCB0}"/>
              </a:ext>
            </a:extLst>
          </p:cNvPr>
          <p:cNvSpPr/>
          <p:nvPr/>
        </p:nvSpPr>
        <p:spPr>
          <a:xfrm>
            <a:off x="1248810" y="3120836"/>
            <a:ext cx="10791147" cy="1070802"/>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Kể tên một số máy tìm kiếm. </a:t>
            </a:r>
          </a:p>
        </p:txBody>
      </p:sp>
      <p:sp>
        <p:nvSpPr>
          <p:cNvPr id="31" name="Rectangle: Rounded Corners 30">
            <a:extLst>
              <a:ext uri="{FF2B5EF4-FFF2-40B4-BE49-F238E27FC236}">
                <a16:creationId xmlns:a16="http://schemas.microsoft.com/office/drawing/2014/main" id="{2C33D89C-0970-86E8-DFC9-3765B868DCF8}"/>
              </a:ext>
            </a:extLst>
          </p:cNvPr>
          <p:cNvSpPr/>
          <p:nvPr/>
        </p:nvSpPr>
        <p:spPr>
          <a:xfrm>
            <a:off x="1248810" y="5067300"/>
            <a:ext cx="10791147" cy="1070802"/>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Nêu các bước cần thiết để tìm kiếm thông tin</a:t>
            </a:r>
            <a:r>
              <a:rPr lang="en-US" sz="4000">
                <a:solidFill>
                  <a:schemeClr val="tx1"/>
                </a:solidFill>
                <a:latin typeface="Arial" panose="020B0604020202020204" pitchFamily="34" charset="0"/>
                <a:cs typeface="Arial" panose="020B0604020202020204" pitchFamily="34" charset="0"/>
              </a:rPr>
              <a:t>.</a:t>
            </a:r>
          </a:p>
        </p:txBody>
      </p:sp>
      <p:pic>
        <p:nvPicPr>
          <p:cNvPr id="32" name="Picture 9">
            <a:extLst>
              <a:ext uri="{FF2B5EF4-FFF2-40B4-BE49-F238E27FC236}">
                <a16:creationId xmlns:a16="http://schemas.microsoft.com/office/drawing/2014/main" id="{960BC8C3-D520-5AAD-BB87-6B068AA7C4B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39957" y="4156950"/>
            <a:ext cx="6019443" cy="6090499"/>
          </a:xfrm>
          <a:prstGeom prst="rect">
            <a:avLst/>
          </a:prstGeom>
        </p:spPr>
      </p:pic>
    </p:spTree>
    <p:extLst>
      <p:ext uri="{BB962C8B-B14F-4D97-AF65-F5344CB8AC3E}">
        <p14:creationId xmlns:p14="http://schemas.microsoft.com/office/powerpoint/2010/main" val="354638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8519322"/>
            <a:ext cx="3846287" cy="32356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 y="8527852"/>
            <a:ext cx="1720698" cy="1852704"/>
          </a:xfrm>
          <a:prstGeom prst="rect">
            <a:avLst/>
          </a:prstGeom>
        </p:spPr>
      </p:pic>
      <p:grpSp>
        <p:nvGrpSpPr>
          <p:cNvPr id="29" name="Group 28">
            <a:extLst>
              <a:ext uri="{FF2B5EF4-FFF2-40B4-BE49-F238E27FC236}">
                <a16:creationId xmlns:a16="http://schemas.microsoft.com/office/drawing/2014/main" id="{AD449DC2-F43A-8587-5723-E56C8F8CB746}"/>
              </a:ext>
            </a:extLst>
          </p:cNvPr>
          <p:cNvGrpSpPr/>
          <p:nvPr/>
        </p:nvGrpSpPr>
        <p:grpSpPr>
          <a:xfrm>
            <a:off x="-304800" y="450543"/>
            <a:ext cx="16907552" cy="1518872"/>
            <a:chOff x="-304800" y="450543"/>
            <a:chExt cx="16907552" cy="1518872"/>
          </a:xfrm>
        </p:grpSpPr>
        <p:grpSp>
          <p:nvGrpSpPr>
            <p:cNvPr id="23" name="Group 22">
              <a:extLst>
                <a:ext uri="{FF2B5EF4-FFF2-40B4-BE49-F238E27FC236}">
                  <a16:creationId xmlns:a16="http://schemas.microsoft.com/office/drawing/2014/main" id="{25AA17B2-E697-5E31-EDA1-E23DFAF6823C}"/>
                </a:ext>
              </a:extLst>
            </p:cNvPr>
            <p:cNvGrpSpPr/>
            <p:nvPr/>
          </p:nvGrpSpPr>
          <p:grpSpPr>
            <a:xfrm>
              <a:off x="-304800" y="450543"/>
              <a:ext cx="7277171" cy="1518872"/>
              <a:chOff x="-152400" y="288823"/>
              <a:chExt cx="7277171" cy="1518872"/>
            </a:xfrm>
          </p:grpSpPr>
          <p:sp>
            <p:nvSpPr>
              <p:cNvPr id="25" name="Rectangle 24">
                <a:extLst>
                  <a:ext uri="{FF2B5EF4-FFF2-40B4-BE49-F238E27FC236}">
                    <a16:creationId xmlns:a16="http://schemas.microsoft.com/office/drawing/2014/main" id="{AF58293B-41F1-C922-6B15-DAE6D9FE1155}"/>
                  </a:ext>
                </a:extLst>
              </p:cNvPr>
              <p:cNvSpPr/>
              <p:nvPr/>
            </p:nvSpPr>
            <p:spPr>
              <a:xfrm>
                <a:off x="-152400" y="495299"/>
                <a:ext cx="6477000" cy="10918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6FA4141B-62C0-9D4E-9CA6-C721FCC247C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4429" y="288823"/>
                <a:ext cx="1600342" cy="1518872"/>
              </a:xfrm>
              <a:prstGeom prst="rect">
                <a:avLst/>
              </a:prstGeom>
            </p:spPr>
          </p:pic>
          <p:sp>
            <p:nvSpPr>
              <p:cNvPr id="27" name="TextBox 26">
                <a:extLst>
                  <a:ext uri="{FF2B5EF4-FFF2-40B4-BE49-F238E27FC236}">
                    <a16:creationId xmlns:a16="http://schemas.microsoft.com/office/drawing/2014/main" id="{238962A1-A3D5-40A8-3335-7887576D2CA3}"/>
                  </a:ext>
                </a:extLst>
              </p:cNvPr>
              <p:cNvSpPr txBox="1"/>
              <p:nvPr/>
            </p:nvSpPr>
            <p:spPr>
              <a:xfrm>
                <a:off x="861836" y="687287"/>
                <a:ext cx="4700764"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ĐỌC  </a:t>
                </a:r>
              </a:p>
            </p:txBody>
          </p:sp>
        </p:grpSp>
        <p:sp>
          <p:nvSpPr>
            <p:cNvPr id="28" name="TextBox 27">
              <a:extLst>
                <a:ext uri="{FF2B5EF4-FFF2-40B4-BE49-F238E27FC236}">
                  <a16:creationId xmlns:a16="http://schemas.microsoft.com/office/drawing/2014/main" id="{0F3399F2-20C0-8189-06DF-A2D76FE5FB66}"/>
                </a:ext>
              </a:extLst>
            </p:cNvPr>
            <p:cNvSpPr txBox="1"/>
            <p:nvPr/>
          </p:nvSpPr>
          <p:spPr>
            <a:xfrm>
              <a:off x="7230152" y="856036"/>
              <a:ext cx="93726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Đọc thông tin và thực hiện nhiệm vụ </a:t>
              </a:r>
            </a:p>
          </p:txBody>
        </p:sp>
      </p:grpSp>
      <p:pic>
        <p:nvPicPr>
          <p:cNvPr id="3" name="Picture 3">
            <a:extLst>
              <a:ext uri="{FF2B5EF4-FFF2-40B4-BE49-F238E27FC236}">
                <a16:creationId xmlns:a16="http://schemas.microsoft.com/office/drawing/2014/main" id="{C70BDD96-6F99-3D91-9220-58CCC18DB5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42854" y="7886700"/>
            <a:ext cx="4336786" cy="2954435"/>
          </a:xfrm>
          <a:prstGeom prst="rect">
            <a:avLst/>
          </a:prstGeom>
        </p:spPr>
      </p:pic>
      <p:pic>
        <p:nvPicPr>
          <p:cNvPr id="4" name="Picture 9">
            <a:extLst>
              <a:ext uri="{FF2B5EF4-FFF2-40B4-BE49-F238E27FC236}">
                <a16:creationId xmlns:a16="http://schemas.microsoft.com/office/drawing/2014/main" id="{89D05095-0100-4AD2-B14A-0211C0742D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43425">
            <a:off x="16404032" y="8118881"/>
            <a:ext cx="1657647" cy="1796907"/>
          </a:xfrm>
          <a:prstGeom prst="rect">
            <a:avLst/>
          </a:prstGeom>
        </p:spPr>
      </p:pic>
      <p:sp>
        <p:nvSpPr>
          <p:cNvPr id="5" name="TextBox 4">
            <a:extLst>
              <a:ext uri="{FF2B5EF4-FFF2-40B4-BE49-F238E27FC236}">
                <a16:creationId xmlns:a16="http://schemas.microsoft.com/office/drawing/2014/main" id="{7BF19F32-F7F7-9B68-EBC7-BBE4D9999E4C}"/>
              </a:ext>
            </a:extLst>
          </p:cNvPr>
          <p:cNvSpPr txBox="1"/>
          <p:nvPr/>
        </p:nvSpPr>
        <p:spPr>
          <a:xfrm>
            <a:off x="3390049" y="2565335"/>
            <a:ext cx="11507902"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Một số công cụ tìm kiếm thông dụng </a:t>
            </a:r>
          </a:p>
        </p:txBody>
      </p:sp>
      <p:grpSp>
        <p:nvGrpSpPr>
          <p:cNvPr id="10" name="Group 9">
            <a:extLst>
              <a:ext uri="{FF2B5EF4-FFF2-40B4-BE49-F238E27FC236}">
                <a16:creationId xmlns:a16="http://schemas.microsoft.com/office/drawing/2014/main" id="{994FAC69-F0D3-E1B3-6D09-06C837DCC545}"/>
              </a:ext>
            </a:extLst>
          </p:cNvPr>
          <p:cNvGrpSpPr/>
          <p:nvPr/>
        </p:nvGrpSpPr>
        <p:grpSpPr>
          <a:xfrm>
            <a:off x="677623" y="3435415"/>
            <a:ext cx="16932754" cy="4434580"/>
            <a:chOff x="685800" y="3583745"/>
            <a:chExt cx="16932754" cy="4434580"/>
          </a:xfrm>
        </p:grpSpPr>
        <p:pic>
          <p:nvPicPr>
            <p:cNvPr id="2050" name="Picture 2" descr="Công cụ tìm kiếm Bing chính thức đổi tên thành Microsoft Bing">
              <a:extLst>
                <a:ext uri="{FF2B5EF4-FFF2-40B4-BE49-F238E27FC236}">
                  <a16:creationId xmlns:a16="http://schemas.microsoft.com/office/drawing/2014/main" id="{189D5D7D-6A6C-BB4E-A6C2-667A8CCC126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335" r="17665"/>
            <a:stretch/>
          </p:blipFill>
          <p:spPr bwMode="auto">
            <a:xfrm>
              <a:off x="685800" y="3583745"/>
              <a:ext cx="48768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ogle và Microsoft bức tử Ask.com - QuanTriMang.com">
              <a:extLst>
                <a:ext uri="{FF2B5EF4-FFF2-40B4-BE49-F238E27FC236}">
                  <a16:creationId xmlns:a16="http://schemas.microsoft.com/office/drawing/2014/main" id="{65BE71FD-F8D2-B33C-18B3-7E4F9E360B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2183" y="4229100"/>
              <a:ext cx="501015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droid Apps by Google LLC on Google Play">
              <a:extLst>
                <a:ext uri="{FF2B5EF4-FFF2-40B4-BE49-F238E27FC236}">
                  <a16:creationId xmlns:a16="http://schemas.microsoft.com/office/drawing/2014/main" id="{BA9AC896-DA9F-34E8-AF94-468F4D89BCA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9375" t="12110" r="7813" b="10938"/>
            <a:stretch/>
          </p:blipFill>
          <p:spPr bwMode="auto">
            <a:xfrm>
              <a:off x="13563600" y="3636133"/>
              <a:ext cx="4038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4D0FD8-F7C4-ABF3-D631-E0CA433EB988}"/>
                </a:ext>
              </a:extLst>
            </p:cNvPr>
            <p:cNvSpPr txBox="1"/>
            <p:nvPr/>
          </p:nvSpPr>
          <p:spPr>
            <a:xfrm>
              <a:off x="773947" y="7387383"/>
              <a:ext cx="4038152" cy="630942"/>
            </a:xfrm>
            <a:prstGeom prst="rect">
              <a:avLst/>
            </a:prstGeom>
            <a:noFill/>
          </p:spPr>
          <p:txBody>
            <a:bodyPr wrap="square" rtlCol="0">
              <a:spAutoFit/>
            </a:bodyPr>
            <a:lstStyle/>
            <a:p>
              <a:pPr algn="ctr"/>
              <a:r>
                <a:rPr lang="en-US" sz="3500">
                  <a:latin typeface="Arial" panose="020B0604020202020204" pitchFamily="34" charset="0"/>
                  <a:cs typeface="Arial" panose="020B0604020202020204" pitchFamily="34" charset="0"/>
                </a:rPr>
                <a:t>bing.com </a:t>
              </a:r>
            </a:p>
          </p:txBody>
        </p:sp>
        <p:sp>
          <p:nvSpPr>
            <p:cNvPr id="7" name="TextBox 6">
              <a:extLst>
                <a:ext uri="{FF2B5EF4-FFF2-40B4-BE49-F238E27FC236}">
                  <a16:creationId xmlns:a16="http://schemas.microsoft.com/office/drawing/2014/main" id="{0742EA3B-C03F-BB99-712E-8F84253E5D9A}"/>
                </a:ext>
              </a:extLst>
            </p:cNvPr>
            <p:cNvSpPr txBox="1"/>
            <p:nvPr/>
          </p:nvSpPr>
          <p:spPr>
            <a:xfrm>
              <a:off x="7124924" y="7387383"/>
              <a:ext cx="4038152" cy="630942"/>
            </a:xfrm>
            <a:prstGeom prst="rect">
              <a:avLst/>
            </a:prstGeom>
            <a:noFill/>
          </p:spPr>
          <p:txBody>
            <a:bodyPr wrap="square" rtlCol="0">
              <a:spAutoFit/>
            </a:bodyPr>
            <a:lstStyle/>
            <a:p>
              <a:pPr algn="ctr"/>
              <a:r>
                <a:rPr lang="en-US" sz="3500">
                  <a:latin typeface="Arial" panose="020B0604020202020204" pitchFamily="34" charset="0"/>
                  <a:cs typeface="Arial" panose="020B0604020202020204" pitchFamily="34" charset="0"/>
                </a:rPr>
                <a:t>ask.com </a:t>
              </a:r>
            </a:p>
          </p:txBody>
        </p:sp>
        <p:sp>
          <p:nvSpPr>
            <p:cNvPr id="9" name="TextBox 8">
              <a:extLst>
                <a:ext uri="{FF2B5EF4-FFF2-40B4-BE49-F238E27FC236}">
                  <a16:creationId xmlns:a16="http://schemas.microsoft.com/office/drawing/2014/main" id="{BC49CAEA-9DB0-0E7A-99B0-0A5A3C00518D}"/>
                </a:ext>
              </a:extLst>
            </p:cNvPr>
            <p:cNvSpPr txBox="1"/>
            <p:nvPr/>
          </p:nvSpPr>
          <p:spPr>
            <a:xfrm>
              <a:off x="13580402" y="7387383"/>
              <a:ext cx="4038152" cy="630942"/>
            </a:xfrm>
            <a:prstGeom prst="rect">
              <a:avLst/>
            </a:prstGeom>
            <a:noFill/>
          </p:spPr>
          <p:txBody>
            <a:bodyPr wrap="square" rtlCol="0">
              <a:spAutoFit/>
            </a:bodyPr>
            <a:lstStyle/>
            <a:p>
              <a:pPr algn="ctr"/>
              <a:r>
                <a:rPr lang="en-US" sz="3500">
                  <a:latin typeface="Arial" panose="020B0604020202020204" pitchFamily="34" charset="0"/>
                  <a:cs typeface="Arial" panose="020B0604020202020204" pitchFamily="34" charset="0"/>
                </a:rPr>
                <a:t>google.com </a:t>
              </a:r>
            </a:p>
          </p:txBody>
        </p:sp>
      </p:grpSp>
    </p:spTree>
    <p:extLst>
      <p:ext uri="{BB962C8B-B14F-4D97-AF65-F5344CB8AC3E}">
        <p14:creationId xmlns:p14="http://schemas.microsoft.com/office/powerpoint/2010/main" val="15310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04CA4B5-E4F5-F544-6BF4-A60C0FBD2BA2}"/>
              </a:ext>
            </a:extLst>
          </p:cNvPr>
          <p:cNvSpPr txBox="1"/>
          <p:nvPr/>
        </p:nvSpPr>
        <p:spPr>
          <a:xfrm>
            <a:off x="3390049" y="571500"/>
            <a:ext cx="11507902"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Các bước để thực hiện tìm kiếm thông tin </a:t>
            </a:r>
          </a:p>
        </p:txBody>
      </p:sp>
      <p:grpSp>
        <p:nvGrpSpPr>
          <p:cNvPr id="14" name="Group 13">
            <a:extLst>
              <a:ext uri="{FF2B5EF4-FFF2-40B4-BE49-F238E27FC236}">
                <a16:creationId xmlns:a16="http://schemas.microsoft.com/office/drawing/2014/main" id="{966D260D-C1AC-78F9-5736-222CA434F7CB}"/>
              </a:ext>
            </a:extLst>
          </p:cNvPr>
          <p:cNvGrpSpPr/>
          <p:nvPr/>
        </p:nvGrpSpPr>
        <p:grpSpPr>
          <a:xfrm>
            <a:off x="1305799" y="1714500"/>
            <a:ext cx="6026000" cy="3581400"/>
            <a:chOff x="1066800" y="1562100"/>
            <a:chExt cx="6026000" cy="3581400"/>
          </a:xfrm>
        </p:grpSpPr>
        <p:sp>
          <p:nvSpPr>
            <p:cNvPr id="12" name="Rectangle: Rounded Corners 11">
              <a:extLst>
                <a:ext uri="{FF2B5EF4-FFF2-40B4-BE49-F238E27FC236}">
                  <a16:creationId xmlns:a16="http://schemas.microsoft.com/office/drawing/2014/main" id="{C1142355-FD1C-8132-4811-0A01A2D7EE6D}"/>
                </a:ext>
              </a:extLst>
            </p:cNvPr>
            <p:cNvSpPr/>
            <p:nvPr/>
          </p:nvSpPr>
          <p:spPr>
            <a:xfrm>
              <a:off x="1066800" y="2247900"/>
              <a:ext cx="6026000" cy="28956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Xác định từ khóa cần tìm kiếm </a:t>
              </a:r>
            </a:p>
          </p:txBody>
        </p:sp>
        <p:sp>
          <p:nvSpPr>
            <p:cNvPr id="13" name="Oval 12">
              <a:extLst>
                <a:ext uri="{FF2B5EF4-FFF2-40B4-BE49-F238E27FC236}">
                  <a16:creationId xmlns:a16="http://schemas.microsoft.com/office/drawing/2014/main" id="{B50F6520-B628-3BA0-C7CA-AD491FE7C0F8}"/>
                </a:ext>
              </a:extLst>
            </p:cNvPr>
            <p:cNvSpPr/>
            <p:nvPr/>
          </p:nvSpPr>
          <p:spPr>
            <a:xfrm>
              <a:off x="3546400" y="1562100"/>
              <a:ext cx="1066800" cy="1066800"/>
            </a:xfrm>
            <a:prstGeom prst="ellipse">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852" y="67941"/>
            <a:ext cx="1720698" cy="1852704"/>
          </a:xfrm>
          <a:prstGeom prst="rect">
            <a:avLst/>
          </a:prstGeom>
        </p:spPr>
      </p:pic>
      <p:grpSp>
        <p:nvGrpSpPr>
          <p:cNvPr id="15" name="Group 14">
            <a:extLst>
              <a:ext uri="{FF2B5EF4-FFF2-40B4-BE49-F238E27FC236}">
                <a16:creationId xmlns:a16="http://schemas.microsoft.com/office/drawing/2014/main" id="{FCCD7B57-46A3-A087-B0B9-69257C7CC0A9}"/>
              </a:ext>
            </a:extLst>
          </p:cNvPr>
          <p:cNvGrpSpPr/>
          <p:nvPr/>
        </p:nvGrpSpPr>
        <p:grpSpPr>
          <a:xfrm>
            <a:off x="10241675" y="1714500"/>
            <a:ext cx="6629400" cy="3581400"/>
            <a:chOff x="1066800" y="1562100"/>
            <a:chExt cx="6629400" cy="3581400"/>
          </a:xfrm>
        </p:grpSpPr>
        <p:sp>
          <p:nvSpPr>
            <p:cNvPr id="16" name="Rectangle: Rounded Corners 15">
              <a:extLst>
                <a:ext uri="{FF2B5EF4-FFF2-40B4-BE49-F238E27FC236}">
                  <a16:creationId xmlns:a16="http://schemas.microsoft.com/office/drawing/2014/main" id="{7CEC14AF-106E-74E4-B8BD-D38878FAF9C3}"/>
                </a:ext>
              </a:extLst>
            </p:cNvPr>
            <p:cNvSpPr/>
            <p:nvPr/>
          </p:nvSpPr>
          <p:spPr>
            <a:xfrm>
              <a:off x="1066800" y="2247900"/>
              <a:ext cx="6629400" cy="28956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Mở trình duyệt và gõ địa chỉ của máy tìm kiếm </a:t>
              </a:r>
            </a:p>
          </p:txBody>
        </p:sp>
        <p:sp>
          <p:nvSpPr>
            <p:cNvPr id="17" name="Oval 16">
              <a:extLst>
                <a:ext uri="{FF2B5EF4-FFF2-40B4-BE49-F238E27FC236}">
                  <a16:creationId xmlns:a16="http://schemas.microsoft.com/office/drawing/2014/main" id="{A25FC275-CD95-D23B-9524-A31372F736D3}"/>
                </a:ext>
              </a:extLst>
            </p:cNvPr>
            <p:cNvSpPr/>
            <p:nvPr/>
          </p:nvSpPr>
          <p:spPr>
            <a:xfrm>
              <a:off x="3848100" y="1562100"/>
              <a:ext cx="1066800" cy="1066800"/>
            </a:xfrm>
            <a:prstGeom prst="ellipse">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grpSp>
      <p:pic>
        <p:nvPicPr>
          <p:cNvPr id="18" name="Picture 3">
            <a:extLst>
              <a:ext uri="{FF2B5EF4-FFF2-40B4-BE49-F238E27FC236}">
                <a16:creationId xmlns:a16="http://schemas.microsoft.com/office/drawing/2014/main" id="{E83CDBFA-A73B-66F0-0C63-7CC2CE889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20131" flipH="1" flipV="1">
            <a:off x="-1262117" y="8420832"/>
            <a:ext cx="4294636" cy="3371289"/>
          </a:xfrm>
          <a:prstGeom prst="rect">
            <a:avLst/>
          </a:prstGeom>
        </p:spPr>
      </p:pic>
      <p:pic>
        <p:nvPicPr>
          <p:cNvPr id="19" name="Picture 2">
            <a:extLst>
              <a:ext uri="{FF2B5EF4-FFF2-40B4-BE49-F238E27FC236}">
                <a16:creationId xmlns:a16="http://schemas.microsoft.com/office/drawing/2014/main" id="{C6953FAB-45DA-26C5-1946-97EDE459D5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5473084" y="-1389137"/>
            <a:ext cx="4007366" cy="3346150"/>
          </a:xfrm>
          <a:prstGeom prst="rect">
            <a:avLst/>
          </a:prstGeom>
        </p:spPr>
      </p:pic>
      <p:sp>
        <p:nvSpPr>
          <p:cNvPr id="20" name="Arrow: Right 19">
            <a:extLst>
              <a:ext uri="{FF2B5EF4-FFF2-40B4-BE49-F238E27FC236}">
                <a16:creationId xmlns:a16="http://schemas.microsoft.com/office/drawing/2014/main" id="{29BFD59A-E4CC-5604-8513-223411345B93}"/>
              </a:ext>
            </a:extLst>
          </p:cNvPr>
          <p:cNvSpPr/>
          <p:nvPr/>
        </p:nvSpPr>
        <p:spPr>
          <a:xfrm>
            <a:off x="8321261" y="3427730"/>
            <a:ext cx="776786" cy="8407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ECD3E6B-97FD-A330-D419-77C2EEB6A12F}"/>
              </a:ext>
            </a:extLst>
          </p:cNvPr>
          <p:cNvGrpSpPr/>
          <p:nvPr/>
        </p:nvGrpSpPr>
        <p:grpSpPr>
          <a:xfrm>
            <a:off x="1163637" y="5981700"/>
            <a:ext cx="6026000" cy="3581400"/>
            <a:chOff x="1066800" y="1562100"/>
            <a:chExt cx="6026000" cy="3581400"/>
          </a:xfrm>
        </p:grpSpPr>
        <p:sp>
          <p:nvSpPr>
            <p:cNvPr id="22" name="Rectangle: Rounded Corners 21">
              <a:extLst>
                <a:ext uri="{FF2B5EF4-FFF2-40B4-BE49-F238E27FC236}">
                  <a16:creationId xmlns:a16="http://schemas.microsoft.com/office/drawing/2014/main" id="{E8DBDC68-F64C-C144-E680-936ED0E14539}"/>
                </a:ext>
              </a:extLst>
            </p:cNvPr>
            <p:cNvSpPr/>
            <p:nvPr/>
          </p:nvSpPr>
          <p:spPr>
            <a:xfrm>
              <a:off x="1066800" y="2247900"/>
              <a:ext cx="6026000" cy="28956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Nháy chuột vào siêu liên kết để xem chi tiết</a:t>
              </a:r>
            </a:p>
          </p:txBody>
        </p:sp>
        <p:sp>
          <p:nvSpPr>
            <p:cNvPr id="24" name="Oval 23">
              <a:extLst>
                <a:ext uri="{FF2B5EF4-FFF2-40B4-BE49-F238E27FC236}">
                  <a16:creationId xmlns:a16="http://schemas.microsoft.com/office/drawing/2014/main" id="{3C00990B-441C-4C05-8340-C958F461822F}"/>
                </a:ext>
              </a:extLst>
            </p:cNvPr>
            <p:cNvSpPr/>
            <p:nvPr/>
          </p:nvSpPr>
          <p:spPr>
            <a:xfrm>
              <a:off x="3546400" y="1562100"/>
              <a:ext cx="1066800" cy="1066800"/>
            </a:xfrm>
            <a:prstGeom prst="ellipse">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4</a:t>
              </a:r>
            </a:p>
          </p:txBody>
        </p:sp>
      </p:grpSp>
      <p:grpSp>
        <p:nvGrpSpPr>
          <p:cNvPr id="30" name="Group 29">
            <a:extLst>
              <a:ext uri="{FF2B5EF4-FFF2-40B4-BE49-F238E27FC236}">
                <a16:creationId xmlns:a16="http://schemas.microsoft.com/office/drawing/2014/main" id="{A06A41B3-3DA0-B461-10BE-13A7A3215745}"/>
              </a:ext>
            </a:extLst>
          </p:cNvPr>
          <p:cNvGrpSpPr/>
          <p:nvPr/>
        </p:nvGrpSpPr>
        <p:grpSpPr>
          <a:xfrm>
            <a:off x="10099513" y="5981700"/>
            <a:ext cx="6629400" cy="3581400"/>
            <a:chOff x="1066800" y="1562100"/>
            <a:chExt cx="6629400" cy="3581400"/>
          </a:xfrm>
        </p:grpSpPr>
        <p:sp>
          <p:nvSpPr>
            <p:cNvPr id="31" name="Rectangle: Rounded Corners 30">
              <a:extLst>
                <a:ext uri="{FF2B5EF4-FFF2-40B4-BE49-F238E27FC236}">
                  <a16:creationId xmlns:a16="http://schemas.microsoft.com/office/drawing/2014/main" id="{244423B0-0863-EC11-FEA2-10E50CEE3601}"/>
                </a:ext>
              </a:extLst>
            </p:cNvPr>
            <p:cNvSpPr/>
            <p:nvPr/>
          </p:nvSpPr>
          <p:spPr>
            <a:xfrm>
              <a:off x="1066800" y="2247900"/>
              <a:ext cx="6629400" cy="28956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Gõ từ khóa và thực hiện tìm kiếm </a:t>
              </a:r>
            </a:p>
          </p:txBody>
        </p:sp>
        <p:sp>
          <p:nvSpPr>
            <p:cNvPr id="32" name="Oval 31">
              <a:extLst>
                <a:ext uri="{FF2B5EF4-FFF2-40B4-BE49-F238E27FC236}">
                  <a16:creationId xmlns:a16="http://schemas.microsoft.com/office/drawing/2014/main" id="{49A24567-6411-F4D9-3038-86AA6CB1E474}"/>
                </a:ext>
              </a:extLst>
            </p:cNvPr>
            <p:cNvSpPr/>
            <p:nvPr/>
          </p:nvSpPr>
          <p:spPr>
            <a:xfrm>
              <a:off x="3848100" y="1562100"/>
              <a:ext cx="1066800" cy="1066800"/>
            </a:xfrm>
            <a:prstGeom prst="ellipse">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grpSp>
      <p:sp>
        <p:nvSpPr>
          <p:cNvPr id="33" name="Arrow: Right 32">
            <a:extLst>
              <a:ext uri="{FF2B5EF4-FFF2-40B4-BE49-F238E27FC236}">
                <a16:creationId xmlns:a16="http://schemas.microsoft.com/office/drawing/2014/main" id="{6342FDD8-105E-3C72-673D-4CC2F0F6A829}"/>
              </a:ext>
            </a:extLst>
          </p:cNvPr>
          <p:cNvSpPr/>
          <p:nvPr/>
        </p:nvSpPr>
        <p:spPr>
          <a:xfrm rot="10800000">
            <a:off x="8077362" y="7694930"/>
            <a:ext cx="776786" cy="8407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A2F41324-B51F-5025-4DFE-55FC26AC8B10}"/>
              </a:ext>
            </a:extLst>
          </p:cNvPr>
          <p:cNvSpPr/>
          <p:nvPr/>
        </p:nvSpPr>
        <p:spPr>
          <a:xfrm rot="5400000">
            <a:off x="14949870" y="5573644"/>
            <a:ext cx="776786" cy="8407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69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1270020"/>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42854" y="7886700"/>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896" y="95974"/>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3425">
            <a:off x="16404032" y="8118881"/>
            <a:ext cx="1657647" cy="1796907"/>
          </a:xfrm>
          <a:prstGeom prst="rect">
            <a:avLst/>
          </a:prstGeom>
        </p:spPr>
      </p:pic>
      <p:sp>
        <p:nvSpPr>
          <p:cNvPr id="17" name="TextBox 16">
            <a:extLst>
              <a:ext uri="{FF2B5EF4-FFF2-40B4-BE49-F238E27FC236}">
                <a16:creationId xmlns:a16="http://schemas.microsoft.com/office/drawing/2014/main" id="{68FBB29E-ECFB-F3AD-873E-129448F020A8}"/>
              </a:ext>
            </a:extLst>
          </p:cNvPr>
          <p:cNvSpPr txBox="1"/>
          <p:nvPr/>
        </p:nvSpPr>
        <p:spPr>
          <a:xfrm>
            <a:off x="4114800" y="514495"/>
            <a:ext cx="10058400" cy="1015663"/>
          </a:xfrm>
          <a:prstGeom prst="rect">
            <a:avLst/>
          </a:prstGeom>
          <a:noFill/>
        </p:spPr>
        <p:txBody>
          <a:bodyPr wrap="square" rtlCol="0">
            <a:spAutoFit/>
          </a:bodyPr>
          <a:lstStyle/>
          <a:p>
            <a:pPr algn="ctr"/>
            <a:r>
              <a:rPr lang="en-US" sz="6000" b="1">
                <a:solidFill>
                  <a:schemeClr val="accent6">
                    <a:lumMod val="75000"/>
                  </a:schemeClr>
                </a:solidFill>
                <a:latin typeface="Arial" panose="020B0604020202020204" pitchFamily="34" charset="0"/>
                <a:cs typeface="Arial" panose="020B0604020202020204" pitchFamily="34" charset="0"/>
              </a:rPr>
              <a:t>KHỞI ĐỘNG </a:t>
            </a:r>
          </a:p>
        </p:txBody>
      </p:sp>
      <p:sp>
        <p:nvSpPr>
          <p:cNvPr id="18" name="TextBox 17">
            <a:extLst>
              <a:ext uri="{FF2B5EF4-FFF2-40B4-BE49-F238E27FC236}">
                <a16:creationId xmlns:a16="http://schemas.microsoft.com/office/drawing/2014/main" id="{DF2FCDBA-0D3B-945A-453E-50894A56E838}"/>
              </a:ext>
            </a:extLst>
          </p:cNvPr>
          <p:cNvSpPr txBox="1"/>
          <p:nvPr/>
        </p:nvSpPr>
        <p:spPr>
          <a:xfrm>
            <a:off x="356548" y="1790700"/>
            <a:ext cx="1757490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Sắm vai Minh và Khoa để thể hiện lại đoạn hội thoại trong SGK</a:t>
            </a:r>
          </a:p>
        </p:txBody>
      </p:sp>
      <p:grpSp>
        <p:nvGrpSpPr>
          <p:cNvPr id="31" name="Group 30">
            <a:extLst>
              <a:ext uri="{FF2B5EF4-FFF2-40B4-BE49-F238E27FC236}">
                <a16:creationId xmlns:a16="http://schemas.microsoft.com/office/drawing/2014/main" id="{CE4930CD-7B13-B387-3ABF-3DA3D9A4CA9E}"/>
              </a:ext>
            </a:extLst>
          </p:cNvPr>
          <p:cNvGrpSpPr/>
          <p:nvPr/>
        </p:nvGrpSpPr>
        <p:grpSpPr>
          <a:xfrm>
            <a:off x="260009" y="3044706"/>
            <a:ext cx="15714288" cy="2514600"/>
            <a:chOff x="260009" y="3044706"/>
            <a:chExt cx="15714288" cy="2514600"/>
          </a:xfrm>
        </p:grpSpPr>
        <p:sp>
          <p:nvSpPr>
            <p:cNvPr id="21" name="Speech Bubble: Rectangle with Corners Rounded 20">
              <a:extLst>
                <a:ext uri="{FF2B5EF4-FFF2-40B4-BE49-F238E27FC236}">
                  <a16:creationId xmlns:a16="http://schemas.microsoft.com/office/drawing/2014/main" id="{C25FD533-CC4D-7C5E-9461-18E637B5288E}"/>
                </a:ext>
              </a:extLst>
            </p:cNvPr>
            <p:cNvSpPr/>
            <p:nvPr/>
          </p:nvSpPr>
          <p:spPr>
            <a:xfrm>
              <a:off x="1849594" y="3044706"/>
              <a:ext cx="14124703" cy="2514600"/>
            </a:xfrm>
            <a:prstGeom prst="wedgeRoundRectCallout">
              <a:avLst>
                <a:gd name="adj1" fmla="val -52816"/>
                <a:gd name="adj2" fmla="val -4062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a:solidFill>
                    <a:schemeClr val="tx1"/>
                  </a:solidFill>
                  <a:latin typeface="Arial" panose="020B0604020202020204" pitchFamily="34" charset="0"/>
                  <a:cs typeface="Arial" panose="020B0604020202020204" pitchFamily="34" charset="0"/>
                </a:rPr>
                <a:t>Hôm qua bố tớ vừa dạy cho tớ cách tìm kiếm thông tin trên Internet đấy. Chúng ta có thể tìm kiếm thông tin về các đời vua Hùng để hoàn thành bài tập nhóm môn Lịch sử và Địa lí.</a:t>
              </a:r>
            </a:p>
          </p:txBody>
        </p:sp>
        <p:sp>
          <p:nvSpPr>
            <p:cNvPr id="26" name="TextBox 25">
              <a:extLst>
                <a:ext uri="{FF2B5EF4-FFF2-40B4-BE49-F238E27FC236}">
                  <a16:creationId xmlns:a16="http://schemas.microsoft.com/office/drawing/2014/main" id="{B1DFBEC3-06CF-EC25-C7C7-32A1281B146B}"/>
                </a:ext>
              </a:extLst>
            </p:cNvPr>
            <p:cNvSpPr txBox="1"/>
            <p:nvPr/>
          </p:nvSpPr>
          <p:spPr>
            <a:xfrm>
              <a:off x="260009" y="3221854"/>
              <a:ext cx="1623704" cy="783193"/>
            </a:xfrm>
            <a:prstGeom prst="roundRect">
              <a:avLst/>
            </a:prstGeom>
            <a:solidFill>
              <a:schemeClr val="accent6">
                <a:lumMod val="60000"/>
                <a:lumOff val="40000"/>
              </a:schemeClr>
            </a:solidFill>
          </p:spPr>
          <p:txBody>
            <a:bodyPr wrap="square" rtlCol="0">
              <a:spAutoFit/>
            </a:bodyPr>
            <a:lstStyle/>
            <a:p>
              <a:pPr algn="ctr"/>
              <a:r>
                <a:rPr lang="en-US" sz="4000" b="1">
                  <a:latin typeface="Arial" panose="020B0604020202020204" pitchFamily="34" charset="0"/>
                  <a:cs typeface="Arial" panose="020B0604020202020204" pitchFamily="34" charset="0"/>
                </a:rPr>
                <a:t>Khoa </a:t>
              </a:r>
            </a:p>
          </p:txBody>
        </p:sp>
      </p:grpSp>
      <p:grpSp>
        <p:nvGrpSpPr>
          <p:cNvPr id="29" name="Group 28">
            <a:extLst>
              <a:ext uri="{FF2B5EF4-FFF2-40B4-BE49-F238E27FC236}">
                <a16:creationId xmlns:a16="http://schemas.microsoft.com/office/drawing/2014/main" id="{F24F449A-E8F5-0593-CAD9-55E94C70917E}"/>
              </a:ext>
            </a:extLst>
          </p:cNvPr>
          <p:cNvGrpSpPr/>
          <p:nvPr/>
        </p:nvGrpSpPr>
        <p:grpSpPr>
          <a:xfrm>
            <a:off x="225890" y="7450388"/>
            <a:ext cx="15748407" cy="2057400"/>
            <a:chOff x="225890" y="7450388"/>
            <a:chExt cx="15748407" cy="2057400"/>
          </a:xfrm>
        </p:grpSpPr>
        <p:sp>
          <p:nvSpPr>
            <p:cNvPr id="25" name="Speech Bubble: Rectangle with Corners Rounded 24">
              <a:extLst>
                <a:ext uri="{FF2B5EF4-FFF2-40B4-BE49-F238E27FC236}">
                  <a16:creationId xmlns:a16="http://schemas.microsoft.com/office/drawing/2014/main" id="{8FC2D694-9B79-4B2F-BBE9-D5622D727859}"/>
                </a:ext>
              </a:extLst>
            </p:cNvPr>
            <p:cNvSpPr/>
            <p:nvPr/>
          </p:nvSpPr>
          <p:spPr>
            <a:xfrm>
              <a:off x="1849594" y="7450388"/>
              <a:ext cx="14124703" cy="2057400"/>
            </a:xfrm>
            <a:prstGeom prst="wedgeRoundRectCallout">
              <a:avLst>
                <a:gd name="adj1" fmla="val -52816"/>
                <a:gd name="adj2" fmla="val -4062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Arial" panose="020B0604020202020204" pitchFamily="34" charset="0"/>
                  <a:cs typeface="Arial" panose="020B0604020202020204" pitchFamily="34" charset="0"/>
                </a:rPr>
                <a:t>Trước tiên, cậu phải xác định được chủ đề mình định tìm kiếm, từ đó tìm các từ hoặc cụm từ liên quan đến thông tin tìm kiếm.</a:t>
              </a:r>
              <a:endParaRPr lang="en-US" sz="320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1F13FAF-B87D-F9CE-AAA1-9051D4D18635}"/>
                </a:ext>
              </a:extLst>
            </p:cNvPr>
            <p:cNvSpPr txBox="1"/>
            <p:nvPr/>
          </p:nvSpPr>
          <p:spPr>
            <a:xfrm>
              <a:off x="225890" y="7505905"/>
              <a:ext cx="1623704" cy="783193"/>
            </a:xfrm>
            <a:prstGeom prst="roundRect">
              <a:avLst/>
            </a:prstGeom>
            <a:solidFill>
              <a:schemeClr val="accent6">
                <a:lumMod val="60000"/>
                <a:lumOff val="40000"/>
              </a:schemeClr>
            </a:solidFill>
          </p:spPr>
          <p:txBody>
            <a:bodyPr wrap="square" rtlCol="0">
              <a:spAutoFit/>
            </a:bodyPr>
            <a:lstStyle/>
            <a:p>
              <a:pPr algn="ctr"/>
              <a:r>
                <a:rPr lang="en-US" sz="4000" b="1">
                  <a:latin typeface="Arial" panose="020B0604020202020204" pitchFamily="34" charset="0"/>
                  <a:cs typeface="Arial" panose="020B0604020202020204" pitchFamily="34" charset="0"/>
                </a:rPr>
                <a:t>Khoa </a:t>
              </a:r>
            </a:p>
          </p:txBody>
        </p:sp>
      </p:grpSp>
      <p:grpSp>
        <p:nvGrpSpPr>
          <p:cNvPr id="30" name="Group 29">
            <a:extLst>
              <a:ext uri="{FF2B5EF4-FFF2-40B4-BE49-F238E27FC236}">
                <a16:creationId xmlns:a16="http://schemas.microsoft.com/office/drawing/2014/main" id="{0A61C041-F176-7590-73EE-198C9A16644B}"/>
              </a:ext>
            </a:extLst>
          </p:cNvPr>
          <p:cNvGrpSpPr/>
          <p:nvPr/>
        </p:nvGrpSpPr>
        <p:grpSpPr>
          <a:xfrm>
            <a:off x="1849594" y="5721654"/>
            <a:ext cx="15748407" cy="1459909"/>
            <a:chOff x="1849594" y="5721654"/>
            <a:chExt cx="15748407" cy="1459909"/>
          </a:xfrm>
        </p:grpSpPr>
        <p:sp>
          <p:nvSpPr>
            <p:cNvPr id="22" name="Speech Bubble: Rectangle with Corners Rounded 21">
              <a:extLst>
                <a:ext uri="{FF2B5EF4-FFF2-40B4-BE49-F238E27FC236}">
                  <a16:creationId xmlns:a16="http://schemas.microsoft.com/office/drawing/2014/main" id="{A522ADBB-F79A-86F0-9127-4A8ED6853F82}"/>
                </a:ext>
              </a:extLst>
            </p:cNvPr>
            <p:cNvSpPr/>
            <p:nvPr/>
          </p:nvSpPr>
          <p:spPr>
            <a:xfrm>
              <a:off x="1849594" y="5828131"/>
              <a:ext cx="14124703" cy="1353432"/>
            </a:xfrm>
            <a:prstGeom prst="wedgeRoundRectCallout">
              <a:avLst>
                <a:gd name="adj1" fmla="val 53532"/>
                <a:gd name="adj2" fmla="val -42638"/>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Arial" panose="020B0604020202020204" pitchFamily="34" charset="0"/>
                  <a:cs typeface="Arial" panose="020B0604020202020204" pitchFamily="34" charset="0"/>
                </a:rPr>
                <a:t>Hay đấy! Cậu hướng dẫn cho tớ cách tìm kiếm thông tin được không?</a:t>
              </a:r>
              <a:endParaRPr lang="en-US" sz="3200">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72ECA3F-3049-BF83-BDE3-19D01D3DE74A}"/>
                </a:ext>
              </a:extLst>
            </p:cNvPr>
            <p:cNvSpPr txBox="1"/>
            <p:nvPr/>
          </p:nvSpPr>
          <p:spPr>
            <a:xfrm>
              <a:off x="15974297" y="5721654"/>
              <a:ext cx="1623704" cy="783193"/>
            </a:xfrm>
            <a:prstGeom prst="round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pPr algn="ctr"/>
              <a:r>
                <a:rPr lang="en-US" sz="4000" b="1">
                  <a:latin typeface="Arial" panose="020B0604020202020204" pitchFamily="34" charset="0"/>
                  <a:cs typeface="Arial" panose="020B0604020202020204" pitchFamily="34" charset="0"/>
                </a:rPr>
                <a:t>Minh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1270020"/>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42854" y="7886700"/>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896" y="95974"/>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3425">
            <a:off x="16404032" y="8118881"/>
            <a:ext cx="1657647" cy="1796907"/>
          </a:xfrm>
          <a:prstGeom prst="rect">
            <a:avLst/>
          </a:prstGeom>
        </p:spPr>
      </p:pic>
      <p:sp>
        <p:nvSpPr>
          <p:cNvPr id="17" name="TextBox 16">
            <a:extLst>
              <a:ext uri="{FF2B5EF4-FFF2-40B4-BE49-F238E27FC236}">
                <a16:creationId xmlns:a16="http://schemas.microsoft.com/office/drawing/2014/main" id="{68FBB29E-ECFB-F3AD-873E-129448F020A8}"/>
              </a:ext>
            </a:extLst>
          </p:cNvPr>
          <p:cNvSpPr txBox="1"/>
          <p:nvPr/>
        </p:nvSpPr>
        <p:spPr>
          <a:xfrm>
            <a:off x="4114800" y="876300"/>
            <a:ext cx="10058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THẢO LUẬN NHÓM ĐÔI </a:t>
            </a:r>
          </a:p>
        </p:txBody>
      </p:sp>
      <p:pic>
        <p:nvPicPr>
          <p:cNvPr id="4" name="Picture 6">
            <a:extLst>
              <a:ext uri="{FF2B5EF4-FFF2-40B4-BE49-F238E27FC236}">
                <a16:creationId xmlns:a16="http://schemas.microsoft.com/office/drawing/2014/main" id="{66ECA105-CF9E-7B4F-6859-29E1C59AC0C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9100" y="3368626"/>
            <a:ext cx="7391400" cy="5560408"/>
          </a:xfrm>
          <a:prstGeom prst="rect">
            <a:avLst/>
          </a:prstGeom>
        </p:spPr>
      </p:pic>
      <p:sp>
        <p:nvSpPr>
          <p:cNvPr id="5" name="Speech Bubble: Rectangle with Corners Rounded 4">
            <a:extLst>
              <a:ext uri="{FF2B5EF4-FFF2-40B4-BE49-F238E27FC236}">
                <a16:creationId xmlns:a16="http://schemas.microsoft.com/office/drawing/2014/main" id="{666DC8A2-8FCB-07FB-00F0-C91F97AD164F}"/>
              </a:ext>
            </a:extLst>
          </p:cNvPr>
          <p:cNvSpPr/>
          <p:nvPr/>
        </p:nvSpPr>
        <p:spPr>
          <a:xfrm>
            <a:off x="8305800" y="2476500"/>
            <a:ext cx="9220200" cy="2286000"/>
          </a:xfrm>
          <a:prstGeom prst="wedgeRoundRectCallout">
            <a:avLst>
              <a:gd name="adj1" fmla="val -55055"/>
              <a:gd name="adj2" fmla="val 42950"/>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Theo em, bạn Khoa và bạn Minh đang cần tìm thông tin theo chủ đề gì? </a:t>
            </a:r>
          </a:p>
        </p:txBody>
      </p:sp>
      <p:sp>
        <p:nvSpPr>
          <p:cNvPr id="6" name="Speech Bubble: Rectangle with Corners Rounded 5">
            <a:extLst>
              <a:ext uri="{FF2B5EF4-FFF2-40B4-BE49-F238E27FC236}">
                <a16:creationId xmlns:a16="http://schemas.microsoft.com/office/drawing/2014/main" id="{2D9530C1-3898-F9BD-79D6-A1D1FA9B7A65}"/>
              </a:ext>
            </a:extLst>
          </p:cNvPr>
          <p:cNvSpPr/>
          <p:nvPr/>
        </p:nvSpPr>
        <p:spPr>
          <a:xfrm>
            <a:off x="8314899" y="5295899"/>
            <a:ext cx="9220200" cy="2954435"/>
          </a:xfrm>
          <a:prstGeom prst="wedgeRoundRectCallout">
            <a:avLst>
              <a:gd name="adj1" fmla="val -53871"/>
              <a:gd name="adj2" fmla="val -3511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Với chủ đề đó, em hãy đưa các từ hoặc cụm từ gợi ý để các bạn tìm kiếm thông tin.</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0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DC1D511B-AF97-F7FE-B583-A1736A3E3D7D}"/>
              </a:ext>
            </a:extLst>
          </p:cNvPr>
          <p:cNvSpPr/>
          <p:nvPr/>
        </p:nvSpPr>
        <p:spPr>
          <a:xfrm>
            <a:off x="1447799" y="6591300"/>
            <a:ext cx="10093947" cy="2219498"/>
          </a:xfrm>
          <a:prstGeom prst="wedgeRoundRectCallout">
            <a:avLst>
              <a:gd name="adj1" fmla="val 54298"/>
              <a:gd name="adj2" fmla="val -37576"/>
              <a:gd name="adj3" fmla="val 16667"/>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Các cụm từ gợi ý để tìm kiếm: "vua Hùng", "lịch sử vua Hùng", "các đời vua Hùng".</a:t>
            </a: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1270020"/>
            <a:ext cx="3846287" cy="32356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896" y="95974"/>
            <a:ext cx="1720698" cy="1852704"/>
          </a:xfrm>
          <a:prstGeom prst="rect">
            <a:avLst/>
          </a:prstGeom>
        </p:spPr>
      </p:pic>
      <p:sp>
        <p:nvSpPr>
          <p:cNvPr id="17" name="TextBox 16">
            <a:extLst>
              <a:ext uri="{FF2B5EF4-FFF2-40B4-BE49-F238E27FC236}">
                <a16:creationId xmlns:a16="http://schemas.microsoft.com/office/drawing/2014/main" id="{68FBB29E-ECFB-F3AD-873E-129448F020A8}"/>
              </a:ext>
            </a:extLst>
          </p:cNvPr>
          <p:cNvSpPr txBox="1"/>
          <p:nvPr/>
        </p:nvSpPr>
        <p:spPr>
          <a:xfrm>
            <a:off x="4114800" y="629911"/>
            <a:ext cx="10058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THẢO LUẬN NHÓM ĐÔI </a:t>
            </a:r>
          </a:p>
        </p:txBody>
      </p:sp>
      <p:sp>
        <p:nvSpPr>
          <p:cNvPr id="7" name="TextBox 6">
            <a:extLst>
              <a:ext uri="{FF2B5EF4-FFF2-40B4-BE49-F238E27FC236}">
                <a16:creationId xmlns:a16="http://schemas.microsoft.com/office/drawing/2014/main" id="{2A1A24CC-0DAF-A5D4-5285-D03A07BA7C8E}"/>
              </a:ext>
            </a:extLst>
          </p:cNvPr>
          <p:cNvSpPr txBox="1"/>
          <p:nvPr/>
        </p:nvSpPr>
        <p:spPr>
          <a:xfrm>
            <a:off x="3133272" y="1881231"/>
            <a:ext cx="12021456"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trả lời câu hỏi hoạt động nhóm </a:t>
            </a:r>
          </a:p>
        </p:txBody>
      </p:sp>
      <p:sp>
        <p:nvSpPr>
          <p:cNvPr id="10" name="Speech Bubble: Rectangle with Corners Rounded 9">
            <a:extLst>
              <a:ext uri="{FF2B5EF4-FFF2-40B4-BE49-F238E27FC236}">
                <a16:creationId xmlns:a16="http://schemas.microsoft.com/office/drawing/2014/main" id="{95B32462-D10F-C53D-D6FD-81F7F1F17786}"/>
              </a:ext>
            </a:extLst>
          </p:cNvPr>
          <p:cNvSpPr/>
          <p:nvPr/>
        </p:nvSpPr>
        <p:spPr>
          <a:xfrm>
            <a:off x="1447800" y="3449636"/>
            <a:ext cx="10093947" cy="1985496"/>
          </a:xfrm>
          <a:prstGeom prst="wedgeRoundRectCallout">
            <a:avLst>
              <a:gd name="adj1" fmla="val -54157"/>
              <a:gd name="adj2" fmla="val -31427"/>
              <a:gd name="adj3" fmla="val 16667"/>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Bạn Khoa và bạn Minh đang cần tìm thông tin theo chủ đề "các đời vua Hùng"</a:t>
            </a:r>
          </a:p>
        </p:txBody>
      </p:sp>
      <p:pic>
        <p:nvPicPr>
          <p:cNvPr id="12" name="Picture 11">
            <a:extLst>
              <a:ext uri="{FF2B5EF4-FFF2-40B4-BE49-F238E27FC236}">
                <a16:creationId xmlns:a16="http://schemas.microsoft.com/office/drawing/2014/main" id="{0C597766-F390-F616-9F09-79816666E1E0}"/>
              </a:ext>
            </a:extLst>
          </p:cNvPr>
          <p:cNvPicPr>
            <a:picLocks noChangeAspect="1"/>
          </p:cNvPicPr>
          <p:nvPr/>
        </p:nvPicPr>
        <p:blipFill>
          <a:blip r:embed="rId6"/>
          <a:srcRect/>
          <a:stretch>
            <a:fillRect/>
          </a:stretch>
        </p:blipFill>
        <p:spPr>
          <a:xfrm>
            <a:off x="12115800" y="3314700"/>
            <a:ext cx="5596128" cy="8229600"/>
          </a:xfrm>
          <a:prstGeom prst="rect">
            <a:avLst/>
          </a:prstGeom>
        </p:spPr>
      </p:pic>
    </p:spTree>
    <p:extLst>
      <p:ext uri="{BB962C8B-B14F-4D97-AF65-F5344CB8AC3E}">
        <p14:creationId xmlns:p14="http://schemas.microsoft.com/office/powerpoint/2010/main" val="340091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21200" y="-3086100"/>
            <a:ext cx="6974237" cy="6172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8074124"/>
            <a:ext cx="5300301" cy="442575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771">
            <a:off x="-3110075" y="-587117"/>
            <a:ext cx="4359071" cy="378694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833611" y="6928090"/>
            <a:ext cx="4039081" cy="338273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9461" flipH="1">
            <a:off x="15630013" y="1009591"/>
            <a:ext cx="1968878" cy="215178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339865" flipH="1">
            <a:off x="1898683" y="7123813"/>
            <a:ext cx="1433799" cy="2164225"/>
          </a:xfrm>
          <a:prstGeom prst="rect">
            <a:avLst/>
          </a:prstGeom>
        </p:spPr>
      </p:pic>
      <p:sp>
        <p:nvSpPr>
          <p:cNvPr id="9" name="TextBox 9"/>
          <p:cNvSpPr txBox="1"/>
          <p:nvPr/>
        </p:nvSpPr>
        <p:spPr>
          <a:xfrm>
            <a:off x="2505648" y="4731519"/>
            <a:ext cx="13276701" cy="3118674"/>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BÀI 4. TÌM KIẾM THÔNG TIN TRÊN INTERNET</a:t>
            </a:r>
          </a:p>
        </p:txBody>
      </p:sp>
      <p:sp>
        <p:nvSpPr>
          <p:cNvPr id="10" name="TextBox 10"/>
          <p:cNvSpPr txBox="1"/>
          <p:nvPr/>
        </p:nvSpPr>
        <p:spPr>
          <a:xfrm>
            <a:off x="3094751" y="1325404"/>
            <a:ext cx="12098496" cy="2382319"/>
          </a:xfrm>
          <a:prstGeom prst="rect">
            <a:avLst/>
          </a:prstGeom>
        </p:spPr>
        <p:txBody>
          <a:bodyPr wrap="square" lIns="0" tIns="0" rIns="0" bIns="0" rtlCol="0" anchor="t">
            <a:spAutoFit/>
          </a:bodyPr>
          <a:lstStyle/>
          <a:p>
            <a:pPr algn="ctr">
              <a:lnSpc>
                <a:spcPct val="150000"/>
              </a:lnSpc>
            </a:pPr>
            <a:r>
              <a:rPr lang="en-US" sz="5500" b="1">
                <a:solidFill>
                  <a:schemeClr val="accent5">
                    <a:lumMod val="75000"/>
                  </a:schemeClr>
                </a:solidFill>
                <a:latin typeface="Arial" panose="020B0604020202020204" pitchFamily="34" charset="0"/>
                <a:cs typeface="Arial" panose="020B0604020202020204" pitchFamily="34" charset="0"/>
              </a:rPr>
              <a:t>CHỦ ĐỀ 3. </a:t>
            </a:r>
            <a:r>
              <a:rPr lang="vi-VN" sz="5500" b="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TỔ CHỨC LƯU TRỮ, TÌM KIẾM VÀ TRAO ĐỔI THÔNG TIN</a:t>
            </a:r>
            <a:endParaRPr lang="en-US" sz="5500" b="1">
              <a:solidFill>
                <a:schemeClr val="accent5">
                  <a:lumMod val="75000"/>
                </a:schemeClr>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92607" y="6401682"/>
            <a:ext cx="584313" cy="1052816"/>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23221" y="226732"/>
            <a:ext cx="820851" cy="1479010"/>
          </a:xfrm>
          <a:prstGeom prst="rect">
            <a:avLst/>
          </a:prstGeom>
        </p:spPr>
      </p:pic>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81862" y="-1097612"/>
            <a:ext cx="3716844" cy="36332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28376" y="8386612"/>
            <a:ext cx="4110789" cy="2800475"/>
          </a:xfrm>
          <a:prstGeom prst="rect">
            <a:avLst/>
          </a:prstGeom>
        </p:spPr>
      </p:pic>
      <p:sp>
        <p:nvSpPr>
          <p:cNvPr id="5" name="TextBox 5"/>
          <p:cNvSpPr txBox="1"/>
          <p:nvPr/>
        </p:nvSpPr>
        <p:spPr>
          <a:xfrm>
            <a:off x="8382000" y="1378923"/>
            <a:ext cx="8336362" cy="1213922"/>
          </a:xfrm>
          <a:prstGeom prst="rect">
            <a:avLst/>
          </a:prstGeom>
        </p:spPr>
        <p:txBody>
          <a:bodyPr lIns="0" tIns="0" rIns="0" bIns="0" rtlCol="0" anchor="t">
            <a:spAutoFit/>
          </a:bodyPr>
          <a:lstStyle/>
          <a:p>
            <a:pPr algn="ctr">
              <a:lnSpc>
                <a:spcPts val="10800"/>
              </a:lnSpc>
            </a:pPr>
            <a:r>
              <a:rPr lang="en-US" sz="6000" b="1">
                <a:solidFill>
                  <a:srgbClr val="84492D"/>
                </a:solidFill>
                <a:latin typeface="Arial" panose="020B0604020202020204" pitchFamily="34" charset="0"/>
                <a:cs typeface="Arial" panose="020B0604020202020204" pitchFamily="34" charset="0"/>
              </a:rPr>
              <a:t>NỘI DUNG BÀI HỌC </a:t>
            </a:r>
          </a:p>
        </p:txBody>
      </p:sp>
      <p:grpSp>
        <p:nvGrpSpPr>
          <p:cNvPr id="15" name="Group 14">
            <a:extLst>
              <a:ext uri="{FF2B5EF4-FFF2-40B4-BE49-F238E27FC236}">
                <a16:creationId xmlns:a16="http://schemas.microsoft.com/office/drawing/2014/main" id="{A0144331-1C8B-E1D4-A7FA-40AB08F30821}"/>
              </a:ext>
            </a:extLst>
          </p:cNvPr>
          <p:cNvGrpSpPr/>
          <p:nvPr/>
        </p:nvGrpSpPr>
        <p:grpSpPr>
          <a:xfrm>
            <a:off x="0" y="1104900"/>
            <a:ext cx="6934200" cy="7409865"/>
            <a:chOff x="807638" y="1510767"/>
            <a:chExt cx="7204379" cy="7948170"/>
          </a:xfrm>
        </p:grpSpPr>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3300">
              <a:off x="1793586" y="3428838"/>
              <a:ext cx="6218431" cy="551885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7638" y="6769872"/>
              <a:ext cx="2195912" cy="161674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6889">
              <a:off x="4325600" y="1510767"/>
              <a:ext cx="1627952" cy="2000555"/>
            </a:xfrm>
            <a:prstGeom prst="rect">
              <a:avLst/>
            </a:prstGeom>
          </p:spPr>
        </p:pic>
        <p:grpSp>
          <p:nvGrpSpPr>
            <p:cNvPr id="12" name="Group 12"/>
            <p:cNvGrpSpPr/>
            <p:nvPr/>
          </p:nvGrpSpPr>
          <p:grpSpPr>
            <a:xfrm>
              <a:off x="3149410" y="4416772"/>
              <a:ext cx="4317544" cy="3833611"/>
              <a:chOff x="0" y="0"/>
              <a:chExt cx="5756726" cy="5111482"/>
            </a:xfrm>
          </p:grpSpPr>
          <p:pic>
            <p:nvPicPr>
              <p:cNvPr id="13" name="Picture 13"/>
              <p:cNvPicPr>
                <a:picLocks noChangeAspect="1"/>
              </p:cNvPicPr>
              <p:nvPr/>
            </p:nvPicPr>
            <p:blipFill>
              <a:blip r:embed="rId12"/>
              <a:srcRect l="42186" r="9573"/>
              <a:stretch>
                <a:fillRect/>
              </a:stretch>
            </p:blipFill>
            <p:spPr>
              <a:xfrm>
                <a:off x="0" y="0"/>
                <a:ext cx="5756726" cy="5111482"/>
              </a:xfrm>
              <a:prstGeom prst="rect">
                <a:avLst/>
              </a:prstGeom>
            </p:spPr>
          </p:pic>
        </p:grpSp>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71063">
              <a:off x="5894952" y="7747148"/>
              <a:ext cx="1134060" cy="1711789"/>
            </a:xfrm>
            <a:prstGeom prst="rect">
              <a:avLst/>
            </a:prstGeom>
          </p:spPr>
        </p:pic>
      </p:grpSp>
      <p:grpSp>
        <p:nvGrpSpPr>
          <p:cNvPr id="18" name="Group 17">
            <a:extLst>
              <a:ext uri="{FF2B5EF4-FFF2-40B4-BE49-F238E27FC236}">
                <a16:creationId xmlns:a16="http://schemas.microsoft.com/office/drawing/2014/main" id="{079D1E5D-3BCF-3F22-CAF8-2A6617E2F578}"/>
              </a:ext>
            </a:extLst>
          </p:cNvPr>
          <p:cNvGrpSpPr/>
          <p:nvPr/>
        </p:nvGrpSpPr>
        <p:grpSpPr>
          <a:xfrm>
            <a:off x="7403142" y="3338800"/>
            <a:ext cx="9173201" cy="1331686"/>
            <a:chOff x="7403142" y="2781300"/>
            <a:chExt cx="9173201" cy="1331686"/>
          </a:xfrm>
        </p:grpSpPr>
        <p:sp>
          <p:nvSpPr>
            <p:cNvPr id="16" name="Oval 15">
              <a:extLst>
                <a:ext uri="{FF2B5EF4-FFF2-40B4-BE49-F238E27FC236}">
                  <a16:creationId xmlns:a16="http://schemas.microsoft.com/office/drawing/2014/main" id="{9B7D2BF5-6941-037F-C6D2-31596404E1BB}"/>
                </a:ext>
              </a:extLst>
            </p:cNvPr>
            <p:cNvSpPr/>
            <p:nvPr/>
          </p:nvSpPr>
          <p:spPr>
            <a:xfrm>
              <a:off x="7403142" y="2781300"/>
              <a:ext cx="1249480" cy="1331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5D053BBE-38F2-886A-5DEF-63CE95B49AC9}"/>
                </a:ext>
              </a:extLst>
            </p:cNvPr>
            <p:cNvSpPr txBox="1"/>
            <p:nvPr/>
          </p:nvSpPr>
          <p:spPr>
            <a:xfrm>
              <a:off x="9108743" y="3044330"/>
              <a:ext cx="7467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Tìm kiếm thông tin trên Internet </a:t>
              </a:r>
            </a:p>
          </p:txBody>
        </p:sp>
      </p:grpSp>
      <p:grpSp>
        <p:nvGrpSpPr>
          <p:cNvPr id="19" name="Group 18">
            <a:extLst>
              <a:ext uri="{FF2B5EF4-FFF2-40B4-BE49-F238E27FC236}">
                <a16:creationId xmlns:a16="http://schemas.microsoft.com/office/drawing/2014/main" id="{B6CFDC85-3C0C-CBD1-091A-29513B197678}"/>
              </a:ext>
            </a:extLst>
          </p:cNvPr>
          <p:cNvGrpSpPr/>
          <p:nvPr/>
        </p:nvGrpSpPr>
        <p:grpSpPr>
          <a:xfrm>
            <a:off x="7403142" y="5977285"/>
            <a:ext cx="10544519" cy="1331686"/>
            <a:chOff x="7403142" y="2781300"/>
            <a:chExt cx="10544519" cy="1331686"/>
          </a:xfrm>
        </p:grpSpPr>
        <p:sp>
          <p:nvSpPr>
            <p:cNvPr id="20" name="Oval 19">
              <a:extLst>
                <a:ext uri="{FF2B5EF4-FFF2-40B4-BE49-F238E27FC236}">
                  <a16:creationId xmlns:a16="http://schemas.microsoft.com/office/drawing/2014/main" id="{87ACC899-BF1E-EB94-DEE3-0424C23F4CA6}"/>
                </a:ext>
              </a:extLst>
            </p:cNvPr>
            <p:cNvSpPr/>
            <p:nvPr/>
          </p:nvSpPr>
          <p:spPr>
            <a:xfrm>
              <a:off x="7403142" y="2781300"/>
              <a:ext cx="1249480" cy="13316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4D4AA94-A947-FD00-E1CE-80DCD4ED68C7}"/>
                </a:ext>
              </a:extLst>
            </p:cNvPr>
            <p:cNvSpPr txBox="1"/>
            <p:nvPr/>
          </p:nvSpPr>
          <p:spPr>
            <a:xfrm>
              <a:off x="9108743" y="3044330"/>
              <a:ext cx="8838918"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Thực hành tìm thông tin trên Internet </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8F0313-9D57-1F1A-D654-43E3A614CD98}"/>
              </a:ext>
            </a:extLst>
          </p:cNvPr>
          <p:cNvSpPr/>
          <p:nvPr/>
        </p:nvSpPr>
        <p:spPr>
          <a:xfrm>
            <a:off x="-457200" y="2260488"/>
            <a:ext cx="19507200" cy="484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5473084" y="-1389137"/>
            <a:ext cx="4007366" cy="33461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20131" flipH="1" flipV="1">
            <a:off x="-1262117" y="8420832"/>
            <a:ext cx="4294636" cy="33712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4116">
            <a:off x="106574" y="6097441"/>
            <a:ext cx="3789316" cy="3173552"/>
          </a:xfrm>
          <a:prstGeom prst="rect">
            <a:avLst/>
          </a:prstGeom>
        </p:spPr>
      </p:pic>
      <p:sp>
        <p:nvSpPr>
          <p:cNvPr id="13" name="TextBox 13"/>
          <p:cNvSpPr txBox="1"/>
          <p:nvPr/>
        </p:nvSpPr>
        <p:spPr>
          <a:xfrm>
            <a:off x="266700" y="2884162"/>
            <a:ext cx="17754600" cy="3032048"/>
          </a:xfrm>
          <a:prstGeom prst="rect">
            <a:avLst/>
          </a:prstGeom>
        </p:spPr>
        <p:txBody>
          <a:bodyPr wrap="square" lIns="0" tIns="0" rIns="0" bIns="0" rtlCol="0" anchor="t">
            <a:spAutoFit/>
          </a:bodyPr>
          <a:lstStyle/>
          <a:p>
            <a:pPr algn="ctr">
              <a:lnSpc>
                <a:spcPct val="150000"/>
              </a:lnSpc>
            </a:pPr>
            <a:r>
              <a:rPr lang="en-US" sz="7000" b="1">
                <a:solidFill>
                  <a:srgbClr val="84492D"/>
                </a:solidFill>
                <a:latin typeface="Arial" panose="020B0604020202020204" pitchFamily="34" charset="0"/>
                <a:cs typeface="Arial" panose="020B0604020202020204" pitchFamily="34" charset="0"/>
              </a:rPr>
              <a:t>PHẦN 1.</a:t>
            </a:r>
          </a:p>
          <a:p>
            <a:pPr algn="ctr">
              <a:lnSpc>
                <a:spcPct val="150000"/>
              </a:lnSpc>
            </a:pPr>
            <a:r>
              <a:rPr lang="en-US" sz="7000" b="1">
                <a:solidFill>
                  <a:srgbClr val="84492D"/>
                </a:solidFill>
                <a:latin typeface="Arial" panose="020B0604020202020204" pitchFamily="34" charset="0"/>
                <a:cs typeface="Arial" panose="020B0604020202020204" pitchFamily="34" charset="0"/>
              </a:rPr>
              <a:t>TÌM KIẾM THÔNG TIN TRÊN INTERNET</a:t>
            </a:r>
          </a:p>
        </p:txBody>
      </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9815" y="8724900"/>
            <a:ext cx="1945028" cy="1167017"/>
          </a:xfrm>
          <a:prstGeom prst="rect">
            <a:avLst/>
          </a:prstGeom>
        </p:spPr>
      </p:pic>
      <p:pic>
        <p:nvPicPr>
          <p:cNvPr id="26" name="Picture 7">
            <a:extLst>
              <a:ext uri="{FF2B5EF4-FFF2-40B4-BE49-F238E27FC236}">
                <a16:creationId xmlns:a16="http://schemas.microsoft.com/office/drawing/2014/main" id="{C1F83144-F336-E8C3-E5DB-66A9454F8B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9461" flipH="1">
            <a:off x="14671756" y="1238417"/>
            <a:ext cx="1968878" cy="2151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42854" y="7886700"/>
            <a:ext cx="4336786" cy="29544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3425">
            <a:off x="16404032" y="8118881"/>
            <a:ext cx="1657647" cy="1796907"/>
          </a:xfrm>
          <a:prstGeom prst="rect">
            <a:avLst/>
          </a:prstGeom>
        </p:spPr>
      </p:pic>
      <p:grpSp>
        <p:nvGrpSpPr>
          <p:cNvPr id="19" name="Group 18">
            <a:extLst>
              <a:ext uri="{FF2B5EF4-FFF2-40B4-BE49-F238E27FC236}">
                <a16:creationId xmlns:a16="http://schemas.microsoft.com/office/drawing/2014/main" id="{1B9E117F-7C49-22A0-41AF-20CE8BB2347E}"/>
              </a:ext>
            </a:extLst>
          </p:cNvPr>
          <p:cNvGrpSpPr/>
          <p:nvPr/>
        </p:nvGrpSpPr>
        <p:grpSpPr>
          <a:xfrm>
            <a:off x="-304800" y="450543"/>
            <a:ext cx="15812812" cy="1518872"/>
            <a:chOff x="-304800" y="450543"/>
            <a:chExt cx="15812812" cy="1518872"/>
          </a:xfrm>
        </p:grpSpPr>
        <p:grpSp>
          <p:nvGrpSpPr>
            <p:cNvPr id="13" name="Group 12">
              <a:extLst>
                <a:ext uri="{FF2B5EF4-FFF2-40B4-BE49-F238E27FC236}">
                  <a16:creationId xmlns:a16="http://schemas.microsoft.com/office/drawing/2014/main" id="{5DCDB5EF-F245-4BE1-78FB-B1D22B472EB8}"/>
                </a:ext>
              </a:extLst>
            </p:cNvPr>
            <p:cNvGrpSpPr/>
            <p:nvPr/>
          </p:nvGrpSpPr>
          <p:grpSpPr>
            <a:xfrm>
              <a:off x="-304800" y="450543"/>
              <a:ext cx="6036610" cy="1518872"/>
              <a:chOff x="-152400" y="288823"/>
              <a:chExt cx="6036610" cy="1518872"/>
            </a:xfrm>
          </p:grpSpPr>
          <p:sp>
            <p:nvSpPr>
              <p:cNvPr id="14" name="Rectangle 13">
                <a:extLst>
                  <a:ext uri="{FF2B5EF4-FFF2-40B4-BE49-F238E27FC236}">
                    <a16:creationId xmlns:a16="http://schemas.microsoft.com/office/drawing/2014/main" id="{A52C7E67-E83C-1C2F-83AB-2F890009A695}"/>
                  </a:ext>
                </a:extLst>
              </p:cNvPr>
              <p:cNvSpPr/>
              <p:nvPr/>
            </p:nvSpPr>
            <p:spPr>
              <a:xfrm>
                <a:off x="-152400" y="495299"/>
                <a:ext cx="5257800" cy="10918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9F0DCD76-FCC5-2656-9367-36A92C7E50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83868" y="288823"/>
                <a:ext cx="1600342" cy="1518872"/>
              </a:xfrm>
              <a:prstGeom prst="rect">
                <a:avLst/>
              </a:prstGeom>
            </p:spPr>
          </p:pic>
          <p:sp>
            <p:nvSpPr>
              <p:cNvPr id="16" name="TextBox 15">
                <a:extLst>
                  <a:ext uri="{FF2B5EF4-FFF2-40B4-BE49-F238E27FC236}">
                    <a16:creationId xmlns:a16="http://schemas.microsoft.com/office/drawing/2014/main" id="{D534BC38-260B-7FBF-DF75-292531496E46}"/>
                  </a:ext>
                </a:extLst>
              </p:cNvPr>
              <p:cNvSpPr txBox="1"/>
              <p:nvPr/>
            </p:nvSpPr>
            <p:spPr>
              <a:xfrm>
                <a:off x="861836" y="687287"/>
                <a:ext cx="35814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8" name="TextBox 17">
              <a:extLst>
                <a:ext uri="{FF2B5EF4-FFF2-40B4-BE49-F238E27FC236}">
                  <a16:creationId xmlns:a16="http://schemas.microsoft.com/office/drawing/2014/main" id="{8C09D949-F07E-AC35-2A1E-40B0F3146E1B}"/>
                </a:ext>
              </a:extLst>
            </p:cNvPr>
            <p:cNvSpPr txBox="1"/>
            <p:nvPr/>
          </p:nvSpPr>
          <p:spPr>
            <a:xfrm>
              <a:off x="5754412" y="817564"/>
              <a:ext cx="9753600" cy="784830"/>
            </a:xfrm>
            <a:prstGeom prst="rect">
              <a:avLst/>
            </a:prstGeom>
            <a:noFill/>
          </p:spPr>
          <p:txBody>
            <a:bodyPr wrap="square" rtlCol="0">
              <a:spAutoFit/>
            </a:bodyPr>
            <a:lstStyle/>
            <a:p>
              <a:r>
                <a:rPr lang="en-US" sz="4500" b="1">
                  <a:solidFill>
                    <a:srgbClr val="FF0000"/>
                  </a:solidFill>
                  <a:latin typeface="Arial" panose="020B0604020202020204" pitchFamily="34" charset="0"/>
                  <a:cs typeface="Arial" panose="020B0604020202020204" pitchFamily="34" charset="0"/>
                </a:rPr>
                <a:t>Tìm kiếm thông tin trên Internet </a:t>
              </a:r>
            </a:p>
          </p:txBody>
        </p:sp>
      </p:grpSp>
      <p:sp>
        <p:nvSpPr>
          <p:cNvPr id="20" name="TextBox 19">
            <a:extLst>
              <a:ext uri="{FF2B5EF4-FFF2-40B4-BE49-F238E27FC236}">
                <a16:creationId xmlns:a16="http://schemas.microsoft.com/office/drawing/2014/main" id="{8C5A83E4-9017-5158-9899-9EB92C9E54ED}"/>
              </a:ext>
            </a:extLst>
          </p:cNvPr>
          <p:cNvSpPr txBox="1"/>
          <p:nvPr/>
        </p:nvSpPr>
        <p:spPr>
          <a:xfrm>
            <a:off x="1680949" y="2175891"/>
            <a:ext cx="14935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Sắm vai Minh và Khoa để tiếp tục thực hiện đoạn hội thoại</a:t>
            </a:r>
          </a:p>
        </p:txBody>
      </p:sp>
      <p:grpSp>
        <p:nvGrpSpPr>
          <p:cNvPr id="25" name="Group 24">
            <a:extLst>
              <a:ext uri="{FF2B5EF4-FFF2-40B4-BE49-F238E27FC236}">
                <a16:creationId xmlns:a16="http://schemas.microsoft.com/office/drawing/2014/main" id="{941F249F-FDDE-BA31-6953-CAFCEF684455}"/>
              </a:ext>
            </a:extLst>
          </p:cNvPr>
          <p:cNvGrpSpPr/>
          <p:nvPr/>
        </p:nvGrpSpPr>
        <p:grpSpPr>
          <a:xfrm>
            <a:off x="1981200" y="3272095"/>
            <a:ext cx="15748407" cy="1459909"/>
            <a:chOff x="1849594" y="5721654"/>
            <a:chExt cx="15748407" cy="1459909"/>
          </a:xfrm>
        </p:grpSpPr>
        <p:sp>
          <p:nvSpPr>
            <p:cNvPr id="26" name="Speech Bubble: Rectangle with Corners Rounded 25">
              <a:extLst>
                <a:ext uri="{FF2B5EF4-FFF2-40B4-BE49-F238E27FC236}">
                  <a16:creationId xmlns:a16="http://schemas.microsoft.com/office/drawing/2014/main" id="{0D8D43FC-3BF1-D52D-74D4-77045B5FBC52}"/>
                </a:ext>
              </a:extLst>
            </p:cNvPr>
            <p:cNvSpPr/>
            <p:nvPr/>
          </p:nvSpPr>
          <p:spPr>
            <a:xfrm>
              <a:off x="1849594" y="5828131"/>
              <a:ext cx="14124703" cy="1353432"/>
            </a:xfrm>
            <a:prstGeom prst="wedgeRoundRectCallout">
              <a:avLst>
                <a:gd name="adj1" fmla="val 53532"/>
                <a:gd name="adj2" fmla="val -42638"/>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Arial" panose="020B0604020202020204" pitchFamily="34" charset="0"/>
                  <a:cs typeface="Arial" panose="020B0604020202020204" pitchFamily="34" charset="0"/>
                </a:rPr>
                <a:t>Sau khi xác định từ hoặc cụm từ tìm kiếm chúng ta phải làm gì tiếp theo?</a:t>
              </a:r>
              <a:endParaRPr lang="en-US" sz="320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359C3B1-2777-A5D0-824C-3CBE03AFACF4}"/>
                </a:ext>
              </a:extLst>
            </p:cNvPr>
            <p:cNvSpPr txBox="1"/>
            <p:nvPr/>
          </p:nvSpPr>
          <p:spPr>
            <a:xfrm>
              <a:off x="15974297" y="5721654"/>
              <a:ext cx="1623704" cy="783193"/>
            </a:xfrm>
            <a:prstGeom prst="round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pPr algn="ctr"/>
              <a:r>
                <a:rPr lang="en-US" sz="4000" b="1">
                  <a:latin typeface="Arial" panose="020B0604020202020204" pitchFamily="34" charset="0"/>
                  <a:cs typeface="Arial" panose="020B0604020202020204" pitchFamily="34" charset="0"/>
                </a:rPr>
                <a:t>Minh</a:t>
              </a:r>
            </a:p>
          </p:txBody>
        </p:sp>
      </p:grpSp>
      <p:grpSp>
        <p:nvGrpSpPr>
          <p:cNvPr id="30" name="Group 29">
            <a:extLst>
              <a:ext uri="{FF2B5EF4-FFF2-40B4-BE49-F238E27FC236}">
                <a16:creationId xmlns:a16="http://schemas.microsoft.com/office/drawing/2014/main" id="{54EF2146-200E-C2C0-3522-2AB4C36A4E1C}"/>
              </a:ext>
            </a:extLst>
          </p:cNvPr>
          <p:cNvGrpSpPr/>
          <p:nvPr/>
        </p:nvGrpSpPr>
        <p:grpSpPr>
          <a:xfrm>
            <a:off x="354084" y="5120323"/>
            <a:ext cx="15748407" cy="4243594"/>
            <a:chOff x="200532" y="5153234"/>
            <a:chExt cx="15748407" cy="4243594"/>
          </a:xfrm>
        </p:grpSpPr>
        <p:grpSp>
          <p:nvGrpSpPr>
            <p:cNvPr id="22" name="Group 21">
              <a:extLst>
                <a:ext uri="{FF2B5EF4-FFF2-40B4-BE49-F238E27FC236}">
                  <a16:creationId xmlns:a16="http://schemas.microsoft.com/office/drawing/2014/main" id="{3B648264-07DB-2D35-6364-37165660324A}"/>
                </a:ext>
              </a:extLst>
            </p:cNvPr>
            <p:cNvGrpSpPr/>
            <p:nvPr/>
          </p:nvGrpSpPr>
          <p:grpSpPr>
            <a:xfrm>
              <a:off x="200532" y="5153234"/>
              <a:ext cx="15748407" cy="4243594"/>
              <a:chOff x="225890" y="3044706"/>
              <a:chExt cx="15748407" cy="4243594"/>
            </a:xfrm>
          </p:grpSpPr>
          <p:sp>
            <p:nvSpPr>
              <p:cNvPr id="23" name="Speech Bubble: Rectangle with Corners Rounded 22">
                <a:extLst>
                  <a:ext uri="{FF2B5EF4-FFF2-40B4-BE49-F238E27FC236}">
                    <a16:creationId xmlns:a16="http://schemas.microsoft.com/office/drawing/2014/main" id="{17DDF434-C3B0-5CF5-CBC9-EAFBB52D5086}"/>
                  </a:ext>
                </a:extLst>
              </p:cNvPr>
              <p:cNvSpPr/>
              <p:nvPr/>
            </p:nvSpPr>
            <p:spPr>
              <a:xfrm>
                <a:off x="1849594" y="3044706"/>
                <a:ext cx="14124703" cy="4243594"/>
              </a:xfrm>
              <a:prstGeom prst="wedgeRoundRectCallout">
                <a:avLst>
                  <a:gd name="adj1" fmla="val -52816"/>
                  <a:gd name="adj2" fmla="val -4062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Arial" panose="020B0604020202020204" pitchFamily="34" charset="0"/>
                    <a:cs typeface="Arial" panose="020B0604020202020204" pitchFamily="34" charset="0"/>
                  </a:rPr>
                  <a:t>Cậu truy cập vào trang web tìm kiếm bằng cách nháy đúng chuột vào biểu tượng </a:t>
                </a:r>
                <a:r>
                  <a:rPr lang="en-US" sz="3200">
                    <a:solidFill>
                      <a:schemeClr val="tx1"/>
                    </a:solidFill>
                    <a:latin typeface="Arial" panose="020B0604020202020204" pitchFamily="34" charset="0"/>
                    <a:cs typeface="Arial" panose="020B0604020202020204" pitchFamily="34" charset="0"/>
                  </a:rPr>
                  <a:t>       </a:t>
                </a:r>
                <a:r>
                  <a:rPr lang="vi-VN" sz="3200">
                    <a:solidFill>
                      <a:schemeClr val="tx1"/>
                    </a:solidFill>
                    <a:latin typeface="Arial" panose="020B0604020202020204" pitchFamily="34" charset="0"/>
                    <a:cs typeface="Arial" panose="020B0604020202020204" pitchFamily="34" charset="0"/>
                  </a:rPr>
                  <a:t>trên màn hình nền, gõ google.com vào thanh địa chỉ. Sau đó gõ cụm từ đã xác định ở trên vào ô tìm kiếm trên trang Google rồi nhấn phím Enter. Ví dụ, tớ xác định cụm từ tìm kiếm là "Các đời vua Hùng", tớ sẽ thực hiện như sau:</a:t>
                </a:r>
                <a:endParaRPr lang="en-US" sz="320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2B706B8-54C2-F891-3C41-2252C26C75FE}"/>
                  </a:ext>
                </a:extLst>
              </p:cNvPr>
              <p:cNvSpPr txBox="1"/>
              <p:nvPr/>
            </p:nvSpPr>
            <p:spPr>
              <a:xfrm>
                <a:off x="225890" y="3357816"/>
                <a:ext cx="1623704" cy="783193"/>
              </a:xfrm>
              <a:prstGeom prst="roundRect">
                <a:avLst/>
              </a:prstGeom>
              <a:solidFill>
                <a:schemeClr val="accent6">
                  <a:lumMod val="60000"/>
                  <a:lumOff val="40000"/>
                </a:schemeClr>
              </a:solidFill>
            </p:spPr>
            <p:txBody>
              <a:bodyPr wrap="square" rtlCol="0">
                <a:spAutoFit/>
              </a:bodyPr>
              <a:lstStyle/>
              <a:p>
                <a:pPr algn="ctr"/>
                <a:r>
                  <a:rPr lang="en-US" sz="4000" b="1">
                    <a:latin typeface="Arial" panose="020B0604020202020204" pitchFamily="34" charset="0"/>
                    <a:cs typeface="Arial" panose="020B0604020202020204" pitchFamily="34" charset="0"/>
                  </a:rPr>
                  <a:t>Khoa </a:t>
                </a:r>
              </a:p>
            </p:txBody>
          </p:sp>
        </p:grpSp>
        <p:pic>
          <p:nvPicPr>
            <p:cNvPr id="1026" name="Picture 2" descr="5 cách tạo Shortcut trang web trên màn hình Windows dễ dàng nhất">
              <a:extLst>
                <a:ext uri="{FF2B5EF4-FFF2-40B4-BE49-F238E27FC236}">
                  <a16:creationId xmlns:a16="http://schemas.microsoft.com/office/drawing/2014/main" id="{DF1E3726-B587-626C-8DDB-F5F0515DD6A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999" t="4389" r="26001" b="3075"/>
            <a:stretch/>
          </p:blipFill>
          <p:spPr bwMode="auto">
            <a:xfrm>
              <a:off x="3276600" y="6286500"/>
              <a:ext cx="785636" cy="8345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130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8519322"/>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42854" y="7886700"/>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1543" y="8455336"/>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3425">
            <a:off x="16404032" y="8118881"/>
            <a:ext cx="1657647" cy="1796907"/>
          </a:xfrm>
          <a:prstGeom prst="rect">
            <a:avLst/>
          </a:prstGeom>
        </p:spPr>
      </p:pic>
      <p:grpSp>
        <p:nvGrpSpPr>
          <p:cNvPr id="11" name="Group 10">
            <a:extLst>
              <a:ext uri="{FF2B5EF4-FFF2-40B4-BE49-F238E27FC236}">
                <a16:creationId xmlns:a16="http://schemas.microsoft.com/office/drawing/2014/main" id="{8808B64B-6DC7-6E2E-FE4E-6AC4358C515F}"/>
              </a:ext>
            </a:extLst>
          </p:cNvPr>
          <p:cNvGrpSpPr/>
          <p:nvPr/>
        </p:nvGrpSpPr>
        <p:grpSpPr>
          <a:xfrm>
            <a:off x="1411892" y="661070"/>
            <a:ext cx="7543800" cy="6862595"/>
            <a:chOff x="1667101" y="663233"/>
            <a:chExt cx="7543800" cy="6862595"/>
          </a:xfrm>
        </p:grpSpPr>
        <p:pic>
          <p:nvPicPr>
            <p:cNvPr id="5" name="Picture 4">
              <a:extLst>
                <a:ext uri="{FF2B5EF4-FFF2-40B4-BE49-F238E27FC236}">
                  <a16:creationId xmlns:a16="http://schemas.microsoft.com/office/drawing/2014/main" id="{18B0BCE5-583C-B176-D135-64AC5B34E0F8}"/>
                </a:ext>
              </a:extLst>
            </p:cNvPr>
            <p:cNvPicPr>
              <a:picLocks noChangeAspect="1"/>
            </p:cNvPicPr>
            <p:nvPr/>
          </p:nvPicPr>
          <p:blipFill rotWithShape="1">
            <a:blip r:embed="rId10">
              <a:extLst>
                <a:ext uri="{28A0092B-C50C-407E-A947-70E740481C1C}">
                  <a14:useLocalDpi xmlns:a14="http://schemas.microsoft.com/office/drawing/2010/main" val="0"/>
                </a:ext>
              </a:extLst>
            </a:blip>
            <a:srcRect r="52528" b="24978"/>
            <a:stretch/>
          </p:blipFill>
          <p:spPr>
            <a:xfrm>
              <a:off x="1981200" y="663233"/>
              <a:ext cx="6553200" cy="5154831"/>
            </a:xfrm>
            <a:prstGeom prst="rect">
              <a:avLst/>
            </a:prstGeom>
          </p:spPr>
        </p:pic>
        <p:sp>
          <p:nvSpPr>
            <p:cNvPr id="10" name="TextBox 9">
              <a:extLst>
                <a:ext uri="{FF2B5EF4-FFF2-40B4-BE49-F238E27FC236}">
                  <a16:creationId xmlns:a16="http://schemas.microsoft.com/office/drawing/2014/main" id="{903A4EEC-9134-9E03-A89B-A76E1ACD79BB}"/>
                </a:ext>
              </a:extLst>
            </p:cNvPr>
            <p:cNvSpPr txBox="1"/>
            <p:nvPr/>
          </p:nvSpPr>
          <p:spPr>
            <a:xfrm>
              <a:off x="1667101" y="6134100"/>
              <a:ext cx="7543800" cy="1391728"/>
            </a:xfrm>
            <a:prstGeom prst="rect">
              <a:avLst/>
            </a:prstGeom>
            <a:noFill/>
          </p:spPr>
          <p:txBody>
            <a:bodyPr wrap="square" rtlCol="0">
              <a:spAutoFit/>
            </a:bodyPr>
            <a:lstStyle/>
            <a:p>
              <a:pPr>
                <a:lnSpc>
                  <a:spcPct val="150000"/>
                </a:lnSpc>
              </a:pPr>
              <a:r>
                <a:rPr lang="en-US" sz="3000">
                  <a:latin typeface="Arial" panose="020B0604020202020204" pitchFamily="34" charset="0"/>
                  <a:cs typeface="Arial" panose="020B0604020202020204" pitchFamily="34" charset="0"/>
                </a:rPr>
                <a:t>1. Gõ cụm từ </a:t>
              </a:r>
              <a:r>
                <a:rPr lang="en-US" sz="3000">
                  <a:solidFill>
                    <a:schemeClr val="accent6">
                      <a:lumMod val="75000"/>
                    </a:schemeClr>
                  </a:solidFill>
                  <a:latin typeface="Arial" panose="020B0604020202020204" pitchFamily="34" charset="0"/>
                  <a:cs typeface="Arial" panose="020B0604020202020204" pitchFamily="34" charset="0"/>
                </a:rPr>
                <a:t>Cac doi vua Hung </a:t>
              </a:r>
              <a:r>
                <a:rPr lang="en-US" sz="3000">
                  <a:latin typeface="Arial" panose="020B0604020202020204" pitchFamily="34" charset="0"/>
                  <a:cs typeface="Arial" panose="020B0604020202020204" pitchFamily="34" charset="0"/>
                </a:rPr>
                <a:t>vào thanh tìm kiếm rồi nhấn phím </a:t>
              </a:r>
              <a:r>
                <a:rPr lang="en-US" sz="3000" b="1">
                  <a:latin typeface="Arial" panose="020B0604020202020204" pitchFamily="34" charset="0"/>
                  <a:cs typeface="Arial" panose="020B0604020202020204" pitchFamily="34" charset="0"/>
                </a:rPr>
                <a:t>Enter</a:t>
              </a:r>
            </a:p>
          </p:txBody>
        </p:sp>
      </p:grpSp>
      <p:grpSp>
        <p:nvGrpSpPr>
          <p:cNvPr id="18" name="Group 17">
            <a:extLst>
              <a:ext uri="{FF2B5EF4-FFF2-40B4-BE49-F238E27FC236}">
                <a16:creationId xmlns:a16="http://schemas.microsoft.com/office/drawing/2014/main" id="{690096F0-095A-FABA-6021-448E61F9EF82}"/>
              </a:ext>
            </a:extLst>
          </p:cNvPr>
          <p:cNvGrpSpPr/>
          <p:nvPr/>
        </p:nvGrpSpPr>
        <p:grpSpPr>
          <a:xfrm>
            <a:off x="9906000" y="656978"/>
            <a:ext cx="7543800" cy="6902510"/>
            <a:chOff x="9697018" y="663233"/>
            <a:chExt cx="7543800" cy="6902510"/>
          </a:xfrm>
        </p:grpSpPr>
        <p:pic>
          <p:nvPicPr>
            <p:cNvPr id="12" name="Picture 11">
              <a:extLst>
                <a:ext uri="{FF2B5EF4-FFF2-40B4-BE49-F238E27FC236}">
                  <a16:creationId xmlns:a16="http://schemas.microsoft.com/office/drawing/2014/main" id="{6BD820EB-009D-D297-0B58-F88B40208F84}"/>
                </a:ext>
              </a:extLst>
            </p:cNvPr>
            <p:cNvPicPr>
              <a:picLocks noChangeAspect="1"/>
            </p:cNvPicPr>
            <p:nvPr/>
          </p:nvPicPr>
          <p:blipFill rotWithShape="1">
            <a:blip r:embed="rId10">
              <a:extLst>
                <a:ext uri="{28A0092B-C50C-407E-A947-70E740481C1C}">
                  <a14:useLocalDpi xmlns:a14="http://schemas.microsoft.com/office/drawing/2010/main" val="0"/>
                </a:ext>
              </a:extLst>
            </a:blip>
            <a:srcRect l="49163" t="-333" r="320" b="24007"/>
            <a:stretch/>
          </p:blipFill>
          <p:spPr>
            <a:xfrm>
              <a:off x="9982200" y="663233"/>
              <a:ext cx="6973437" cy="5244415"/>
            </a:xfrm>
            <a:prstGeom prst="rect">
              <a:avLst/>
            </a:prstGeom>
          </p:spPr>
        </p:pic>
        <p:sp>
          <p:nvSpPr>
            <p:cNvPr id="17" name="TextBox 16">
              <a:extLst>
                <a:ext uri="{FF2B5EF4-FFF2-40B4-BE49-F238E27FC236}">
                  <a16:creationId xmlns:a16="http://schemas.microsoft.com/office/drawing/2014/main" id="{AFFC0421-DF3E-868B-DF93-9FD0FE272D47}"/>
                </a:ext>
              </a:extLst>
            </p:cNvPr>
            <p:cNvSpPr txBox="1"/>
            <p:nvPr/>
          </p:nvSpPr>
          <p:spPr>
            <a:xfrm>
              <a:off x="9697018" y="6174015"/>
              <a:ext cx="7543800" cy="1391728"/>
            </a:xfrm>
            <a:prstGeom prst="rect">
              <a:avLst/>
            </a:prstGeom>
            <a:noFill/>
          </p:spPr>
          <p:txBody>
            <a:bodyPr wrap="square" rtlCol="0">
              <a:spAutoFit/>
            </a:bodyPr>
            <a:lstStyle/>
            <a:p>
              <a:pPr>
                <a:lnSpc>
                  <a:spcPct val="150000"/>
                </a:lnSpc>
              </a:pPr>
              <a:r>
                <a:rPr lang="en-US" sz="3000">
                  <a:latin typeface="Arial" panose="020B0604020202020204" pitchFamily="34" charset="0"/>
                  <a:cs typeface="Arial" panose="020B0604020202020204" pitchFamily="34" charset="0"/>
                </a:rPr>
                <a:t>2. Nháy chuột vào một siêu liên kết để xem thông tin chi tiết </a:t>
              </a:r>
              <a:endParaRPr lang="en-US" sz="3000" b="1">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55D489A0-D449-88AB-887A-83A1AFE44380}"/>
              </a:ext>
            </a:extLst>
          </p:cNvPr>
          <p:cNvSpPr txBox="1"/>
          <p:nvPr/>
        </p:nvSpPr>
        <p:spPr>
          <a:xfrm>
            <a:off x="4610100" y="8701863"/>
            <a:ext cx="9067800"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Hình 10. </a:t>
            </a:r>
            <a:r>
              <a:rPr lang="en-US" sz="3500">
                <a:latin typeface="Arial" panose="020B0604020202020204" pitchFamily="34" charset="0"/>
                <a:cs typeface="Arial" panose="020B0604020202020204" pitchFamily="34" charset="0"/>
              </a:rPr>
              <a:t>Tìm kiếm thông tin trên Internet </a:t>
            </a:r>
          </a:p>
        </p:txBody>
      </p:sp>
    </p:spTree>
    <p:extLst>
      <p:ext uri="{BB962C8B-B14F-4D97-AF65-F5344CB8AC3E}">
        <p14:creationId xmlns:p14="http://schemas.microsoft.com/office/powerpoint/2010/main" val="205985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608</Words>
  <Application>Microsoft Office PowerPoint</Application>
  <PresentationFormat>Custom</PresentationFormat>
  <Paragraphs>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Group Project Education Presentation</dc:title>
  <dc:creator>Thảo Đào</dc:creator>
  <cp:lastModifiedBy>duyên nguyễn</cp:lastModifiedBy>
  <cp:revision>5</cp:revision>
  <dcterms:created xsi:type="dcterms:W3CDTF">2006-08-16T00:00:00Z</dcterms:created>
  <dcterms:modified xsi:type="dcterms:W3CDTF">2025-11-26T15:30:06Z</dcterms:modified>
  <dc:identifier>DAFa9wLMBg8</dc:identifier>
</cp:coreProperties>
</file>