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341" r:id="rId4"/>
    <p:sldId id="260" r:id="rId5"/>
    <p:sldId id="258" r:id="rId6"/>
    <p:sldId id="342" r:id="rId7"/>
    <p:sldId id="328" r:id="rId8"/>
    <p:sldId id="343" r:id="rId9"/>
    <p:sldId id="329" r:id="rId10"/>
    <p:sldId id="330" r:id="rId11"/>
    <p:sldId id="344" r:id="rId12"/>
    <p:sldId id="331" r:id="rId13"/>
    <p:sldId id="266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67B"/>
    <a:srgbClr val="FFEEBD"/>
    <a:srgbClr val="CA5D47"/>
    <a:srgbClr val="FFE393"/>
    <a:srgbClr val="94B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34" y="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7A60B-2399-4812-BBDF-C8B4344E423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42F4D-A80A-4248-9316-7461A821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-621553" y="7779831"/>
            <a:ext cx="20270755" cy="4602669"/>
            <a:chOff x="0" y="0"/>
            <a:chExt cx="112054433" cy="25443030"/>
          </a:xfrm>
        </p:grpSpPr>
        <p:sp>
          <p:nvSpPr>
            <p:cNvPr id="24" name="Freeform 3"/>
            <p:cNvSpPr/>
            <p:nvPr/>
          </p:nvSpPr>
          <p:spPr>
            <a:xfrm>
              <a:off x="68580" y="123317"/>
              <a:ext cx="111905460" cy="25408360"/>
            </a:xfrm>
            <a:custGeom>
              <a:avLst/>
              <a:gdLst/>
              <a:ahLst/>
              <a:cxnLst/>
              <a:rect l="l" t="t" r="r" b="b"/>
              <a:pathLst>
                <a:path w="111905460" h="25408360">
                  <a:moveTo>
                    <a:pt x="111801317" y="831469"/>
                  </a:moveTo>
                  <a:cubicBezTo>
                    <a:pt x="111838152" y="1258316"/>
                    <a:pt x="111846412" y="24138994"/>
                    <a:pt x="111824820" y="24567111"/>
                  </a:cubicBezTo>
                  <a:cubicBezTo>
                    <a:pt x="111905460" y="25408360"/>
                    <a:pt x="110756618" y="25036758"/>
                    <a:pt x="110258912" y="25107624"/>
                  </a:cubicBezTo>
                  <a:cubicBezTo>
                    <a:pt x="17858397" y="25147375"/>
                    <a:pt x="1317244" y="25191316"/>
                    <a:pt x="696722" y="25136580"/>
                  </a:cubicBezTo>
                  <a:cubicBezTo>
                    <a:pt x="125730" y="25158805"/>
                    <a:pt x="49657" y="24970717"/>
                    <a:pt x="90424" y="24434905"/>
                  </a:cubicBezTo>
                  <a:cubicBezTo>
                    <a:pt x="88265" y="24208336"/>
                    <a:pt x="90297" y="21726828"/>
                    <a:pt x="95123" y="3787707"/>
                  </a:cubicBezTo>
                  <a:cubicBezTo>
                    <a:pt x="147447" y="1012825"/>
                    <a:pt x="0" y="286385"/>
                    <a:pt x="289052" y="155575"/>
                  </a:cubicBezTo>
                  <a:cubicBezTo>
                    <a:pt x="740664" y="30607"/>
                    <a:pt x="1236726" y="94742"/>
                    <a:pt x="1701165" y="50038"/>
                  </a:cubicBezTo>
                  <a:cubicBezTo>
                    <a:pt x="30932532" y="44196"/>
                    <a:pt x="98859521" y="0"/>
                    <a:pt x="110396318" y="24892"/>
                  </a:cubicBezTo>
                  <a:cubicBezTo>
                    <a:pt x="110978360" y="33909"/>
                    <a:pt x="111860625" y="4572"/>
                    <a:pt x="111801317" y="831469"/>
                  </a:cubicBezTo>
                  <a:close/>
                </a:path>
              </a:pathLst>
            </a:custGeom>
            <a:solidFill>
              <a:srgbClr val="FFDE93"/>
            </a:solidFill>
          </p:spPr>
        </p:sp>
        <p:sp>
          <p:nvSpPr>
            <p:cNvPr id="25" name="Freeform 4"/>
            <p:cNvSpPr/>
            <p:nvPr/>
          </p:nvSpPr>
          <p:spPr>
            <a:xfrm>
              <a:off x="-204470" y="0"/>
              <a:ext cx="112443821" cy="25481003"/>
            </a:xfrm>
            <a:custGeom>
              <a:avLst/>
              <a:gdLst/>
              <a:ahLst/>
              <a:cxnLst/>
              <a:rect l="l" t="t" r="r" b="b"/>
              <a:pathLst>
                <a:path w="112443821" h="25481003">
                  <a:moveTo>
                    <a:pt x="110718642" y="0"/>
                  </a:moveTo>
                  <a:cubicBezTo>
                    <a:pt x="111446995" y="17272"/>
                    <a:pt x="112227028" y="12319"/>
                    <a:pt x="112216101" y="1020699"/>
                  </a:cubicBezTo>
                  <a:cubicBezTo>
                    <a:pt x="112202384" y="7502879"/>
                    <a:pt x="112443821" y="25164647"/>
                    <a:pt x="111909404" y="25317174"/>
                  </a:cubicBezTo>
                  <a:cubicBezTo>
                    <a:pt x="111482937" y="25470589"/>
                    <a:pt x="110868512" y="25361370"/>
                    <a:pt x="109089520" y="25395913"/>
                  </a:cubicBezTo>
                  <a:cubicBezTo>
                    <a:pt x="2016760" y="25446078"/>
                    <a:pt x="1294511" y="25481003"/>
                    <a:pt x="590550" y="25367084"/>
                  </a:cubicBezTo>
                  <a:cubicBezTo>
                    <a:pt x="0" y="25247070"/>
                    <a:pt x="277749" y="24135693"/>
                    <a:pt x="223520" y="1224788"/>
                  </a:cubicBezTo>
                  <a:cubicBezTo>
                    <a:pt x="227330" y="411480"/>
                    <a:pt x="181610" y="15494"/>
                    <a:pt x="1151255" y="50673"/>
                  </a:cubicBezTo>
                  <a:cubicBezTo>
                    <a:pt x="1784477" y="30226"/>
                    <a:pt x="47374388" y="6223"/>
                    <a:pt x="110718642" y="0"/>
                  </a:cubicBezTo>
                  <a:close/>
                  <a:moveTo>
                    <a:pt x="112026618" y="24658805"/>
                  </a:moveTo>
                  <a:cubicBezTo>
                    <a:pt x="112047454" y="24248723"/>
                    <a:pt x="112039579" y="1386078"/>
                    <a:pt x="112004009" y="977138"/>
                  </a:cubicBezTo>
                  <a:cubicBezTo>
                    <a:pt x="112061295" y="184912"/>
                    <a:pt x="111210135" y="213106"/>
                    <a:pt x="110648668" y="204470"/>
                  </a:cubicBezTo>
                  <a:cubicBezTo>
                    <a:pt x="97338553" y="180721"/>
                    <a:pt x="31811083" y="223012"/>
                    <a:pt x="1988566" y="228600"/>
                  </a:cubicBezTo>
                  <a:cubicBezTo>
                    <a:pt x="1540510" y="271399"/>
                    <a:pt x="1061974" y="209931"/>
                    <a:pt x="626237" y="329692"/>
                  </a:cubicBezTo>
                  <a:cubicBezTo>
                    <a:pt x="347345" y="454914"/>
                    <a:pt x="489585" y="1150874"/>
                    <a:pt x="439166" y="4112268"/>
                  </a:cubicBezTo>
                  <a:cubicBezTo>
                    <a:pt x="434467" y="21296792"/>
                    <a:pt x="432562" y="24315144"/>
                    <a:pt x="434594" y="24532186"/>
                  </a:cubicBezTo>
                  <a:cubicBezTo>
                    <a:pt x="395224" y="25045521"/>
                    <a:pt x="468630" y="25225733"/>
                    <a:pt x="1019429" y="25204271"/>
                  </a:cubicBezTo>
                  <a:cubicBezTo>
                    <a:pt x="1617980" y="25256722"/>
                    <a:pt x="19163107" y="25214684"/>
                    <a:pt x="110515951" y="25176584"/>
                  </a:cubicBezTo>
                  <a:cubicBezTo>
                    <a:pt x="110996145" y="25108767"/>
                    <a:pt x="112104468" y="25464748"/>
                    <a:pt x="112026618" y="24658805"/>
                  </a:cubicBezTo>
                  <a:close/>
                </a:path>
              </a:pathLst>
            </a:custGeom>
            <a:solidFill>
              <a:srgbClr val="242928"/>
            </a:solidFill>
          </p:spPr>
        </p:sp>
      </p:grpSp>
      <p:sp>
        <p:nvSpPr>
          <p:cNvPr id="26" name="Freeform 5"/>
          <p:cNvSpPr/>
          <p:nvPr/>
        </p:nvSpPr>
        <p:spPr>
          <a:xfrm>
            <a:off x="15760113" y="4732108"/>
            <a:ext cx="2998374" cy="3945229"/>
          </a:xfrm>
          <a:custGeom>
            <a:avLst/>
            <a:gdLst/>
            <a:ahLst/>
            <a:cxnLst/>
            <a:rect l="l" t="t" r="r" b="b"/>
            <a:pathLst>
              <a:path w="2998374" h="3945229">
                <a:moveTo>
                  <a:pt x="0" y="0"/>
                </a:moveTo>
                <a:lnTo>
                  <a:pt x="2998374" y="0"/>
                </a:lnTo>
                <a:lnTo>
                  <a:pt x="2998374" y="3945229"/>
                </a:lnTo>
                <a:lnTo>
                  <a:pt x="0" y="3945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9"/>
          <p:cNvSpPr/>
          <p:nvPr/>
        </p:nvSpPr>
        <p:spPr>
          <a:xfrm>
            <a:off x="3547272" y="6808779"/>
            <a:ext cx="2037095" cy="2517758"/>
          </a:xfrm>
          <a:custGeom>
            <a:avLst/>
            <a:gdLst/>
            <a:ahLst/>
            <a:cxnLst/>
            <a:rect l="l" t="t" r="r" b="b"/>
            <a:pathLst>
              <a:path w="2037095" h="2517758">
                <a:moveTo>
                  <a:pt x="0" y="0"/>
                </a:moveTo>
                <a:lnTo>
                  <a:pt x="2037095" y="0"/>
                </a:lnTo>
                <a:lnTo>
                  <a:pt x="2037095" y="2517758"/>
                </a:lnTo>
                <a:lnTo>
                  <a:pt x="0" y="251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1"/>
          <p:cNvSpPr/>
          <p:nvPr/>
        </p:nvSpPr>
        <p:spPr>
          <a:xfrm>
            <a:off x="13309260" y="6010592"/>
            <a:ext cx="2152056" cy="2893963"/>
          </a:xfrm>
          <a:custGeom>
            <a:avLst/>
            <a:gdLst/>
            <a:ahLst/>
            <a:cxnLst/>
            <a:rect l="l" t="t" r="r" b="b"/>
            <a:pathLst>
              <a:path w="2152056" h="2893963">
                <a:moveTo>
                  <a:pt x="0" y="0"/>
                </a:moveTo>
                <a:lnTo>
                  <a:pt x="2152056" y="0"/>
                </a:lnTo>
                <a:lnTo>
                  <a:pt x="2152056" y="2893963"/>
                </a:lnTo>
                <a:lnTo>
                  <a:pt x="0" y="2893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2"/>
          <p:cNvSpPr/>
          <p:nvPr/>
        </p:nvSpPr>
        <p:spPr>
          <a:xfrm rot="743647">
            <a:off x="14062924" y="8095751"/>
            <a:ext cx="2796784" cy="1800112"/>
          </a:xfrm>
          <a:custGeom>
            <a:avLst/>
            <a:gdLst/>
            <a:ahLst/>
            <a:cxnLst/>
            <a:rect l="l" t="t" r="r" b="b"/>
            <a:pathLst>
              <a:path w="2796784" h="1800112">
                <a:moveTo>
                  <a:pt x="0" y="0"/>
                </a:moveTo>
                <a:lnTo>
                  <a:pt x="2796784" y="0"/>
                </a:lnTo>
                <a:lnTo>
                  <a:pt x="2796784" y="1800112"/>
                </a:lnTo>
                <a:lnTo>
                  <a:pt x="0" y="18001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3"/>
          <p:cNvSpPr/>
          <p:nvPr/>
        </p:nvSpPr>
        <p:spPr>
          <a:xfrm>
            <a:off x="168443" y="6435370"/>
            <a:ext cx="2295936" cy="2158180"/>
          </a:xfrm>
          <a:custGeom>
            <a:avLst/>
            <a:gdLst/>
            <a:ahLst/>
            <a:cxnLst/>
            <a:rect l="l" t="t" r="r" b="b"/>
            <a:pathLst>
              <a:path w="2295936" h="2158180">
                <a:moveTo>
                  <a:pt x="0" y="0"/>
                </a:moveTo>
                <a:lnTo>
                  <a:pt x="2295936" y="0"/>
                </a:lnTo>
                <a:lnTo>
                  <a:pt x="2295936" y="2158180"/>
                </a:lnTo>
                <a:lnTo>
                  <a:pt x="0" y="21581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/>
          <p:cNvSpPr/>
          <p:nvPr/>
        </p:nvSpPr>
        <p:spPr>
          <a:xfrm>
            <a:off x="1427026" y="8067658"/>
            <a:ext cx="2036133" cy="1495633"/>
          </a:xfrm>
          <a:custGeom>
            <a:avLst/>
            <a:gdLst/>
            <a:ahLst/>
            <a:cxnLst/>
            <a:rect l="l" t="t" r="r" b="b"/>
            <a:pathLst>
              <a:path w="2036133" h="1495633">
                <a:moveTo>
                  <a:pt x="0" y="0"/>
                </a:moveTo>
                <a:lnTo>
                  <a:pt x="2036133" y="0"/>
                </a:lnTo>
                <a:lnTo>
                  <a:pt x="2036133" y="1495633"/>
                </a:lnTo>
                <a:lnTo>
                  <a:pt x="0" y="14956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7"/>
          <p:cNvSpPr txBox="1"/>
          <p:nvPr/>
        </p:nvSpPr>
        <p:spPr>
          <a:xfrm>
            <a:off x="1062819" y="938780"/>
            <a:ext cx="16230600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MÔN CÔNG NGHỆ!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271445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01235" y="723900"/>
            <a:ext cx="10920357" cy="2821995"/>
            <a:chOff x="5539852" y="588299"/>
            <a:chExt cx="8303702" cy="2821995"/>
          </a:xfrm>
        </p:grpSpPr>
        <p:sp>
          <p:nvSpPr>
            <p:cNvPr id="18" name="Freeform 4"/>
            <p:cNvSpPr/>
            <p:nvPr/>
          </p:nvSpPr>
          <p:spPr>
            <a:xfrm>
              <a:off x="5539852" y="588299"/>
              <a:ext cx="8303702" cy="2821995"/>
            </a:xfrm>
            <a:custGeom>
              <a:avLst/>
              <a:gdLst/>
              <a:ahLst/>
              <a:cxnLst/>
              <a:rect l="l" t="t" r="r" b="b"/>
              <a:pathLst>
                <a:path w="4225249" h="2424877">
                  <a:moveTo>
                    <a:pt x="0" y="0"/>
                  </a:moveTo>
                  <a:lnTo>
                    <a:pt x="4225249" y="0"/>
                  </a:lnTo>
                  <a:lnTo>
                    <a:pt x="4225249" y="2424877"/>
                  </a:lnTo>
                  <a:lnTo>
                    <a:pt x="0" y="2424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Rectangle 6"/>
            <p:cNvSpPr/>
            <p:nvPr/>
          </p:nvSpPr>
          <p:spPr>
            <a:xfrm>
              <a:off x="6620802" y="1048094"/>
              <a:ext cx="614180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i="1">
                  <a:latin typeface="Arial" panose="020B0604020202020204" pitchFamily="34" charset="0"/>
                  <a:cs typeface="Arial" panose="020B0604020202020204" pitchFamily="34" charset="0"/>
                </a:rPr>
                <a:t>Các đồng hồ trong hình khác nhau về kiểu dáng, màu sắc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94367" y="3397816"/>
            <a:ext cx="12204509" cy="3076909"/>
            <a:chOff x="1008014" y="3695700"/>
            <a:chExt cx="12204509" cy="30769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234" b="10193"/>
            <a:stretch/>
          </p:blipFill>
          <p:spPr>
            <a:xfrm>
              <a:off x="1008014" y="3695700"/>
              <a:ext cx="1887586" cy="307690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230322" y="4356991"/>
              <a:ext cx="998220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 a: </a:t>
              </a:r>
              <a:r>
                <a:rPr lang="en-US" sz="360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 tròn, thiết kế chuông và búa gõ mang tiếng chuông báo thức, màu xanh da trời.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10400" y="6474725"/>
            <a:ext cx="10213852" cy="2924509"/>
            <a:chOff x="1444748" y="6734008"/>
            <a:chExt cx="10213852" cy="29245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3" r="48658" b="14641"/>
            <a:stretch/>
          </p:blipFill>
          <p:spPr>
            <a:xfrm>
              <a:off x="1444748" y="6734008"/>
              <a:ext cx="2514600" cy="292450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91000" y="7102631"/>
              <a:ext cx="74676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 b="1">
                  <a:solidFill>
                    <a:srgbClr val="C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 b: </a:t>
              </a:r>
              <a:r>
                <a:rPr lang="en-US" sz="360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 vuông, màu đỏ, dùng để treo tường.  </a:t>
              </a:r>
            </a:p>
          </p:txBody>
        </p:sp>
      </p:grpSp>
      <p:sp>
        <p:nvSpPr>
          <p:cNvPr id="19" name="Freeform 11"/>
          <p:cNvSpPr/>
          <p:nvPr/>
        </p:nvSpPr>
        <p:spPr>
          <a:xfrm flipH="1">
            <a:off x="762000" y="7250193"/>
            <a:ext cx="3733800" cy="3022822"/>
          </a:xfrm>
          <a:custGeom>
            <a:avLst/>
            <a:gdLst/>
            <a:ahLst/>
            <a:cxnLst/>
            <a:rect l="l" t="t" r="r" b="b"/>
            <a:pathLst>
              <a:path w="2327638" h="1884417">
                <a:moveTo>
                  <a:pt x="0" y="0"/>
                </a:moveTo>
                <a:lnTo>
                  <a:pt x="2327638" y="0"/>
                </a:lnTo>
                <a:lnTo>
                  <a:pt x="2327638" y="1884416"/>
                </a:lnTo>
                <a:lnTo>
                  <a:pt x="0" y="1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3"/>
          <p:cNvSpPr/>
          <p:nvPr/>
        </p:nvSpPr>
        <p:spPr>
          <a:xfrm>
            <a:off x="16764000" y="23315"/>
            <a:ext cx="1330227" cy="1758978"/>
          </a:xfrm>
          <a:custGeom>
            <a:avLst/>
            <a:gdLst/>
            <a:ahLst/>
            <a:cxnLst/>
            <a:rect l="l" t="t" r="r" b="b"/>
            <a:pathLst>
              <a:path w="6223635" h="8229600">
                <a:moveTo>
                  <a:pt x="0" y="0"/>
                </a:moveTo>
                <a:lnTo>
                  <a:pt x="6223635" y="0"/>
                </a:lnTo>
                <a:lnTo>
                  <a:pt x="62236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271445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36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01235" y="723900"/>
            <a:ext cx="10920357" cy="2821995"/>
            <a:chOff x="5539852" y="588299"/>
            <a:chExt cx="8303702" cy="2821995"/>
          </a:xfrm>
        </p:grpSpPr>
        <p:sp>
          <p:nvSpPr>
            <p:cNvPr id="18" name="Freeform 4"/>
            <p:cNvSpPr/>
            <p:nvPr/>
          </p:nvSpPr>
          <p:spPr>
            <a:xfrm>
              <a:off x="5539852" y="588299"/>
              <a:ext cx="8303702" cy="2821995"/>
            </a:xfrm>
            <a:custGeom>
              <a:avLst/>
              <a:gdLst/>
              <a:ahLst/>
              <a:cxnLst/>
              <a:rect l="l" t="t" r="r" b="b"/>
              <a:pathLst>
                <a:path w="4225249" h="2424877">
                  <a:moveTo>
                    <a:pt x="0" y="0"/>
                  </a:moveTo>
                  <a:lnTo>
                    <a:pt x="4225249" y="0"/>
                  </a:lnTo>
                  <a:lnTo>
                    <a:pt x="4225249" y="2424877"/>
                  </a:lnTo>
                  <a:lnTo>
                    <a:pt x="0" y="2424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Rectangle 6"/>
            <p:cNvSpPr/>
            <p:nvPr/>
          </p:nvSpPr>
          <p:spPr>
            <a:xfrm>
              <a:off x="6620802" y="1048094"/>
              <a:ext cx="614180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i="1">
                  <a:latin typeface="Arial" panose="020B0604020202020204" pitchFamily="34" charset="0"/>
                  <a:cs typeface="Arial" panose="020B0604020202020204" pitchFamily="34" charset="0"/>
                </a:rPr>
                <a:t>Các đồng hồ trong hình khác nhau về kiểu dáng, màu sắc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Freeform 11"/>
          <p:cNvSpPr/>
          <p:nvPr/>
        </p:nvSpPr>
        <p:spPr>
          <a:xfrm flipH="1">
            <a:off x="762000" y="7250193"/>
            <a:ext cx="3733800" cy="3022822"/>
          </a:xfrm>
          <a:custGeom>
            <a:avLst/>
            <a:gdLst/>
            <a:ahLst/>
            <a:cxnLst/>
            <a:rect l="l" t="t" r="r" b="b"/>
            <a:pathLst>
              <a:path w="2327638" h="1884417">
                <a:moveTo>
                  <a:pt x="0" y="0"/>
                </a:moveTo>
                <a:lnTo>
                  <a:pt x="2327638" y="0"/>
                </a:lnTo>
                <a:lnTo>
                  <a:pt x="2327638" y="1884416"/>
                </a:lnTo>
                <a:lnTo>
                  <a:pt x="0" y="1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3"/>
          <p:cNvSpPr/>
          <p:nvPr/>
        </p:nvSpPr>
        <p:spPr>
          <a:xfrm>
            <a:off x="16764000" y="23315"/>
            <a:ext cx="1330227" cy="1758978"/>
          </a:xfrm>
          <a:custGeom>
            <a:avLst/>
            <a:gdLst/>
            <a:ahLst/>
            <a:cxnLst/>
            <a:rect l="l" t="t" r="r" b="b"/>
            <a:pathLst>
              <a:path w="6223635" h="8229600">
                <a:moveTo>
                  <a:pt x="0" y="0"/>
                </a:moveTo>
                <a:lnTo>
                  <a:pt x="6223635" y="0"/>
                </a:lnTo>
                <a:lnTo>
                  <a:pt x="62236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00200" y="3314700"/>
            <a:ext cx="12695262" cy="2924509"/>
            <a:chOff x="2620939" y="3900940"/>
            <a:chExt cx="12695262" cy="292450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03" r="21385" b="14641"/>
            <a:stretch/>
          </p:blipFill>
          <p:spPr>
            <a:xfrm>
              <a:off x="2620939" y="3900940"/>
              <a:ext cx="2133600" cy="292450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035955" y="4486031"/>
              <a:ext cx="1028024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 b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 c: </a:t>
              </a:r>
              <a:r>
                <a:rPr lang="en-US" sz="360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đồng hồ đeo tay với thiết kế mặt đồng hồ hình tròn, dây đeo da màu nâu.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67400" y="6139468"/>
            <a:ext cx="11277600" cy="3444079"/>
            <a:chOff x="5867400" y="6139468"/>
            <a:chExt cx="11277600" cy="344407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18" b="14642"/>
            <a:stretch/>
          </p:blipFill>
          <p:spPr>
            <a:xfrm>
              <a:off x="5867400" y="6139468"/>
              <a:ext cx="1905000" cy="344407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077200" y="6496632"/>
              <a:ext cx="9067800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 d: </a:t>
              </a:r>
              <a:r>
                <a:rPr lang="en-US" sz="360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đồng hồ cát, gồm hai bình thủy tinh được kết nối bằng một eo nhỏ ở giữa, chứa vật liệu cát mịn.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62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271445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0" y="5219700"/>
            <a:ext cx="6060347" cy="492908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276600" y="952500"/>
            <a:ext cx="12649200" cy="1524000"/>
          </a:xfrm>
          <a:prstGeom prst="roundRect">
            <a:avLst>
              <a:gd name="adj" fmla="val 39885"/>
            </a:avLst>
          </a:prstGeom>
          <a:solidFill>
            <a:srgbClr val="D66A6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Thiết kế tạo nên sự khác nhau của những sản phẩm đó. </a:t>
            </a:r>
            <a:endParaRPr 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981200" y="1346807"/>
            <a:ext cx="920082" cy="73538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b="34217"/>
          <a:stretch/>
        </p:blipFill>
        <p:spPr>
          <a:xfrm>
            <a:off x="149953" y="7620000"/>
            <a:ext cx="3495625" cy="266700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352980" y="3114749"/>
            <a:ext cx="8859381" cy="4162351"/>
          </a:xfrm>
          <a:prstGeom prst="wedgeRoundRectCallout">
            <a:avLst>
              <a:gd name="adj1" fmla="val 86342"/>
              <a:gd name="adj2" fmla="val 2689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LUẬN: </a:t>
            </a:r>
            <a:r>
              <a:rPr lang="nl-NL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kế là quá trình sáng tạo để tạo ra sản phẩm đáp ứng tốt hơn nhu cầu của con người. 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2686" y="519674"/>
            <a:ext cx="17222628" cy="925697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391139"/>
            <a:ext cx="16230600" cy="867161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40976" y="5673914"/>
            <a:ext cx="4418281" cy="3098320"/>
          </a:xfrm>
          <a:custGeom>
            <a:avLst/>
            <a:gdLst/>
            <a:ahLst/>
            <a:cxnLst/>
            <a:rect l="l" t="t" r="r" b="b"/>
            <a:pathLst>
              <a:path w="4418281" h="3098320">
                <a:moveTo>
                  <a:pt x="0" y="0"/>
                </a:moveTo>
                <a:lnTo>
                  <a:pt x="4418281" y="0"/>
                </a:lnTo>
                <a:lnTo>
                  <a:pt x="4418281" y="3098320"/>
                </a:lnTo>
                <a:lnTo>
                  <a:pt x="0" y="3098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968660" y="5697476"/>
            <a:ext cx="2212651" cy="3051195"/>
          </a:xfrm>
          <a:custGeom>
            <a:avLst/>
            <a:gdLst/>
            <a:ahLst/>
            <a:cxnLst/>
            <a:rect l="l" t="t" r="r" b="b"/>
            <a:pathLst>
              <a:path w="2212651" h="3051195">
                <a:moveTo>
                  <a:pt x="0" y="0"/>
                </a:moveTo>
                <a:lnTo>
                  <a:pt x="2212650" y="0"/>
                </a:lnTo>
                <a:lnTo>
                  <a:pt x="2212650" y="3051196"/>
                </a:lnTo>
                <a:lnTo>
                  <a:pt x="0" y="30511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0167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862854" y="5591520"/>
            <a:ext cx="2231853" cy="3051195"/>
          </a:xfrm>
          <a:custGeom>
            <a:avLst/>
            <a:gdLst/>
            <a:ahLst/>
            <a:cxnLst/>
            <a:rect l="l" t="t" r="r" b="b"/>
            <a:pathLst>
              <a:path w="2231853" h="3051195">
                <a:moveTo>
                  <a:pt x="0" y="0"/>
                </a:moveTo>
                <a:lnTo>
                  <a:pt x="2231853" y="0"/>
                </a:lnTo>
                <a:lnTo>
                  <a:pt x="2231853" y="3051195"/>
                </a:lnTo>
                <a:lnTo>
                  <a:pt x="0" y="3051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99943"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2452591" y="5697476"/>
            <a:ext cx="4281485" cy="3023799"/>
          </a:xfrm>
          <a:custGeom>
            <a:avLst/>
            <a:gdLst/>
            <a:ahLst/>
            <a:cxnLst/>
            <a:rect l="l" t="t" r="r" b="b"/>
            <a:pathLst>
              <a:path w="4281485" h="3023799">
                <a:moveTo>
                  <a:pt x="4281485" y="0"/>
                </a:moveTo>
                <a:lnTo>
                  <a:pt x="0" y="0"/>
                </a:lnTo>
                <a:lnTo>
                  <a:pt x="0" y="3023799"/>
                </a:lnTo>
                <a:lnTo>
                  <a:pt x="4281485" y="3023799"/>
                </a:lnTo>
                <a:lnTo>
                  <a:pt x="428148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24274" y="3534156"/>
            <a:ext cx="7315200" cy="1609344"/>
          </a:xfrm>
          <a:custGeom>
            <a:avLst/>
            <a:gdLst/>
            <a:ahLst/>
            <a:cxnLst/>
            <a:rect l="l" t="t" r="r" b="b"/>
            <a:pathLst>
              <a:path w="7315200" h="1609344">
                <a:moveTo>
                  <a:pt x="0" y="0"/>
                </a:moveTo>
                <a:lnTo>
                  <a:pt x="7315200" y="0"/>
                </a:lnTo>
                <a:lnTo>
                  <a:pt x="73152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560959" y="3534156"/>
            <a:ext cx="7315200" cy="1609344"/>
          </a:xfrm>
          <a:custGeom>
            <a:avLst/>
            <a:gdLst/>
            <a:ahLst/>
            <a:cxnLst/>
            <a:rect l="l" t="t" r="r" b="b"/>
            <a:pathLst>
              <a:path w="7315200" h="1609344">
                <a:moveTo>
                  <a:pt x="0" y="0"/>
                </a:moveTo>
                <a:lnTo>
                  <a:pt x="7315200" y="0"/>
                </a:lnTo>
                <a:lnTo>
                  <a:pt x="73152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955687" y="2553050"/>
            <a:ext cx="2258371" cy="6241729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532686" y="987504"/>
            <a:ext cx="17222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586" y="355087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-381000" y="715415"/>
            <a:ext cx="7086600" cy="1532485"/>
          </a:xfrm>
          <a:prstGeom prst="roundRect">
            <a:avLst/>
          </a:prstGeom>
          <a:solidFill>
            <a:srgbClr val="FFE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952500"/>
            <a:ext cx="4934364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153400" y="2682976"/>
            <a:ext cx="8861382" cy="6546135"/>
            <a:chOff x="9829800" y="3093164"/>
            <a:chExt cx="8861382" cy="6546135"/>
          </a:xfrm>
        </p:grpSpPr>
        <p:sp>
          <p:nvSpPr>
            <p:cNvPr id="18" name="Folded Corner 17"/>
            <p:cNvSpPr/>
            <p:nvPr/>
          </p:nvSpPr>
          <p:spPr>
            <a:xfrm>
              <a:off x="9829800" y="3093164"/>
              <a:ext cx="8861382" cy="6546135"/>
            </a:xfrm>
            <a:prstGeom prst="foldedCorner">
              <a:avLst/>
            </a:prstGeom>
            <a:solidFill>
              <a:srgbClr val="FBF1DE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336191" y="3411576"/>
              <a:ext cx="7848600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Vẽ 1 bức tranh gồm các hình: một hình vuông, một hình tam giác, một hình chữ nhật, hình tròn, sáu đường thẳng.</a:t>
              </a: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Sau 3 phút, đi tìm những bạn có bức tranh giống ý tưởng của mình và đứng thành nhóm.</a:t>
              </a:r>
            </a:p>
          </p:txBody>
        </p:sp>
      </p:grpSp>
      <p:sp>
        <p:nvSpPr>
          <p:cNvPr id="21" name="Freeform 5"/>
          <p:cNvSpPr/>
          <p:nvPr/>
        </p:nvSpPr>
        <p:spPr>
          <a:xfrm>
            <a:off x="1524000" y="4432260"/>
            <a:ext cx="5544613" cy="5579484"/>
          </a:xfrm>
          <a:custGeom>
            <a:avLst/>
            <a:gdLst/>
            <a:ahLst/>
            <a:cxnLst/>
            <a:rect l="l" t="t" r="r" b="b"/>
            <a:pathLst>
              <a:path w="4361273" h="4388702">
                <a:moveTo>
                  <a:pt x="0" y="0"/>
                </a:moveTo>
                <a:lnTo>
                  <a:pt x="4361272" y="0"/>
                </a:lnTo>
                <a:lnTo>
                  <a:pt x="4361272" y="4388702"/>
                </a:lnTo>
                <a:lnTo>
                  <a:pt x="0" y="4388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3"/>
          <p:cNvSpPr/>
          <p:nvPr/>
        </p:nvSpPr>
        <p:spPr>
          <a:xfrm>
            <a:off x="16383000" y="113550"/>
            <a:ext cx="1782626" cy="1866624"/>
          </a:xfrm>
          <a:custGeom>
            <a:avLst/>
            <a:gdLst/>
            <a:ahLst/>
            <a:cxnLst/>
            <a:rect l="l" t="t" r="r" b="b"/>
            <a:pathLst>
              <a:path w="2886732" h="3022756">
                <a:moveTo>
                  <a:pt x="0" y="0"/>
                </a:moveTo>
                <a:lnTo>
                  <a:pt x="2886733" y="0"/>
                </a:lnTo>
                <a:lnTo>
                  <a:pt x="2886733" y="3022756"/>
                </a:lnTo>
                <a:lnTo>
                  <a:pt x="0" y="30227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467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2686" y="519674"/>
            <a:ext cx="17222628" cy="925697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391139"/>
            <a:ext cx="16230600" cy="867161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271812" y="1320191"/>
            <a:ext cx="9636769" cy="4941652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110304" y="5214047"/>
            <a:ext cx="2711233" cy="3682483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4234465" y="5210583"/>
            <a:ext cx="2685598" cy="3682483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00540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19200" y="6255377"/>
            <a:ext cx="4681052" cy="2544789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35286" y="3086100"/>
            <a:ext cx="2112366" cy="5838197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7093749" y="1913509"/>
            <a:ext cx="7992894" cy="2951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>
                <a:solidFill>
                  <a:srgbClr val="CA5D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3. </a:t>
            </a:r>
            <a:endParaRPr lang="en-US" sz="6600" b="1" dirty="0">
              <a:solidFill>
                <a:srgbClr val="CA5D4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>
                <a:solidFill>
                  <a:srgbClr val="4D56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HIỂU THIẾT KẾ</a:t>
            </a:r>
            <a:endParaRPr lang="en-US" sz="6600" dirty="0">
              <a:solidFill>
                <a:srgbClr val="4D567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3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2686" y="519674"/>
            <a:ext cx="17222628" cy="925697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391139"/>
            <a:ext cx="16230600" cy="867161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905000" y="2823939"/>
            <a:ext cx="2284862" cy="6100359"/>
          </a:xfrm>
          <a:custGeom>
            <a:avLst/>
            <a:gdLst/>
            <a:ahLst/>
            <a:cxnLst/>
            <a:rect l="l" t="t" r="r" b="b"/>
            <a:pathLst>
              <a:path w="2284862" h="6100359">
                <a:moveTo>
                  <a:pt x="2284861" y="0"/>
                </a:moveTo>
                <a:lnTo>
                  <a:pt x="0" y="0"/>
                </a:lnTo>
                <a:lnTo>
                  <a:pt x="0" y="6100358"/>
                </a:lnTo>
                <a:lnTo>
                  <a:pt x="2284861" y="6100358"/>
                </a:lnTo>
                <a:lnTo>
                  <a:pt x="22848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6958891" y="1507158"/>
            <a:ext cx="796423" cy="813512"/>
            <a:chOff x="0" y="0"/>
            <a:chExt cx="209757" cy="21425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09757" cy="214258"/>
            </a:xfrm>
            <a:custGeom>
              <a:avLst/>
              <a:gdLst/>
              <a:ahLst/>
              <a:cxnLst/>
              <a:rect l="l" t="t" r="r" b="b"/>
              <a:pathLst>
                <a:path w="209757" h="214258">
                  <a:moveTo>
                    <a:pt x="0" y="0"/>
                  </a:moveTo>
                  <a:lnTo>
                    <a:pt x="209757" y="0"/>
                  </a:lnTo>
                  <a:lnTo>
                    <a:pt x="209757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209757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311889" y="1507158"/>
            <a:ext cx="191933" cy="813512"/>
            <a:chOff x="0" y="0"/>
            <a:chExt cx="50550" cy="21425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0550" cy="214258"/>
            </a:xfrm>
            <a:custGeom>
              <a:avLst/>
              <a:gdLst/>
              <a:ahLst/>
              <a:cxnLst/>
              <a:rect l="l" t="t" r="r" b="b"/>
              <a:pathLst>
                <a:path w="50550" h="214258">
                  <a:moveTo>
                    <a:pt x="0" y="0"/>
                  </a:moveTo>
                  <a:lnTo>
                    <a:pt x="50550" y="0"/>
                  </a:lnTo>
                  <a:lnTo>
                    <a:pt x="50550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rgbClr val="FFD058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50550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6598109" y="1507158"/>
            <a:ext cx="265532" cy="813512"/>
            <a:chOff x="0" y="0"/>
            <a:chExt cx="69934" cy="21425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9934" cy="214258"/>
            </a:xfrm>
            <a:custGeom>
              <a:avLst/>
              <a:gdLst/>
              <a:ahLst/>
              <a:cxnLst/>
              <a:rect l="l" t="t" r="r" b="b"/>
              <a:pathLst>
                <a:path w="69934" h="214258">
                  <a:moveTo>
                    <a:pt x="0" y="0"/>
                  </a:moveTo>
                  <a:lnTo>
                    <a:pt x="69934" y="0"/>
                  </a:lnTo>
                  <a:lnTo>
                    <a:pt x="69934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rgbClr val="69A6C2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69934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2" name="TextBox 17"/>
          <p:cNvSpPr txBox="1"/>
          <p:nvPr/>
        </p:nvSpPr>
        <p:spPr>
          <a:xfrm>
            <a:off x="6495860" y="1452249"/>
            <a:ext cx="798213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vi-VN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65257" y="2820603"/>
            <a:ext cx="8757486" cy="2250296"/>
            <a:chOff x="6025314" y="2969404"/>
            <a:chExt cx="8757486" cy="2250296"/>
          </a:xfrm>
        </p:grpSpPr>
        <p:sp>
          <p:nvSpPr>
            <p:cNvPr id="12" name="Rounded Rectangle 11"/>
            <p:cNvSpPr/>
            <p:nvPr/>
          </p:nvSpPr>
          <p:spPr>
            <a:xfrm>
              <a:off x="6495860" y="3314700"/>
              <a:ext cx="8286940" cy="1905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3678" y="4000500"/>
              <a:ext cx="75713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n-US" sz="3600" b="1">
                  <a:solidFill>
                    <a:srgbClr val="4D567B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1. THIẾT KẾ TRONG CUỘC SỐNG</a:t>
              </a:r>
              <a:endParaRPr lang="en-US" sz="3600">
                <a:solidFill>
                  <a:srgbClr val="4D567B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8"/>
            <p:cNvSpPr/>
            <p:nvPr/>
          </p:nvSpPr>
          <p:spPr>
            <a:xfrm rot="20889235">
              <a:off x="6025314" y="2969404"/>
              <a:ext cx="1092285" cy="1036678"/>
            </a:xfrm>
            <a:custGeom>
              <a:avLst/>
              <a:gdLst/>
              <a:ahLst/>
              <a:cxnLst/>
              <a:rect l="l" t="t" r="r" b="b"/>
              <a:pathLst>
                <a:path w="2450088" h="2325356">
                  <a:moveTo>
                    <a:pt x="0" y="0"/>
                  </a:moveTo>
                  <a:lnTo>
                    <a:pt x="2450088" y="0"/>
                  </a:lnTo>
                  <a:lnTo>
                    <a:pt x="2450088" y="2325356"/>
                  </a:lnTo>
                  <a:lnTo>
                    <a:pt x="0" y="2325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/>
          <p:cNvGrpSpPr/>
          <p:nvPr/>
        </p:nvGrpSpPr>
        <p:grpSpPr>
          <a:xfrm>
            <a:off x="6858000" y="5603727"/>
            <a:ext cx="10251252" cy="2250296"/>
            <a:chOff x="6025314" y="2969404"/>
            <a:chExt cx="10251252" cy="2250296"/>
          </a:xfrm>
        </p:grpSpPr>
        <p:sp>
          <p:nvSpPr>
            <p:cNvPr id="34" name="Rounded Rectangle 33"/>
            <p:cNvSpPr/>
            <p:nvPr/>
          </p:nvSpPr>
          <p:spPr>
            <a:xfrm>
              <a:off x="6495859" y="3314700"/>
              <a:ext cx="9780707" cy="1905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29312" y="3977680"/>
              <a:ext cx="947778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3600" b="1">
                  <a:solidFill>
                    <a:srgbClr val="4D567B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2. CÁC CÔNG VIỆC CHÍNH CỦA THIẾT KẾ</a:t>
              </a:r>
              <a:endParaRPr lang="en-US" sz="3600">
                <a:solidFill>
                  <a:srgbClr val="4D567B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8"/>
            <p:cNvSpPr/>
            <p:nvPr/>
          </p:nvSpPr>
          <p:spPr>
            <a:xfrm rot="20889235">
              <a:off x="6025314" y="2969404"/>
              <a:ext cx="1092285" cy="1036678"/>
            </a:xfrm>
            <a:custGeom>
              <a:avLst/>
              <a:gdLst/>
              <a:ahLst/>
              <a:cxnLst/>
              <a:rect l="l" t="t" r="r" b="b"/>
              <a:pathLst>
                <a:path w="2450088" h="2325356">
                  <a:moveTo>
                    <a:pt x="0" y="0"/>
                  </a:moveTo>
                  <a:lnTo>
                    <a:pt x="2450088" y="0"/>
                  </a:lnTo>
                  <a:lnTo>
                    <a:pt x="2450088" y="2325356"/>
                  </a:lnTo>
                  <a:lnTo>
                    <a:pt x="0" y="2325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75949" y="1409700"/>
            <a:ext cx="11278314" cy="53096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94B6C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143000" y="2781300"/>
            <a:ext cx="5029200" cy="7298311"/>
          </a:xfrm>
          <a:custGeom>
            <a:avLst/>
            <a:gdLst/>
            <a:ahLst/>
            <a:cxnLst/>
            <a:rect l="l" t="t" r="r" b="b"/>
            <a:pathLst>
              <a:path w="2318748" h="3364938">
                <a:moveTo>
                  <a:pt x="0" y="0"/>
                </a:moveTo>
                <a:lnTo>
                  <a:pt x="2318748" y="0"/>
                </a:lnTo>
                <a:lnTo>
                  <a:pt x="2318748" y="3364938"/>
                </a:lnTo>
                <a:lnTo>
                  <a:pt x="0" y="336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5857840" y="1782436"/>
            <a:ext cx="796423" cy="813512"/>
            <a:chOff x="0" y="0"/>
            <a:chExt cx="209757" cy="21425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9757" cy="214258"/>
            </a:xfrm>
            <a:custGeom>
              <a:avLst/>
              <a:gdLst/>
              <a:ahLst/>
              <a:cxnLst/>
              <a:rect l="l" t="t" r="r" b="b"/>
              <a:pathLst>
                <a:path w="209757" h="214258">
                  <a:moveTo>
                    <a:pt x="0" y="0"/>
                  </a:moveTo>
                  <a:lnTo>
                    <a:pt x="209757" y="0"/>
                  </a:lnTo>
                  <a:lnTo>
                    <a:pt x="209757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chemeClr val="accent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09757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210838" y="1782436"/>
            <a:ext cx="191933" cy="813512"/>
            <a:chOff x="0" y="0"/>
            <a:chExt cx="50550" cy="21425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0550" cy="214258"/>
            </a:xfrm>
            <a:custGeom>
              <a:avLst/>
              <a:gdLst/>
              <a:ahLst/>
              <a:cxnLst/>
              <a:rect l="l" t="t" r="r" b="b"/>
              <a:pathLst>
                <a:path w="50550" h="214258">
                  <a:moveTo>
                    <a:pt x="0" y="0"/>
                  </a:moveTo>
                  <a:lnTo>
                    <a:pt x="50550" y="0"/>
                  </a:lnTo>
                  <a:lnTo>
                    <a:pt x="50550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rgbClr val="FFD05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50550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497058" y="1782436"/>
            <a:ext cx="265532" cy="813512"/>
            <a:chOff x="0" y="0"/>
            <a:chExt cx="69934" cy="21425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9934" cy="214258"/>
            </a:xfrm>
            <a:custGeom>
              <a:avLst/>
              <a:gdLst/>
              <a:ahLst/>
              <a:cxnLst/>
              <a:rect l="l" t="t" r="r" b="b"/>
              <a:pathLst>
                <a:path w="69934" h="214258">
                  <a:moveTo>
                    <a:pt x="0" y="0"/>
                  </a:moveTo>
                  <a:lnTo>
                    <a:pt x="69934" y="0"/>
                  </a:lnTo>
                  <a:lnTo>
                    <a:pt x="69934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chemeClr val="accent6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69934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162800" y="2557865"/>
            <a:ext cx="8389822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THIẾT KẾ TRONG CUỘC SỐNG</a:t>
            </a:r>
            <a:endParaRPr lang="en-US" sz="6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586" y="355087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1744" y="876300"/>
            <a:ext cx="16724511" cy="1754326"/>
            <a:chOff x="572889" y="2476500"/>
            <a:chExt cx="16724511" cy="1754326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2476500"/>
              <a:ext cx="15163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 thẻ tên hoạt động với hình mô tả hoạt động ở Hình 1 cho phù hợp. Hoạt động nào được thực hiện đầu tiên để tạo ra sản phẩm công nghệ?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89" y="2573307"/>
              <a:ext cx="1560711" cy="156071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023506"/>
            <a:ext cx="10534650" cy="6448425"/>
          </a:xfrm>
          <a:prstGeom prst="rect">
            <a:avLst/>
          </a:prstGeom>
        </p:spPr>
      </p:pic>
      <p:sp>
        <p:nvSpPr>
          <p:cNvPr id="21" name="Freeform 4"/>
          <p:cNvSpPr/>
          <p:nvPr/>
        </p:nvSpPr>
        <p:spPr>
          <a:xfrm>
            <a:off x="381000" y="5676900"/>
            <a:ext cx="5945236" cy="4254444"/>
          </a:xfrm>
          <a:custGeom>
            <a:avLst/>
            <a:gdLst/>
            <a:ahLst/>
            <a:cxnLst/>
            <a:rect l="l" t="t" r="r" b="b"/>
            <a:pathLst>
              <a:path w="4118824" h="2996444">
                <a:moveTo>
                  <a:pt x="0" y="0"/>
                </a:moveTo>
                <a:lnTo>
                  <a:pt x="4118823" y="0"/>
                </a:lnTo>
                <a:lnTo>
                  <a:pt x="4118823" y="2996444"/>
                </a:lnTo>
                <a:lnTo>
                  <a:pt x="0" y="299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>
              <a:fillRect l="-2332" r="-1"/>
            </a:stretch>
          </a:blipFill>
        </p:spPr>
      </p:sp>
    </p:spTree>
    <p:extLst>
      <p:ext uri="{BB962C8B-B14F-4D97-AF65-F5344CB8AC3E}">
        <p14:creationId xmlns:p14="http://schemas.microsoft.com/office/powerpoint/2010/main" val="98353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586" y="355087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150000"/>
                </a:lnSpc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" r="51442" b="54902"/>
          <a:stretch/>
        </p:blipFill>
        <p:spPr>
          <a:xfrm>
            <a:off x="3962400" y="1409700"/>
            <a:ext cx="4800600" cy="358424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5" b="53922"/>
          <a:stretch/>
        </p:blipFill>
        <p:spPr>
          <a:xfrm>
            <a:off x="9296400" y="1412544"/>
            <a:ext cx="4691384" cy="3581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22" r="50634"/>
          <a:stretch/>
        </p:blipFill>
        <p:spPr>
          <a:xfrm>
            <a:off x="3962400" y="5598871"/>
            <a:ext cx="4800600" cy="3581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6" t="53922"/>
          <a:stretch/>
        </p:blipFill>
        <p:spPr>
          <a:xfrm>
            <a:off x="9296400" y="5598871"/>
            <a:ext cx="4691384" cy="3581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ounded Rectangle 22"/>
          <p:cNvSpPr/>
          <p:nvPr/>
        </p:nvSpPr>
        <p:spPr>
          <a:xfrm>
            <a:off x="562793" y="2058821"/>
            <a:ext cx="3200400" cy="228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1a: </a:t>
            </a:r>
          </a:p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Sản xuất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173200" y="2058821"/>
            <a:ext cx="3522614" cy="2286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1b: </a:t>
            </a:r>
          </a:p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Vận hành, sử dụng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210714" y="6246571"/>
            <a:ext cx="3490769" cy="2286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1d: </a:t>
            </a:r>
          </a:p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Bảo dưỡng, sửa chữa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62793" y="6246571"/>
            <a:ext cx="3200400" cy="2286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1c: </a:t>
            </a:r>
          </a:p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Thiết kế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586" y="355087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150000"/>
                </a:lnSpc>
              </a:pPr>
              <a:endParaRPr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736105"/>
            <a:ext cx="9006170" cy="8814790"/>
            <a:chOff x="685800" y="672110"/>
            <a:chExt cx="9006170" cy="8814790"/>
          </a:xfrm>
        </p:grpSpPr>
        <p:grpSp>
          <p:nvGrpSpPr>
            <p:cNvPr id="5" name="Group 4"/>
            <p:cNvGrpSpPr/>
            <p:nvPr/>
          </p:nvGrpSpPr>
          <p:grpSpPr>
            <a:xfrm>
              <a:off x="685800" y="672110"/>
              <a:ext cx="9006170" cy="8814790"/>
              <a:chOff x="5545932" y="1472210"/>
              <a:chExt cx="9006170" cy="881479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7010400" y="2781300"/>
                <a:ext cx="5812302" cy="5638800"/>
              </a:xfrm>
              <a:prstGeom prst="ellipse">
                <a:avLst/>
              </a:prstGeom>
              <a:solidFill>
                <a:srgbClr val="FFEE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3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"/>
              <p:cNvSpPr/>
              <p:nvPr/>
            </p:nvSpPr>
            <p:spPr>
              <a:xfrm>
                <a:off x="5545932" y="1472210"/>
                <a:ext cx="9006170" cy="8814790"/>
              </a:xfrm>
              <a:custGeom>
                <a:avLst/>
                <a:gdLst/>
                <a:ahLst/>
                <a:cxnLst/>
                <a:rect l="l" t="t" r="r" b="b"/>
                <a:pathLst>
                  <a:path w="4204138" h="4114800">
                    <a:moveTo>
                      <a:pt x="0" y="0"/>
                    </a:moveTo>
                    <a:lnTo>
                      <a:pt x="4204138" y="0"/>
                    </a:lnTo>
                    <a:lnTo>
                      <a:pt x="420413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19" name="Rectangle 18"/>
            <p:cNvSpPr/>
            <p:nvPr/>
          </p:nvSpPr>
          <p:spPr>
            <a:xfrm>
              <a:off x="2770419" y="3238500"/>
              <a:ext cx="4572000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3400" b="1">
                  <a:latin typeface="Arial" panose="020B0604020202020204" pitchFamily="34" charset="0"/>
                  <a:cs typeface="Arial" panose="020B0604020202020204" pitchFamily="34" charset="0"/>
                </a:rPr>
                <a:t>Xác định vị trí đúng của hình theo thứ tự các bước tạo ra sản phẩm công nghệ </a:t>
              </a:r>
              <a:endParaRPr lang="en-US" sz="3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4332816" y="2552700"/>
            <a:ext cx="3200400" cy="228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1a: </a:t>
            </a:r>
          </a:p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Sản xuất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681221" y="5829300"/>
            <a:ext cx="3522614" cy="2286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1b: </a:t>
            </a:r>
          </a:p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Vận hành, sử dụng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4187631" y="5829300"/>
            <a:ext cx="3490769" cy="2286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1d: </a:t>
            </a:r>
          </a:p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Bảo dưỡng, sửa chữa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842328" y="2552700"/>
            <a:ext cx="3200400" cy="2286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1c: </a:t>
            </a:r>
          </a:p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Thiết kế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15647000" y="5105400"/>
            <a:ext cx="572029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3" name="Right Arrow 32"/>
          <p:cNvSpPr/>
          <p:nvPr/>
        </p:nvSpPr>
        <p:spPr>
          <a:xfrm flipH="1">
            <a:off x="13401756" y="6743700"/>
            <a:ext cx="572029" cy="4572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4" name="Right Arrow 33"/>
          <p:cNvSpPr/>
          <p:nvPr/>
        </p:nvSpPr>
        <p:spPr>
          <a:xfrm rot="10800000" flipH="1">
            <a:off x="13401757" y="3467100"/>
            <a:ext cx="572029" cy="4572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6696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271445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4400" y="571500"/>
            <a:ext cx="12554584" cy="1673484"/>
            <a:chOff x="1143000" y="266700"/>
            <a:chExt cx="12554584" cy="1673484"/>
          </a:xfrm>
        </p:grpSpPr>
        <p:sp>
          <p:nvSpPr>
            <p:cNvPr id="17" name="Rectangle 16"/>
            <p:cNvSpPr/>
            <p:nvPr/>
          </p:nvSpPr>
          <p:spPr>
            <a:xfrm>
              <a:off x="2667000" y="764888"/>
              <a:ext cx="11030584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38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sát Hình 2 (SGK tr.15) và trả lời các câu hỏi:</a:t>
              </a:r>
              <a:endParaRPr lang="en-US" sz="38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266700"/>
              <a:ext cx="1250921" cy="167348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14" y="2447591"/>
            <a:ext cx="10058400" cy="342614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493898" y="6303476"/>
            <a:ext cx="7192902" cy="31150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nl-NL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nêu sự khác nhau về kiểu dáng, màu sắc của những chiếc đồng hồ trong Hình 2.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618614" y="6303477"/>
            <a:ext cx="7192902" cy="31150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nào tạo nên sự khác nhau của những sản phẩm đó?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413</Words>
  <Application>Microsoft Office PowerPoint</Application>
  <PresentationFormat>Custom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</dc:title>
  <cp:lastModifiedBy>duyên nguyễn</cp:lastModifiedBy>
  <cp:revision>56</cp:revision>
  <dcterms:created xsi:type="dcterms:W3CDTF">2006-08-16T00:00:00Z</dcterms:created>
  <dcterms:modified xsi:type="dcterms:W3CDTF">2025-12-08T09:32:53Z</dcterms:modified>
  <dc:identifier>DAFwHvmzFZw</dc:identifier>
</cp:coreProperties>
</file>