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61" r:id="rId5"/>
    <p:sldId id="262" r:id="rId6"/>
    <p:sldId id="263" r:id="rId7"/>
    <p:sldId id="265" r:id="rId8"/>
    <p:sldId id="268" r:id="rId9"/>
    <p:sldId id="259" r:id="rId10"/>
    <p:sldId id="260" r:id="rId11"/>
    <p:sldId id="266" r:id="rId12"/>
    <p:sldId id="264" r:id="rId13"/>
    <p:sldId id="267" r:id="rId14"/>
    <p:sldId id="269" r:id="rId15"/>
  </p:sldIdLst>
  <p:sldSz cx="18288000" cy="10287000"/>
  <p:notesSz cx="6858000" cy="9144000"/>
  <p:embeddedFontLst>
    <p:embeddedFont>
      <p:font typeface="Gamja Flower" panose="020B0604020202020204" charset="-127"/>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2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47.png"/><Relationship Id="rId3" Type="http://schemas.openxmlformats.org/officeDocument/2006/relationships/image" Target="../media/image38.svg"/><Relationship Id="rId7" Type="http://schemas.openxmlformats.org/officeDocument/2006/relationships/image" Target="../media/image11.png"/><Relationship Id="rId12" Type="http://schemas.openxmlformats.org/officeDocument/2006/relationships/image" Target="../media/image45.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35.png"/><Relationship Id="rId10" Type="http://schemas.openxmlformats.org/officeDocument/2006/relationships/image" Target="../media/image43.svg"/><Relationship Id="rId4" Type="http://schemas.openxmlformats.org/officeDocument/2006/relationships/image" Target="../media/image46.png"/><Relationship Id="rId9" Type="http://schemas.openxmlformats.org/officeDocument/2006/relationships/image" Target="../media/image36.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2.svg"/><Relationship Id="rId7"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1.svg"/><Relationship Id="rId4" Type="http://schemas.openxmlformats.org/officeDocument/2006/relationships/image" Target="../media/image4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8.svg"/><Relationship Id="rId10"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svg"/><Relationship Id="rId7" Type="http://schemas.openxmlformats.org/officeDocument/2006/relationships/image" Target="../media/image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7.svg"/><Relationship Id="rId5" Type="http://schemas.openxmlformats.org/officeDocument/2006/relationships/image" Target="../media/image85.svg"/><Relationship Id="rId10"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0.svg"/><Relationship Id="rId3" Type="http://schemas.openxmlformats.org/officeDocument/2006/relationships/image" Target="../media/image38.svg"/><Relationship Id="rId7" Type="http://schemas.openxmlformats.org/officeDocument/2006/relationships/image" Target="../media/image98.svg"/><Relationship Id="rId12"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68.svg"/><Relationship Id="rId5" Type="http://schemas.openxmlformats.org/officeDocument/2006/relationships/image" Target="../media/image30.svg"/><Relationship Id="rId15" Type="http://schemas.openxmlformats.org/officeDocument/2006/relationships/image" Target="../media/image100.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image" Target="../media/image83.sv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8.svg"/><Relationship Id="rId5" Type="http://schemas.openxmlformats.org/officeDocument/2006/relationships/image" Target="../media/image22.svg"/><Relationship Id="rId1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6.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15.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4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27.png"/><Relationship Id="rId3" Type="http://schemas.openxmlformats.org/officeDocument/2006/relationships/image" Target="../media/image49.svg"/><Relationship Id="rId21" Type="http://schemas.openxmlformats.org/officeDocument/2006/relationships/image" Target="../media/image65.svg"/><Relationship Id="rId7" Type="http://schemas.openxmlformats.org/officeDocument/2006/relationships/image" Target="../media/image53.svg"/><Relationship Id="rId12" Type="http://schemas.openxmlformats.org/officeDocument/2006/relationships/image" Target="../media/image24.png"/><Relationship Id="rId17" Type="http://schemas.openxmlformats.org/officeDocument/2006/relationships/image" Target="../media/image61.svg"/><Relationship Id="rId2" Type="http://schemas.openxmlformats.org/officeDocument/2006/relationships/image" Target="../media/image20.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0.svg"/><Relationship Id="rId5" Type="http://schemas.openxmlformats.org/officeDocument/2006/relationships/image" Target="../media/image51.svg"/><Relationship Id="rId15" Type="http://schemas.openxmlformats.org/officeDocument/2006/relationships/image" Target="../media/image59.svg"/><Relationship Id="rId10" Type="http://schemas.openxmlformats.org/officeDocument/2006/relationships/image" Target="../media/image1.png"/><Relationship Id="rId19" Type="http://schemas.openxmlformats.org/officeDocument/2006/relationships/image" Target="../media/image63.svg"/><Relationship Id="rId4" Type="http://schemas.openxmlformats.org/officeDocument/2006/relationships/image" Target="../media/image21.png"/><Relationship Id="rId9" Type="http://schemas.openxmlformats.org/officeDocument/2006/relationships/image" Target="../media/image55.svg"/><Relationship Id="rId14" Type="http://schemas.openxmlformats.org/officeDocument/2006/relationships/image" Target="../media/image25.png"/><Relationship Id="rId22" Type="http://schemas.openxmlformats.org/officeDocument/2006/relationships/image" Target="../media/image29.jpg"/></Relationships>
</file>

<file path=ppt/slides/_rels/slide6.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34.png"/><Relationship Id="rId3" Type="http://schemas.openxmlformats.org/officeDocument/2006/relationships/image" Target="../media/image30.svg"/><Relationship Id="rId7" Type="http://schemas.openxmlformats.org/officeDocument/2006/relationships/image" Target="../media/image31.png"/><Relationship Id="rId12" Type="http://schemas.openxmlformats.org/officeDocument/2006/relationships/image" Target="../media/image7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33.png"/><Relationship Id="rId10" Type="http://schemas.openxmlformats.org/officeDocument/2006/relationships/image" Target="../media/image72.sv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76.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5.svg"/><Relationship Id="rId4" Type="http://schemas.openxmlformats.org/officeDocument/2006/relationships/image" Target="../media/image35.png"/><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2.svg"/><Relationship Id="rId12" Type="http://schemas.openxmlformats.org/officeDocument/2006/relationships/image" Target="../media/image9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image" Target="../media/image89.svg"/><Relationship Id="rId10" Type="http://schemas.openxmlformats.org/officeDocument/2006/relationships/image" Target="../media/image94.svg"/><Relationship Id="rId4" Type="http://schemas.openxmlformats.org/officeDocument/2006/relationships/image" Target="../media/image37.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4.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grpSp>
        <p:nvGrpSpPr>
          <p:cNvPr id="2" name="Group 2"/>
          <p:cNvGrpSpPr/>
          <p:nvPr/>
        </p:nvGrpSpPr>
        <p:grpSpPr>
          <a:xfrm>
            <a:off x="1951258" y="2059906"/>
            <a:ext cx="14431742" cy="6317859"/>
            <a:chOff x="0" y="0"/>
            <a:chExt cx="10805670" cy="7119301"/>
          </a:xfrm>
        </p:grpSpPr>
        <p:sp>
          <p:nvSpPr>
            <p:cNvPr id="3" name="Freeform 3"/>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4" name="Group 4"/>
          <p:cNvGrpSpPr/>
          <p:nvPr/>
        </p:nvGrpSpPr>
        <p:grpSpPr>
          <a:xfrm>
            <a:off x="2133600" y="1909235"/>
            <a:ext cx="14417098" cy="6273913"/>
            <a:chOff x="0" y="0"/>
            <a:chExt cx="10821129" cy="7087086"/>
          </a:xfrm>
        </p:grpSpPr>
        <p:sp>
          <p:nvSpPr>
            <p:cNvPr id="5" name="Freeform 5"/>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6" name="TextBox 6"/>
          <p:cNvSpPr txBox="1"/>
          <p:nvPr/>
        </p:nvSpPr>
        <p:spPr>
          <a:xfrm>
            <a:off x="1419908" y="3277481"/>
            <a:ext cx="15838869" cy="2678810"/>
          </a:xfrm>
          <a:prstGeom prst="rect">
            <a:avLst/>
          </a:prstGeom>
        </p:spPr>
        <p:txBody>
          <a:bodyPr wrap="square" lIns="0" tIns="0" rIns="0" bIns="0" rtlCol="0" anchor="t">
            <a:spAutoFit/>
          </a:bodyPr>
          <a:lstStyle/>
          <a:p>
            <a:pPr algn="ctr">
              <a:lnSpc>
                <a:spcPts val="10999"/>
              </a:lnSpc>
            </a:pPr>
            <a:r>
              <a:rPr lang="en-US" sz="7200" b="1" spc="149" dirty="0" smtClean="0">
                <a:solidFill>
                  <a:srgbClr val="253140"/>
                </a:solidFill>
                <a:latin typeface="Arial" panose="020B0604020202020204" pitchFamily="34" charset="0"/>
                <a:cs typeface="Arial" panose="020B0604020202020204" pitchFamily="34" charset="0"/>
              </a:rPr>
              <a:t>CHÀO MỪNG CÁC EM </a:t>
            </a:r>
          </a:p>
          <a:p>
            <a:pPr algn="ctr">
              <a:lnSpc>
                <a:spcPts val="10999"/>
              </a:lnSpc>
            </a:pPr>
            <a:r>
              <a:rPr lang="en-US" sz="7200" b="1" spc="149" dirty="0" smtClean="0">
                <a:solidFill>
                  <a:srgbClr val="253140"/>
                </a:solidFill>
                <a:latin typeface="Arial" panose="020B0604020202020204" pitchFamily="34" charset="0"/>
                <a:cs typeface="Arial" panose="020B0604020202020204" pitchFamily="34" charset="0"/>
              </a:rPr>
              <a:t>ĐẾN VỚI BÀI HỌC HÔM NAY!</a:t>
            </a:r>
            <a:endParaRPr lang="en-US" sz="7200" b="1" spc="149" dirty="0">
              <a:solidFill>
                <a:srgbClr val="25314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88226">
            <a:off x="-6338320" y="5504654"/>
            <a:ext cx="9565636" cy="944389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5789" y="-1240253"/>
            <a:ext cx="3411394" cy="3975142"/>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88226">
            <a:off x="16954606" y="-4802379"/>
            <a:ext cx="9050206" cy="893502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1520">
            <a:off x="12914044" y="963634"/>
            <a:ext cx="4134155" cy="184909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554673" y="5980536"/>
            <a:ext cx="4456747" cy="424606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96407">
            <a:off x="892350" y="5981318"/>
            <a:ext cx="2453576" cy="2840982"/>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9932352" y="2597110"/>
            <a:ext cx="7147215" cy="6665121"/>
            <a:chOff x="0" y="0"/>
            <a:chExt cx="8073578" cy="7529000"/>
          </a:xfrm>
        </p:grpSpPr>
        <p:sp>
          <p:nvSpPr>
            <p:cNvPr id="3" name="Freeform 3"/>
            <p:cNvSpPr/>
            <p:nvPr/>
          </p:nvSpPr>
          <p:spPr>
            <a:xfrm>
              <a:off x="-4213" y="0"/>
              <a:ext cx="8077790" cy="7528999"/>
            </a:xfrm>
            <a:custGeom>
              <a:avLst/>
              <a:gdLst/>
              <a:ahLst/>
              <a:cxnLst/>
              <a:rect l="l" t="t" r="r" b="b"/>
              <a:pathLst>
                <a:path w="8077790" h="7528999">
                  <a:moveTo>
                    <a:pt x="278431" y="16918"/>
                  </a:moveTo>
                  <a:cubicBezTo>
                    <a:pt x="278431" y="16918"/>
                    <a:pt x="604014" y="12258"/>
                    <a:pt x="1013916" y="12454"/>
                  </a:cubicBezTo>
                  <a:cubicBezTo>
                    <a:pt x="6417698" y="12671"/>
                    <a:pt x="7803722" y="0"/>
                    <a:pt x="7803722" y="0"/>
                  </a:cubicBezTo>
                  <a:cubicBezTo>
                    <a:pt x="7871186" y="0"/>
                    <a:pt x="7947124" y="0"/>
                    <a:pt x="8025896" y="85073"/>
                  </a:cubicBezTo>
                  <a:cubicBezTo>
                    <a:pt x="8068874" y="131488"/>
                    <a:pt x="8069942" y="240224"/>
                    <a:pt x="8070348" y="320281"/>
                  </a:cubicBezTo>
                  <a:cubicBezTo>
                    <a:pt x="8070348" y="320281"/>
                    <a:pt x="8068643" y="5606893"/>
                    <a:pt x="8068643" y="6766416"/>
                  </a:cubicBezTo>
                  <a:cubicBezTo>
                    <a:pt x="8068643" y="6980574"/>
                    <a:pt x="8077791" y="7279753"/>
                    <a:pt x="8077791" y="7279753"/>
                  </a:cubicBezTo>
                  <a:cubicBezTo>
                    <a:pt x="8077791" y="7408422"/>
                    <a:pt x="8073622" y="7528999"/>
                    <a:pt x="7820784" y="7520865"/>
                  </a:cubicBezTo>
                  <a:cubicBezTo>
                    <a:pt x="7820784" y="7520865"/>
                    <a:pt x="7444312" y="7500567"/>
                    <a:pt x="6611223" y="7508165"/>
                  </a:cubicBezTo>
                  <a:cubicBezTo>
                    <a:pt x="2048687" y="7516299"/>
                    <a:pt x="304023" y="7528999"/>
                    <a:pt x="304023" y="7528999"/>
                  </a:cubicBezTo>
                  <a:cubicBezTo>
                    <a:pt x="132548" y="7528999"/>
                    <a:pt x="4213" y="7427930"/>
                    <a:pt x="8532" y="7225383"/>
                  </a:cubicBezTo>
                  <a:cubicBezTo>
                    <a:pt x="8532" y="7225383"/>
                    <a:pt x="9630" y="6726842"/>
                    <a:pt x="4815" y="172857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4" name="Group 4"/>
          <p:cNvGrpSpPr/>
          <p:nvPr/>
        </p:nvGrpSpPr>
        <p:grpSpPr>
          <a:xfrm rot="-10800000">
            <a:off x="998508" y="842616"/>
            <a:ext cx="7954567" cy="8601767"/>
            <a:chOff x="0" y="0"/>
            <a:chExt cx="3387433" cy="3663041"/>
          </a:xfrm>
        </p:grpSpPr>
        <p:sp>
          <p:nvSpPr>
            <p:cNvPr id="5" name="Freeform 5"/>
            <p:cNvSpPr/>
            <p:nvPr/>
          </p:nvSpPr>
          <p:spPr>
            <a:xfrm>
              <a:off x="-9098" y="-6509"/>
              <a:ext cx="3401763" cy="3695095"/>
            </a:xfrm>
            <a:custGeom>
              <a:avLst/>
              <a:gdLst/>
              <a:ahLst/>
              <a:cxnLst/>
              <a:rect l="l" t="t" r="r" b="b"/>
              <a:pathLst>
                <a:path w="3401763" h="3695095">
                  <a:moveTo>
                    <a:pt x="63030" y="3101542"/>
                  </a:moveTo>
                  <a:cubicBezTo>
                    <a:pt x="63030" y="3101542"/>
                    <a:pt x="0" y="2854977"/>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843343"/>
                    <a:pt x="3374701" y="3038946"/>
                    <a:pt x="3374701" y="3038946"/>
                  </a:cubicBezTo>
                  <a:cubicBezTo>
                    <a:pt x="3358019" y="3254678"/>
                    <a:pt x="3243375" y="3465290"/>
                    <a:pt x="3046506" y="3576914"/>
                  </a:cubicBezTo>
                  <a:cubicBezTo>
                    <a:pt x="2896154" y="3662163"/>
                    <a:pt x="2698123" y="3677261"/>
                    <a:pt x="2136736" y="3666519"/>
                  </a:cubicBezTo>
                  <a:lnTo>
                    <a:pt x="2136714" y="3666519"/>
                  </a:lnTo>
                  <a:cubicBezTo>
                    <a:pt x="645952" y="3661242"/>
                    <a:pt x="384604" y="3695095"/>
                    <a:pt x="254278" y="3585937"/>
                  </a:cubicBezTo>
                  <a:cubicBezTo>
                    <a:pt x="145767" y="3495052"/>
                    <a:pt x="81795" y="3301740"/>
                    <a:pt x="63030" y="3101542"/>
                  </a:cubicBezTo>
                  <a:close/>
                </a:path>
              </a:pathLst>
            </a:custGeom>
            <a:solidFill>
              <a:srgbClr val="CDB4DB"/>
            </a:solidFill>
          </p:spPr>
        </p:sp>
      </p:grpSp>
      <p:grpSp>
        <p:nvGrpSpPr>
          <p:cNvPr id="6" name="Group 6"/>
          <p:cNvGrpSpPr/>
          <p:nvPr/>
        </p:nvGrpSpPr>
        <p:grpSpPr>
          <a:xfrm rot="-10800000">
            <a:off x="1170590" y="1028700"/>
            <a:ext cx="7610402" cy="8229600"/>
            <a:chOff x="0" y="0"/>
            <a:chExt cx="3387433" cy="3663041"/>
          </a:xfrm>
        </p:grpSpPr>
        <p:sp>
          <p:nvSpPr>
            <p:cNvPr id="7" name="Freeform 7"/>
            <p:cNvSpPr/>
            <p:nvPr/>
          </p:nvSpPr>
          <p:spPr>
            <a:xfrm>
              <a:off x="-9098" y="-6509"/>
              <a:ext cx="3401763" cy="3695095"/>
            </a:xfrm>
            <a:custGeom>
              <a:avLst/>
              <a:gdLst/>
              <a:ahLst/>
              <a:cxnLst/>
              <a:rect l="l" t="t" r="r" b="b"/>
              <a:pathLst>
                <a:path w="3401763" h="3695095">
                  <a:moveTo>
                    <a:pt x="63030" y="3101542"/>
                  </a:moveTo>
                  <a:cubicBezTo>
                    <a:pt x="63030" y="3101542"/>
                    <a:pt x="0" y="2854977"/>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843343"/>
                    <a:pt x="3374701" y="3038946"/>
                    <a:pt x="3374701" y="3038946"/>
                  </a:cubicBezTo>
                  <a:cubicBezTo>
                    <a:pt x="3358019" y="3254678"/>
                    <a:pt x="3243375" y="3465290"/>
                    <a:pt x="3046506" y="3576914"/>
                  </a:cubicBezTo>
                  <a:cubicBezTo>
                    <a:pt x="2896154" y="3662163"/>
                    <a:pt x="2698123" y="3677261"/>
                    <a:pt x="2136736" y="3666519"/>
                  </a:cubicBezTo>
                  <a:lnTo>
                    <a:pt x="2136714" y="3666519"/>
                  </a:lnTo>
                  <a:cubicBezTo>
                    <a:pt x="645952" y="3661242"/>
                    <a:pt x="384604" y="3695095"/>
                    <a:pt x="254278" y="3585937"/>
                  </a:cubicBezTo>
                  <a:cubicBezTo>
                    <a:pt x="145767" y="3495052"/>
                    <a:pt x="81795" y="3301740"/>
                    <a:pt x="63030" y="3101542"/>
                  </a:cubicBezTo>
                  <a:close/>
                </a:path>
              </a:pathLst>
            </a:custGeom>
            <a:solidFill>
              <a:srgbClr val="BDE0FE"/>
            </a:solidFill>
          </p:spPr>
        </p:sp>
      </p:gr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34690">
            <a:off x="6926178" y="3820118"/>
            <a:ext cx="1851206" cy="1777158"/>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80992" y="8375223"/>
            <a:ext cx="1943916" cy="163642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612712">
            <a:off x="14468830" y="1930018"/>
            <a:ext cx="5580941" cy="1429436"/>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77803" y="355656"/>
            <a:ext cx="1439936" cy="973920"/>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345508" y="1028700"/>
            <a:ext cx="2676103" cy="1265067"/>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7269" y="4468994"/>
            <a:ext cx="7361195" cy="3977091"/>
          </a:xfrm>
          <a:prstGeom prst="rect">
            <a:avLst/>
          </a:prstGeom>
        </p:spPr>
      </p:pic>
      <p:pic>
        <p:nvPicPr>
          <p:cNvPr id="18" name="Picture 17"/>
          <p:cNvPicPr>
            <a:picLocks noChangeAspect="1"/>
          </p:cNvPicPr>
          <p:nvPr/>
        </p:nvPicPr>
        <p:blipFill rotWithShape="1">
          <a:blip r:embed="rId14">
            <a:extLst>
              <a:ext uri="{28A0092B-C50C-407E-A947-70E740481C1C}">
                <a14:useLocalDpi xmlns:a14="http://schemas.microsoft.com/office/drawing/2010/main" val="0"/>
              </a:ext>
            </a:extLst>
          </a:blip>
          <a:srcRect l="6407"/>
          <a:stretch/>
        </p:blipFill>
        <p:spPr>
          <a:xfrm flipH="1">
            <a:off x="3233243" y="1431059"/>
            <a:ext cx="5510024" cy="2943596"/>
          </a:xfrm>
          <a:prstGeom prst="rect">
            <a:avLst/>
          </a:prstGeom>
        </p:spPr>
      </p:pic>
      <p:sp>
        <p:nvSpPr>
          <p:cNvPr id="19" name="Rectangle 18"/>
          <p:cNvSpPr/>
          <p:nvPr/>
        </p:nvSpPr>
        <p:spPr>
          <a:xfrm>
            <a:off x="10226988" y="3514570"/>
            <a:ext cx="6623474" cy="470898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Em có thể luyện tập các thao tác với chuột bằng các phần mềm trò chơi khác dưới sự hướng dẫn của thầy, cô giáo.</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3" name="Group 3"/>
          <p:cNvGrpSpPr/>
          <p:nvPr/>
        </p:nvGrpSpPr>
        <p:grpSpPr>
          <a:xfrm rot="-10800000">
            <a:off x="1028700" y="2686185"/>
            <a:ext cx="16344900" cy="6787470"/>
            <a:chOff x="0" y="0"/>
            <a:chExt cx="7746799" cy="3663041"/>
          </a:xfrm>
        </p:grpSpPr>
        <p:sp>
          <p:nvSpPr>
            <p:cNvPr id="4" name="Freeform 4"/>
            <p:cNvSpPr/>
            <p:nvPr/>
          </p:nvSpPr>
          <p:spPr>
            <a:xfrm>
              <a:off x="-9098" y="-6509"/>
              <a:ext cx="7761130" cy="3695095"/>
            </a:xfrm>
            <a:custGeom>
              <a:avLst/>
              <a:gdLst/>
              <a:ahLst/>
              <a:cxnLst/>
              <a:rect l="l" t="t" r="r" b="b"/>
              <a:pathLst>
                <a:path w="7761130" h="3695095">
                  <a:moveTo>
                    <a:pt x="63030" y="3101542"/>
                  </a:moveTo>
                  <a:cubicBezTo>
                    <a:pt x="63030" y="3101542"/>
                    <a:pt x="0" y="2854977"/>
                    <a:pt x="10218" y="1214762"/>
                  </a:cubicBezTo>
                  <a:cubicBezTo>
                    <a:pt x="18651" y="990971"/>
                    <a:pt x="65033" y="645332"/>
                    <a:pt x="65033" y="645332"/>
                  </a:cubicBezTo>
                  <a:cubicBezTo>
                    <a:pt x="82233" y="502466"/>
                    <a:pt x="56685" y="337866"/>
                    <a:pt x="181385" y="223925"/>
                  </a:cubicBezTo>
                  <a:cubicBezTo>
                    <a:pt x="346794" y="72788"/>
                    <a:pt x="621643" y="0"/>
                    <a:pt x="6868057" y="6965"/>
                  </a:cubicBezTo>
                  <a:lnTo>
                    <a:pt x="6868058" y="6965"/>
                  </a:lnTo>
                  <a:cubicBezTo>
                    <a:pt x="7084805" y="16819"/>
                    <a:pt x="7289120" y="36481"/>
                    <a:pt x="7423308" y="101690"/>
                  </a:cubicBezTo>
                  <a:cubicBezTo>
                    <a:pt x="7679355" y="226120"/>
                    <a:pt x="7761129" y="459160"/>
                    <a:pt x="7755642" y="704684"/>
                  </a:cubicBezTo>
                  <a:cubicBezTo>
                    <a:pt x="7755642" y="704684"/>
                    <a:pt x="7712354" y="1013073"/>
                    <a:pt x="7719787" y="1248607"/>
                  </a:cubicBezTo>
                  <a:cubicBezTo>
                    <a:pt x="7726911" y="2843343"/>
                    <a:pt x="7734068" y="3038946"/>
                    <a:pt x="7734068" y="3038946"/>
                  </a:cubicBezTo>
                  <a:cubicBezTo>
                    <a:pt x="7717386" y="3254678"/>
                    <a:pt x="7602741" y="3465290"/>
                    <a:pt x="7405873" y="3576914"/>
                  </a:cubicBezTo>
                  <a:cubicBezTo>
                    <a:pt x="7255521" y="3662163"/>
                    <a:pt x="7057490" y="3677261"/>
                    <a:pt x="5608535" y="3666519"/>
                  </a:cubicBezTo>
                  <a:lnTo>
                    <a:pt x="5608457" y="3666519"/>
                  </a:lnTo>
                  <a:cubicBezTo>
                    <a:pt x="645952" y="3661242"/>
                    <a:pt x="384604" y="3695095"/>
                    <a:pt x="254278" y="3585937"/>
                  </a:cubicBezTo>
                  <a:cubicBezTo>
                    <a:pt x="145767" y="3495052"/>
                    <a:pt x="81795" y="3301740"/>
                    <a:pt x="63030" y="3101542"/>
                  </a:cubicBezTo>
                  <a:close/>
                </a:path>
              </a:pathLst>
            </a:custGeom>
            <a:solidFill>
              <a:srgbClr val="D0EBC8"/>
            </a:solidFill>
          </p:spPr>
        </p:sp>
      </p:grpSp>
      <p:grpSp>
        <p:nvGrpSpPr>
          <p:cNvPr id="5" name="Group 5"/>
          <p:cNvGrpSpPr/>
          <p:nvPr/>
        </p:nvGrpSpPr>
        <p:grpSpPr>
          <a:xfrm rot="-10800000">
            <a:off x="1125479" y="2857500"/>
            <a:ext cx="16095717" cy="6493800"/>
            <a:chOff x="0" y="0"/>
            <a:chExt cx="7927516" cy="3663041"/>
          </a:xfrm>
        </p:grpSpPr>
        <p:sp>
          <p:nvSpPr>
            <p:cNvPr id="6" name="Freeform 6"/>
            <p:cNvSpPr/>
            <p:nvPr/>
          </p:nvSpPr>
          <p:spPr>
            <a:xfrm>
              <a:off x="-9098" y="-6509"/>
              <a:ext cx="7941847" cy="3695095"/>
            </a:xfrm>
            <a:custGeom>
              <a:avLst/>
              <a:gdLst/>
              <a:ahLst/>
              <a:cxnLst/>
              <a:rect l="l" t="t" r="r" b="b"/>
              <a:pathLst>
                <a:path w="7941847" h="3695095">
                  <a:moveTo>
                    <a:pt x="63030" y="3101542"/>
                  </a:moveTo>
                  <a:cubicBezTo>
                    <a:pt x="63030" y="3101542"/>
                    <a:pt x="0" y="2854977"/>
                    <a:pt x="10218" y="1214762"/>
                  </a:cubicBezTo>
                  <a:cubicBezTo>
                    <a:pt x="18651" y="990971"/>
                    <a:pt x="65033" y="645332"/>
                    <a:pt x="65033" y="645332"/>
                  </a:cubicBezTo>
                  <a:cubicBezTo>
                    <a:pt x="82233" y="502466"/>
                    <a:pt x="56685" y="337866"/>
                    <a:pt x="181385" y="223925"/>
                  </a:cubicBezTo>
                  <a:cubicBezTo>
                    <a:pt x="346794" y="72788"/>
                    <a:pt x="621643" y="0"/>
                    <a:pt x="7048773" y="6965"/>
                  </a:cubicBezTo>
                  <a:lnTo>
                    <a:pt x="7048775" y="6965"/>
                  </a:lnTo>
                  <a:cubicBezTo>
                    <a:pt x="7265522" y="16819"/>
                    <a:pt x="7469836" y="36481"/>
                    <a:pt x="7604025" y="101690"/>
                  </a:cubicBezTo>
                  <a:cubicBezTo>
                    <a:pt x="7860071" y="226120"/>
                    <a:pt x="7941846" y="459160"/>
                    <a:pt x="7936358" y="704684"/>
                  </a:cubicBezTo>
                  <a:cubicBezTo>
                    <a:pt x="7936358" y="704684"/>
                    <a:pt x="7893070" y="1013073"/>
                    <a:pt x="7900504" y="1248607"/>
                  </a:cubicBezTo>
                  <a:cubicBezTo>
                    <a:pt x="7907628" y="2843343"/>
                    <a:pt x="7914784" y="3038946"/>
                    <a:pt x="7914784" y="3038946"/>
                  </a:cubicBezTo>
                  <a:cubicBezTo>
                    <a:pt x="7898103" y="3254678"/>
                    <a:pt x="7783458" y="3465290"/>
                    <a:pt x="7586589" y="3576914"/>
                  </a:cubicBezTo>
                  <a:cubicBezTo>
                    <a:pt x="7436238" y="3662163"/>
                    <a:pt x="7238206" y="3677261"/>
                    <a:pt x="5752458" y="3666519"/>
                  </a:cubicBezTo>
                  <a:lnTo>
                    <a:pt x="5752378" y="3666519"/>
                  </a:lnTo>
                  <a:cubicBezTo>
                    <a:pt x="645952" y="3661242"/>
                    <a:pt x="384604" y="3695095"/>
                    <a:pt x="254278" y="3585937"/>
                  </a:cubicBezTo>
                  <a:cubicBezTo>
                    <a:pt x="145767" y="3495052"/>
                    <a:pt x="81795" y="3301740"/>
                    <a:pt x="63030" y="3101542"/>
                  </a:cubicBezTo>
                  <a:close/>
                </a:path>
              </a:pathLst>
            </a:custGeom>
            <a:solidFill>
              <a:srgbClr val="FADD92"/>
            </a:solidFill>
          </p:spPr>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19025" y="2280741"/>
            <a:ext cx="1701730" cy="1107672"/>
          </a:xfrm>
          <a:prstGeom prst="rect">
            <a:avLst/>
          </a:prstGeom>
        </p:spPr>
      </p:pic>
      <p:sp>
        <p:nvSpPr>
          <p:cNvPr id="11" name="TextBox 11"/>
          <p:cNvSpPr txBox="1"/>
          <p:nvPr/>
        </p:nvSpPr>
        <p:spPr>
          <a:xfrm>
            <a:off x="4601227" y="1182774"/>
            <a:ext cx="8724900" cy="971676"/>
          </a:xfrm>
          <a:prstGeom prst="rect">
            <a:avLst/>
          </a:prstGeom>
        </p:spPr>
        <p:txBody>
          <a:bodyPr wrap="square" lIns="0" tIns="0" rIns="0" bIns="0" rtlCol="0" anchor="t">
            <a:spAutoFit/>
          </a:bodyPr>
          <a:lstStyle/>
          <a:p>
            <a:pPr algn="ctr">
              <a:lnSpc>
                <a:spcPts val="8099"/>
              </a:lnSpc>
            </a:pPr>
            <a:r>
              <a:rPr lang="en-US" sz="6600" b="1" spc="134" dirty="0" smtClean="0">
                <a:solidFill>
                  <a:srgbClr val="C00000"/>
                </a:solidFill>
                <a:latin typeface="Arial" panose="020B0604020202020204" pitchFamily="34" charset="0"/>
                <a:cs typeface="Arial" panose="020B0604020202020204" pitchFamily="34" charset="0"/>
              </a:rPr>
              <a:t>VẬN DỤNG</a:t>
            </a:r>
            <a:endParaRPr lang="en-US" sz="6600" b="1" spc="134"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14031">
            <a:off x="14999976" y="907136"/>
            <a:ext cx="2473896" cy="1983615"/>
          </a:xfrm>
          <a:prstGeom prst="rect">
            <a:avLst/>
          </a:prstGeom>
        </p:spPr>
      </p:pic>
      <p:sp>
        <p:nvSpPr>
          <p:cNvPr id="13" name="Rectangle 12"/>
          <p:cNvSpPr/>
          <p:nvPr/>
        </p:nvSpPr>
        <p:spPr>
          <a:xfrm>
            <a:off x="2662590" y="3246128"/>
            <a:ext cx="13563600" cy="5632311"/>
          </a:xfrm>
          <a:prstGeom prst="rect">
            <a:avLst/>
          </a:prstGeom>
        </p:spPr>
        <p:txBody>
          <a:bodyPr wrap="square">
            <a:spAutoFit/>
          </a:bodyPr>
          <a:lstStyle/>
          <a:p>
            <a:pPr algn="just">
              <a:lnSpc>
                <a:spcPct val="150000"/>
              </a:lnSpc>
            </a:pPr>
            <a:r>
              <a:rPr lang="en-US" sz="4000" b="1" dirty="0" smtClean="0">
                <a:latin typeface="Arial" panose="020B0604020202020204" pitchFamily="34" charset="0"/>
                <a:cs typeface="Arial" panose="020B0604020202020204" pitchFamily="34" charset="0"/>
              </a:rPr>
              <a:t>1. </a:t>
            </a:r>
            <a:r>
              <a:rPr lang="vi-VN" sz="4000" b="1" dirty="0" smtClean="0">
                <a:latin typeface="Arial" panose="020B0604020202020204" pitchFamily="34" charset="0"/>
                <a:cs typeface="Arial" panose="020B0604020202020204" pitchFamily="34" charset="0"/>
              </a:rPr>
              <a:t>Em </a:t>
            </a:r>
            <a:r>
              <a:rPr lang="vi-VN" sz="4000" b="1" dirty="0">
                <a:latin typeface="Arial" panose="020B0604020202020204" pitchFamily="34" charset="0"/>
                <a:cs typeface="Arial" panose="020B0604020202020204" pitchFamily="34" charset="0"/>
              </a:rPr>
              <a:t>cần sử dụng thao tác nháy đúp chuột trong những tình huống nào sau đây?</a:t>
            </a:r>
          </a:p>
          <a:p>
            <a:pPr algn="just">
              <a:lnSpc>
                <a:spcPct val="150000"/>
              </a:lnSpc>
            </a:pPr>
            <a:r>
              <a:rPr lang="vi-VN" sz="4000" dirty="0">
                <a:latin typeface="Arial" panose="020B0604020202020204" pitchFamily="34" charset="0"/>
                <a:cs typeface="Arial" panose="020B0604020202020204" pitchFamily="34" charset="0"/>
              </a:rPr>
              <a:t>A. Khởi động một phần mềm trên màn hình nền.</a:t>
            </a:r>
          </a:p>
          <a:p>
            <a:pPr algn="just">
              <a:lnSpc>
                <a:spcPct val="150000"/>
              </a:lnSpc>
            </a:pPr>
            <a:r>
              <a:rPr lang="vi-VN" sz="4000" dirty="0">
                <a:latin typeface="Arial" panose="020B0604020202020204" pitchFamily="34" charset="0"/>
                <a:cs typeface="Arial" panose="020B0604020202020204" pitchFamily="34" charset="0"/>
              </a:rPr>
              <a:t>B. Chọn lệnh New Folder trên dải lệnh Home của cửa sổ làm việc với tệp và thư mục để tạo thư mục mới.</a:t>
            </a:r>
          </a:p>
          <a:p>
            <a:pPr algn="just">
              <a:lnSpc>
                <a:spcPct val="150000"/>
              </a:lnSpc>
            </a:pPr>
            <a:r>
              <a:rPr lang="vi-VN" sz="4000" dirty="0">
                <a:latin typeface="Arial" panose="020B0604020202020204" pitchFamily="34" charset="0"/>
                <a:cs typeface="Arial" panose="020B0604020202020204" pitchFamily="34" charset="0"/>
              </a:rPr>
              <a:t>C. Mở một thư mục trên máy tính.</a:t>
            </a: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6431" y="5005496"/>
            <a:ext cx="1043409" cy="105293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6430" y="7778721"/>
            <a:ext cx="1043409" cy="1052938"/>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p:tgtEl>
                                          <p:spTgt spid="15"/>
                                        </p:tgtEl>
                                        <p:attrNameLst>
                                          <p:attrName>ppt_y</p:attrName>
                                        </p:attrNameLst>
                                      </p:cBhvr>
                                      <p:tavLst>
                                        <p:tav tm="0">
                                          <p:val>
                                            <p:strVal val="#ppt_y+#ppt_h*1.125000"/>
                                          </p:val>
                                        </p:tav>
                                        <p:tav tm="100000">
                                          <p:val>
                                            <p:strVal val="#ppt_y"/>
                                          </p:val>
                                        </p:tav>
                                      </p:tavLst>
                                    </p:anim>
                                    <p:animEffect transition="in" filter="wipe(up)">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3" name="Group 3"/>
          <p:cNvGrpSpPr/>
          <p:nvPr/>
        </p:nvGrpSpPr>
        <p:grpSpPr>
          <a:xfrm>
            <a:off x="933143" y="4526383"/>
            <a:ext cx="7973720" cy="4634646"/>
            <a:chOff x="0" y="0"/>
            <a:chExt cx="10805670" cy="5135675"/>
          </a:xfrm>
        </p:grpSpPr>
        <p:sp>
          <p:nvSpPr>
            <p:cNvPr id="4" name="Freeform 4"/>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5" name="Group 5"/>
          <p:cNvGrpSpPr/>
          <p:nvPr/>
        </p:nvGrpSpPr>
        <p:grpSpPr>
          <a:xfrm>
            <a:off x="9239556" y="4526383"/>
            <a:ext cx="8362643" cy="4634646"/>
            <a:chOff x="0" y="0"/>
            <a:chExt cx="10805670" cy="5135675"/>
          </a:xfrm>
        </p:grpSpPr>
        <p:sp>
          <p:nvSpPr>
            <p:cNvPr id="6" name="Freeform 6"/>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9" name="Group 9"/>
          <p:cNvGrpSpPr/>
          <p:nvPr/>
        </p:nvGrpSpPr>
        <p:grpSpPr>
          <a:xfrm>
            <a:off x="1082814" y="4402820"/>
            <a:ext cx="7965629" cy="4596380"/>
            <a:chOff x="0" y="0"/>
            <a:chExt cx="10821129" cy="5105739"/>
          </a:xfrm>
        </p:grpSpPr>
        <p:sp>
          <p:nvSpPr>
            <p:cNvPr id="10" name="Freeform 10"/>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1" name="Group 11"/>
          <p:cNvGrpSpPr/>
          <p:nvPr/>
        </p:nvGrpSpPr>
        <p:grpSpPr>
          <a:xfrm>
            <a:off x="9389228" y="4402820"/>
            <a:ext cx="8354157" cy="4596380"/>
            <a:chOff x="0" y="0"/>
            <a:chExt cx="10821129" cy="5105739"/>
          </a:xfrm>
        </p:grpSpPr>
        <p:sp>
          <p:nvSpPr>
            <p:cNvPr id="12" name="Freeform 12"/>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rgbClr val="FADD92"/>
            </a:solidFill>
          </p:spPr>
        </p:sp>
      </p:grpSp>
      <p:grpSp>
        <p:nvGrpSpPr>
          <p:cNvPr id="27" name="Group 27"/>
          <p:cNvGrpSpPr/>
          <p:nvPr/>
        </p:nvGrpSpPr>
        <p:grpSpPr>
          <a:xfrm rot="5400000">
            <a:off x="7730653" y="-5707324"/>
            <a:ext cx="2523484" cy="15825364"/>
            <a:chOff x="0" y="0"/>
            <a:chExt cx="1742828" cy="4944588"/>
          </a:xfrm>
        </p:grpSpPr>
        <p:sp>
          <p:nvSpPr>
            <p:cNvPr id="28" name="Freeform 28"/>
            <p:cNvSpPr/>
            <p:nvPr/>
          </p:nvSpPr>
          <p:spPr>
            <a:xfrm>
              <a:off x="-9098" y="-6509"/>
              <a:ext cx="1757158" cy="4976641"/>
            </a:xfrm>
            <a:custGeom>
              <a:avLst/>
              <a:gdLst/>
              <a:ahLst/>
              <a:cxnLst/>
              <a:rect l="l" t="t" r="r" b="b"/>
              <a:pathLst>
                <a:path w="1757158" h="4976641">
                  <a:moveTo>
                    <a:pt x="63030" y="4383088"/>
                  </a:moveTo>
                  <a:cubicBezTo>
                    <a:pt x="63030" y="4383088"/>
                    <a:pt x="0" y="4136524"/>
                    <a:pt x="10218" y="1214762"/>
                  </a:cubicBezTo>
                  <a:cubicBezTo>
                    <a:pt x="18651" y="990971"/>
                    <a:pt x="65033" y="645332"/>
                    <a:pt x="65033" y="645332"/>
                  </a:cubicBezTo>
                  <a:cubicBezTo>
                    <a:pt x="82233" y="502466"/>
                    <a:pt x="56685" y="337866"/>
                    <a:pt x="181385" y="223925"/>
                  </a:cubicBezTo>
                  <a:cubicBezTo>
                    <a:pt x="346794" y="72788"/>
                    <a:pt x="621643" y="0"/>
                    <a:pt x="864085" y="6965"/>
                  </a:cubicBezTo>
                  <a:lnTo>
                    <a:pt x="864086" y="6965"/>
                  </a:lnTo>
                  <a:cubicBezTo>
                    <a:pt x="1080833" y="16819"/>
                    <a:pt x="1285148" y="36481"/>
                    <a:pt x="1419337" y="101690"/>
                  </a:cubicBezTo>
                  <a:cubicBezTo>
                    <a:pt x="1675383" y="226120"/>
                    <a:pt x="1757158" y="459160"/>
                    <a:pt x="1751670" y="704684"/>
                  </a:cubicBezTo>
                  <a:cubicBezTo>
                    <a:pt x="1751670" y="704684"/>
                    <a:pt x="1708382" y="1013073"/>
                    <a:pt x="1715816" y="1248607"/>
                  </a:cubicBezTo>
                  <a:cubicBezTo>
                    <a:pt x="1722939" y="4124889"/>
                    <a:pt x="1730095" y="4320493"/>
                    <a:pt x="1730095" y="4320493"/>
                  </a:cubicBezTo>
                  <a:cubicBezTo>
                    <a:pt x="1713414" y="4536225"/>
                    <a:pt x="1598770" y="4746837"/>
                    <a:pt x="1401901" y="4858461"/>
                  </a:cubicBezTo>
                  <a:cubicBezTo>
                    <a:pt x="1251549" y="4943709"/>
                    <a:pt x="1053518" y="4958807"/>
                    <a:pt x="826972" y="4948066"/>
                  </a:cubicBezTo>
                  <a:lnTo>
                    <a:pt x="826972" y="4948066"/>
                  </a:lnTo>
                  <a:cubicBezTo>
                    <a:pt x="645952" y="4942789"/>
                    <a:pt x="384604" y="4976642"/>
                    <a:pt x="254278" y="4867484"/>
                  </a:cubicBezTo>
                  <a:cubicBezTo>
                    <a:pt x="145767" y="4776599"/>
                    <a:pt x="81795" y="4583287"/>
                    <a:pt x="63030" y="4383088"/>
                  </a:cubicBezTo>
                  <a:close/>
                </a:path>
              </a:pathLst>
            </a:custGeom>
            <a:solidFill>
              <a:srgbClr val="FFFFFF"/>
            </a:solidFill>
          </p:spPr>
        </p:sp>
      </p:grpSp>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6368" y="799128"/>
            <a:ext cx="1201050" cy="1399528"/>
          </a:xfrm>
          <a:prstGeom prst="rect">
            <a:avLst/>
          </a:prstGeom>
        </p:spPr>
      </p:pic>
      <p:pic>
        <p:nvPicPr>
          <p:cNvPr id="30" name="Picture 3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444403">
            <a:off x="16202692" y="3530859"/>
            <a:ext cx="1532594" cy="997579"/>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796526">
            <a:off x="14710626" y="-6775430"/>
            <a:ext cx="9050206" cy="8935021"/>
          </a:xfrm>
          <a:prstGeom prst="rect">
            <a:avLst/>
          </a:prstGeom>
        </p:spPr>
      </p:pic>
      <p:pic>
        <p:nvPicPr>
          <p:cNvPr id="33"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095445">
            <a:off x="-5818356" y="8795689"/>
            <a:ext cx="9050206" cy="8935021"/>
          </a:xfrm>
          <a:prstGeom prst="rect">
            <a:avLst/>
          </a:prstGeom>
        </p:spPr>
      </p:pic>
      <p:sp>
        <p:nvSpPr>
          <p:cNvPr id="34" name="Rectangle 33"/>
          <p:cNvSpPr/>
          <p:nvPr/>
        </p:nvSpPr>
        <p:spPr>
          <a:xfrm>
            <a:off x="2038206" y="1081050"/>
            <a:ext cx="14211586"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p:txBody>
      </p:sp>
      <p:sp>
        <p:nvSpPr>
          <p:cNvPr id="35" name="Rectangle 34"/>
          <p:cNvSpPr/>
          <p:nvPr/>
        </p:nvSpPr>
        <p:spPr>
          <a:xfrm>
            <a:off x="1282640" y="4900796"/>
            <a:ext cx="7668659" cy="3313664"/>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Em nháy nút phải chuột vào biểu tượng </a:t>
            </a:r>
            <a:r>
              <a:rPr lang="vi-VN" sz="3600" b="1" dirty="0">
                <a:latin typeface="Arial" panose="020B0604020202020204" pitchFamily="34" charset="0"/>
                <a:cs typeface="Arial" panose="020B0604020202020204" pitchFamily="34" charset="0"/>
              </a:rPr>
              <a:t>This PC </a:t>
            </a:r>
            <a:r>
              <a:rPr lang="vi-VN" sz="3600" dirty="0">
                <a:latin typeface="Arial" panose="020B0604020202020204" pitchFamily="34" charset="0"/>
                <a:cs typeface="Arial" panose="020B0604020202020204" pitchFamily="34" charset="0"/>
              </a:rPr>
              <a:t>trên màn hình nền, rồi nháy chuột chọn </a:t>
            </a:r>
            <a:r>
              <a:rPr lang="vi-VN" sz="3600" b="1" dirty="0">
                <a:latin typeface="Arial" panose="020B0604020202020204" pitchFamily="34" charset="0"/>
                <a:cs typeface="Arial" panose="020B0604020202020204" pitchFamily="34" charset="0"/>
              </a:rPr>
              <a:t>Properties</a:t>
            </a:r>
            <a:r>
              <a:rPr lang="vi-VN" sz="3600" dirty="0">
                <a:latin typeface="Arial" panose="020B0604020202020204" pitchFamily="34" charset="0"/>
                <a:cs typeface="Arial" panose="020B0604020202020204" pitchFamily="34" charset="0"/>
              </a:rPr>
              <a:t> và xem bảng chọn được mở.</a:t>
            </a:r>
            <a:endParaRPr lang="en-US" sz="36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895" y="3551695"/>
            <a:ext cx="3463096" cy="1472457"/>
          </a:xfrm>
          <a:prstGeom prst="rect">
            <a:avLst/>
          </a:prstGeom>
        </p:spPr>
      </p:pic>
      <p:sp>
        <p:nvSpPr>
          <p:cNvPr id="37" name="TextBox 36"/>
          <p:cNvSpPr txBox="1"/>
          <p:nvPr/>
        </p:nvSpPr>
        <p:spPr>
          <a:xfrm>
            <a:off x="1079713" y="3779988"/>
            <a:ext cx="2571459"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Ví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dụ</a:t>
            </a:r>
            <a:endParaRPr lang="en-US" sz="4000" b="1" dirty="0">
              <a:solidFill>
                <a:srgbClr val="C00000"/>
              </a:solidFill>
              <a:latin typeface="Arial" panose="020B0604020202020204" pitchFamily="34" charset="0"/>
              <a:cs typeface="Arial" panose="020B0604020202020204" pitchFamily="34" charset="0"/>
            </a:endParaRPr>
          </a:p>
        </p:txBody>
      </p:sp>
      <p:sp>
        <p:nvSpPr>
          <p:cNvPr id="38" name="Rectangle 37"/>
          <p:cNvSpPr/>
          <p:nvPr/>
        </p:nvSpPr>
        <p:spPr>
          <a:xfrm>
            <a:off x="9647321" y="4577351"/>
            <a:ext cx="7834717" cy="424731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Em dùng nút cuộn chuột để xem thông tin trên Internet, lăn nút cuộn chuột xuống để xem các tin phía dưới trang tin và lăn nút cuộn chuột lên để xem các tin phía trên trang tin.</a:t>
            </a:r>
            <a:endParaRPr lang="en-US" sz="3600" dirty="0">
              <a:latin typeface="Arial" panose="020B0604020202020204" pitchFamily="34" charset="0"/>
              <a:cs typeface="Arial" panose="020B0604020202020204"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outVertical)">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3" name="Group 3"/>
          <p:cNvGrpSpPr/>
          <p:nvPr/>
        </p:nvGrpSpPr>
        <p:grpSpPr>
          <a:xfrm>
            <a:off x="7801898" y="1628685"/>
            <a:ext cx="8554521" cy="3114421"/>
            <a:chOff x="0" y="0"/>
            <a:chExt cx="8033628" cy="7119301"/>
          </a:xfrm>
        </p:grpSpPr>
        <p:sp>
          <p:nvSpPr>
            <p:cNvPr id="4" name="Freeform 4"/>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FADD92"/>
            </a:solidFill>
          </p:spPr>
        </p:sp>
      </p:grpSp>
      <p:grpSp>
        <p:nvGrpSpPr>
          <p:cNvPr id="5" name="Group 5"/>
          <p:cNvGrpSpPr/>
          <p:nvPr/>
        </p:nvGrpSpPr>
        <p:grpSpPr>
          <a:xfrm>
            <a:off x="7920068" y="1531830"/>
            <a:ext cx="8525991" cy="3092757"/>
            <a:chOff x="0" y="0"/>
            <a:chExt cx="8026434" cy="7087086"/>
          </a:xfrm>
        </p:grpSpPr>
        <p:sp>
          <p:nvSpPr>
            <p:cNvPr id="6" name="Freeform 6"/>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7" name="Group 7"/>
          <p:cNvGrpSpPr/>
          <p:nvPr/>
        </p:nvGrpSpPr>
        <p:grpSpPr>
          <a:xfrm>
            <a:off x="7801898" y="5775044"/>
            <a:ext cx="8644161" cy="3254656"/>
            <a:chOff x="0" y="0"/>
            <a:chExt cx="8033628" cy="7119301"/>
          </a:xfrm>
        </p:grpSpPr>
        <p:sp>
          <p:nvSpPr>
            <p:cNvPr id="8" name="Freeform 8"/>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9" name="Group 9"/>
          <p:cNvGrpSpPr/>
          <p:nvPr/>
        </p:nvGrpSpPr>
        <p:grpSpPr>
          <a:xfrm>
            <a:off x="7920068" y="5683287"/>
            <a:ext cx="8615332" cy="3232017"/>
            <a:chOff x="0" y="0"/>
            <a:chExt cx="8026434" cy="7087086"/>
          </a:xfrm>
        </p:grpSpPr>
        <p:sp>
          <p:nvSpPr>
            <p:cNvPr id="10" name="Freeform 10"/>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23" name="Group 23"/>
          <p:cNvGrpSpPr/>
          <p:nvPr/>
        </p:nvGrpSpPr>
        <p:grpSpPr>
          <a:xfrm rot="5400000">
            <a:off x="2068444" y="1942757"/>
            <a:ext cx="4173427" cy="6236344"/>
            <a:chOff x="0" y="0"/>
            <a:chExt cx="2622070" cy="3251114"/>
          </a:xfrm>
        </p:grpSpPr>
        <p:sp>
          <p:nvSpPr>
            <p:cNvPr id="24" name="Freeform 24"/>
            <p:cNvSpPr/>
            <p:nvPr/>
          </p:nvSpPr>
          <p:spPr>
            <a:xfrm>
              <a:off x="-9098" y="-6509"/>
              <a:ext cx="2636400" cy="3283168"/>
            </a:xfrm>
            <a:custGeom>
              <a:avLst/>
              <a:gdLst/>
              <a:ahLst/>
              <a:cxnLst/>
              <a:rect l="l" t="t" r="r" b="b"/>
              <a:pathLst>
                <a:path w="2636400" h="3283168">
                  <a:moveTo>
                    <a:pt x="63030" y="2689614"/>
                  </a:moveTo>
                  <a:cubicBezTo>
                    <a:pt x="63030" y="2689614"/>
                    <a:pt x="0" y="2443050"/>
                    <a:pt x="10218" y="1214762"/>
                  </a:cubicBezTo>
                  <a:cubicBezTo>
                    <a:pt x="18651" y="990971"/>
                    <a:pt x="65033" y="645332"/>
                    <a:pt x="65033" y="645332"/>
                  </a:cubicBezTo>
                  <a:cubicBezTo>
                    <a:pt x="82233" y="502466"/>
                    <a:pt x="56685" y="337866"/>
                    <a:pt x="181385" y="223925"/>
                  </a:cubicBezTo>
                  <a:cubicBezTo>
                    <a:pt x="346794" y="72788"/>
                    <a:pt x="621643" y="0"/>
                    <a:pt x="1743327" y="6965"/>
                  </a:cubicBezTo>
                  <a:lnTo>
                    <a:pt x="1743328" y="6965"/>
                  </a:lnTo>
                  <a:cubicBezTo>
                    <a:pt x="1960075" y="16819"/>
                    <a:pt x="2164390" y="36481"/>
                    <a:pt x="2298579" y="101690"/>
                  </a:cubicBezTo>
                  <a:cubicBezTo>
                    <a:pt x="2554625" y="226120"/>
                    <a:pt x="2636400" y="459160"/>
                    <a:pt x="2630912" y="704684"/>
                  </a:cubicBezTo>
                  <a:cubicBezTo>
                    <a:pt x="2630912" y="704684"/>
                    <a:pt x="2587624" y="1013073"/>
                    <a:pt x="2595058" y="1248607"/>
                  </a:cubicBezTo>
                  <a:cubicBezTo>
                    <a:pt x="2602181" y="2431416"/>
                    <a:pt x="2609338" y="2627018"/>
                    <a:pt x="2609338" y="2627018"/>
                  </a:cubicBezTo>
                  <a:cubicBezTo>
                    <a:pt x="2592656" y="2842751"/>
                    <a:pt x="2478012" y="3053363"/>
                    <a:pt x="2281143" y="3164987"/>
                  </a:cubicBezTo>
                  <a:cubicBezTo>
                    <a:pt x="2130791" y="3250235"/>
                    <a:pt x="1932760" y="3265333"/>
                    <a:pt x="1527200" y="3254592"/>
                  </a:cubicBezTo>
                  <a:lnTo>
                    <a:pt x="1527189" y="3254592"/>
                  </a:lnTo>
                  <a:cubicBezTo>
                    <a:pt x="645952" y="3249315"/>
                    <a:pt x="384604" y="3283168"/>
                    <a:pt x="254278" y="3174010"/>
                  </a:cubicBezTo>
                  <a:cubicBezTo>
                    <a:pt x="145767" y="3083125"/>
                    <a:pt x="81795" y="2889813"/>
                    <a:pt x="63030" y="2689614"/>
                  </a:cubicBezTo>
                  <a:close/>
                </a:path>
              </a:pathLst>
            </a:custGeom>
            <a:solidFill>
              <a:srgbClr val="FFFFFF"/>
            </a:solidFill>
          </p:spPr>
        </p:sp>
      </p:grpSp>
      <p:sp>
        <p:nvSpPr>
          <p:cNvPr id="25" name="TextBox 25"/>
          <p:cNvSpPr txBox="1"/>
          <p:nvPr/>
        </p:nvSpPr>
        <p:spPr>
          <a:xfrm>
            <a:off x="1439672" y="3700788"/>
            <a:ext cx="5418359" cy="2769989"/>
          </a:xfrm>
          <a:prstGeom prst="rect">
            <a:avLst/>
          </a:prstGeom>
        </p:spPr>
        <p:txBody>
          <a:bodyPr wrap="square" lIns="0" tIns="0" rIns="0" bIns="0" rtlCol="0" anchor="t">
            <a:spAutoFit/>
          </a:bodyPr>
          <a:lstStyle/>
          <a:p>
            <a:pPr algn="ctr">
              <a:lnSpc>
                <a:spcPct val="150000"/>
              </a:lnSpc>
            </a:pPr>
            <a:r>
              <a:rPr lang="en-US" sz="6000" b="1" spc="135" dirty="0" smtClean="0">
                <a:solidFill>
                  <a:srgbClr val="253140"/>
                </a:solidFill>
                <a:latin typeface="Arial" panose="020B0604020202020204" pitchFamily="34" charset="0"/>
                <a:cs typeface="Arial" panose="020B0604020202020204" pitchFamily="34" charset="0"/>
              </a:rPr>
              <a:t>HƯỚNG DẪN VỀ NHÀ</a:t>
            </a:r>
            <a:endParaRPr lang="en-US" sz="6000" b="1" spc="135" dirty="0">
              <a:solidFill>
                <a:srgbClr val="253140"/>
              </a:solidFill>
              <a:latin typeface="Arial" panose="020B0604020202020204" pitchFamily="34" charset="0"/>
              <a:cs typeface="Arial" panose="020B0604020202020204" pitchFamily="34" charset="0"/>
            </a:endParaRPr>
          </a:p>
        </p:txBody>
      </p:sp>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751578" y="6583605"/>
            <a:ext cx="2098167" cy="2640713"/>
          </a:xfrm>
          <a:prstGeom prst="rect">
            <a:avLst/>
          </a:prstGeom>
        </p:spPr>
      </p:pic>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28700" y="861736"/>
            <a:ext cx="1446752" cy="2216473"/>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73246">
            <a:off x="-5554730" y="7676432"/>
            <a:ext cx="9180582" cy="9063738"/>
          </a:xfrm>
          <a:prstGeom prst="rect">
            <a:avLst/>
          </a:prstGeom>
        </p:spPr>
      </p:pic>
      <p:pic>
        <p:nvPicPr>
          <p:cNvPr id="29" name="Picture 2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073460" y="1468423"/>
            <a:ext cx="1191584" cy="1003097"/>
          </a:xfrm>
          <a:prstGeom prst="rect">
            <a:avLst/>
          </a:prstGeom>
        </p:spPr>
      </p:pic>
      <p:sp>
        <p:nvSpPr>
          <p:cNvPr id="30" name="TextBox 29"/>
          <p:cNvSpPr txBox="1"/>
          <p:nvPr/>
        </p:nvSpPr>
        <p:spPr>
          <a:xfrm>
            <a:off x="8862958" y="1986468"/>
            <a:ext cx="6834241" cy="2123658"/>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Tiếp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tục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luyện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chuột</a:t>
            </a:r>
            <a:endParaRPr lang="en-US" sz="4400" dirty="0">
              <a:latin typeface="Arial" panose="020B0604020202020204" pitchFamily="34" charset="0"/>
              <a:cs typeface="Arial" panose="020B0604020202020204" pitchFamily="34" charset="0"/>
            </a:endParaRPr>
          </a:p>
        </p:txBody>
      </p:sp>
      <p:sp>
        <p:nvSpPr>
          <p:cNvPr id="31" name="Rectangle 30"/>
          <p:cNvSpPr/>
          <p:nvPr/>
        </p:nvSpPr>
        <p:spPr>
          <a:xfrm>
            <a:off x="8862959" y="5775044"/>
            <a:ext cx="6658347" cy="3139321"/>
          </a:xfrm>
          <a:prstGeom prst="rect">
            <a:avLst/>
          </a:prstGeom>
        </p:spPr>
        <p:txBody>
          <a:bodyPr wrap="square">
            <a:spAutoFit/>
          </a:bodyPr>
          <a:lstStyle/>
          <a:p>
            <a:pPr algn="just">
              <a:lnSpc>
                <a:spcPct val="150000"/>
              </a:lnSpc>
            </a:pPr>
            <a:r>
              <a:rPr lang="vi-VN" sz="4400" dirty="0" smtClean="0">
                <a:latin typeface="Arial" panose="020B0604020202020204" pitchFamily="34" charset="0"/>
                <a:cs typeface="Arial" panose="020B0604020202020204" pitchFamily="34" charset="0"/>
              </a:rPr>
              <a:t>Đọc </a:t>
            </a:r>
            <a:r>
              <a:rPr lang="vi-VN" sz="4400" dirty="0">
                <a:latin typeface="Arial" panose="020B0604020202020204" pitchFamily="34" charset="0"/>
                <a:cs typeface="Arial" panose="020B0604020202020204" pitchFamily="34" charset="0"/>
              </a:rPr>
              <a:t>và chuẩn bị trước </a:t>
            </a:r>
            <a:r>
              <a:rPr lang="vi-VN" sz="4400" b="1" dirty="0">
                <a:latin typeface="Arial" panose="020B0604020202020204" pitchFamily="34" charset="0"/>
                <a:cs typeface="Arial" panose="020B0604020202020204" pitchFamily="34" charset="0"/>
              </a:rPr>
              <a:t>Bài 14: Em thực hiện công việc như thế nào?</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19530" y="7143775"/>
            <a:ext cx="1851206" cy="1777158"/>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858543" y="1412399"/>
            <a:ext cx="1851206" cy="1777158"/>
          </a:xfrm>
          <a:prstGeom prst="rect">
            <a:avLst/>
          </a:prstGeom>
        </p:spPr>
      </p:pic>
      <p:grpSp>
        <p:nvGrpSpPr>
          <p:cNvPr id="4" name="Group 4"/>
          <p:cNvGrpSpPr/>
          <p:nvPr/>
        </p:nvGrpSpPr>
        <p:grpSpPr>
          <a:xfrm>
            <a:off x="3345387" y="1779549"/>
            <a:ext cx="11721068" cy="6727902"/>
            <a:chOff x="0" y="0"/>
            <a:chExt cx="3976518" cy="2530741"/>
          </a:xfrm>
        </p:grpSpPr>
        <p:sp>
          <p:nvSpPr>
            <p:cNvPr id="5" name="Freeform 5"/>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4196">
            <a:off x="-777016" y="-151707"/>
            <a:ext cx="5580941" cy="1429436"/>
          </a:xfrm>
          <a:prstGeom prst="rect">
            <a:avLst/>
          </a:prstGeom>
        </p:spPr>
      </p:pic>
      <p:grpSp>
        <p:nvGrpSpPr>
          <p:cNvPr id="7" name="Group 7"/>
          <p:cNvGrpSpPr/>
          <p:nvPr/>
        </p:nvGrpSpPr>
        <p:grpSpPr>
          <a:xfrm>
            <a:off x="3657600" y="1960673"/>
            <a:ext cx="11089975" cy="6365654"/>
            <a:chOff x="0" y="0"/>
            <a:chExt cx="3976518" cy="2530741"/>
          </a:xfrm>
        </p:grpSpPr>
        <p:sp>
          <p:nvSpPr>
            <p:cNvPr id="8" name="Freeform 8"/>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FFFFFF"/>
            </a:solidFill>
          </p:spPr>
        </p:sp>
      </p:grpSp>
      <p:sp>
        <p:nvSpPr>
          <p:cNvPr id="9" name="TextBox 9"/>
          <p:cNvSpPr txBox="1"/>
          <p:nvPr/>
        </p:nvSpPr>
        <p:spPr>
          <a:xfrm>
            <a:off x="3945395" y="3600332"/>
            <a:ext cx="10503606" cy="2835905"/>
          </a:xfrm>
          <a:prstGeom prst="rect">
            <a:avLst/>
          </a:prstGeom>
        </p:spPr>
        <p:txBody>
          <a:bodyPr wrap="square" lIns="0" tIns="0" rIns="0" bIns="0" rtlCol="0" anchor="t">
            <a:spAutoFit/>
          </a:bodyPr>
          <a:lstStyle/>
          <a:p>
            <a:pPr algn="ctr">
              <a:lnSpc>
                <a:spcPts val="11700"/>
              </a:lnSpc>
            </a:pPr>
            <a:r>
              <a:rPr lang="en-US" sz="7200" b="1" spc="195" dirty="0" smtClean="0">
                <a:solidFill>
                  <a:srgbClr val="C00000"/>
                </a:solidFill>
                <a:latin typeface="Arial" panose="020B0604020202020204" pitchFamily="34" charset="0"/>
                <a:cs typeface="Arial" panose="020B0604020202020204" pitchFamily="34" charset="0"/>
              </a:rPr>
              <a:t>HẸN GẶP LẠI CÁC EM Ở BÀI HỌC SAU!</a:t>
            </a:r>
            <a:endParaRPr lang="en-US" sz="7200" b="1" spc="195" dirty="0">
              <a:solidFill>
                <a:srgbClr val="C0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44048">
            <a:off x="13196008" y="9572282"/>
            <a:ext cx="5580941" cy="1429436"/>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732102">
            <a:off x="589000" y="8552307"/>
            <a:ext cx="2169254" cy="141198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14031">
            <a:off x="15183655" y="711028"/>
            <a:ext cx="2665246" cy="213704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483449">
            <a:off x="2102339" y="5860382"/>
            <a:ext cx="968979" cy="96897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9931">
            <a:off x="759896" y="3756280"/>
            <a:ext cx="1914019" cy="2202324"/>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979686" y="4191812"/>
            <a:ext cx="2279662" cy="18610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3369882" y="1145360"/>
            <a:ext cx="11517937" cy="1763710"/>
            <a:chOff x="0" y="0"/>
            <a:chExt cx="17142419" cy="2345666"/>
          </a:xfrm>
        </p:grpSpPr>
        <p:sp>
          <p:nvSpPr>
            <p:cNvPr id="3" name="Freeform 3"/>
            <p:cNvSpPr/>
            <p:nvPr/>
          </p:nvSpPr>
          <p:spPr>
            <a:xfrm>
              <a:off x="-4213" y="0"/>
              <a:ext cx="17146631" cy="2345666"/>
            </a:xfrm>
            <a:custGeom>
              <a:avLst/>
              <a:gdLst/>
              <a:ahLst/>
              <a:cxnLst/>
              <a:rect l="l" t="t" r="r" b="b"/>
              <a:pathLst>
                <a:path w="17146631" h="2345666">
                  <a:moveTo>
                    <a:pt x="278431" y="16918"/>
                  </a:moveTo>
                  <a:cubicBezTo>
                    <a:pt x="278431" y="16918"/>
                    <a:pt x="604014" y="12258"/>
                    <a:pt x="1175379" y="12454"/>
                  </a:cubicBezTo>
                  <a:cubicBezTo>
                    <a:pt x="14339493" y="12671"/>
                    <a:pt x="16872563" y="0"/>
                    <a:pt x="16872563" y="0"/>
                  </a:cubicBezTo>
                  <a:cubicBezTo>
                    <a:pt x="16940027" y="0"/>
                    <a:pt x="17015964" y="0"/>
                    <a:pt x="17094737" y="85073"/>
                  </a:cubicBezTo>
                  <a:cubicBezTo>
                    <a:pt x="17137716" y="131488"/>
                    <a:pt x="17138783" y="240224"/>
                    <a:pt x="17139189" y="320281"/>
                  </a:cubicBezTo>
                  <a:cubicBezTo>
                    <a:pt x="17139189" y="320281"/>
                    <a:pt x="17137483" y="1318305"/>
                    <a:pt x="17137483" y="1583082"/>
                  </a:cubicBezTo>
                  <a:cubicBezTo>
                    <a:pt x="17137483" y="1797241"/>
                    <a:pt x="17146632" y="2096420"/>
                    <a:pt x="17146632" y="2096420"/>
                  </a:cubicBezTo>
                  <a:cubicBezTo>
                    <a:pt x="17146632" y="2225089"/>
                    <a:pt x="17142463" y="2345666"/>
                    <a:pt x="16889624" y="2337532"/>
                  </a:cubicBezTo>
                  <a:cubicBezTo>
                    <a:pt x="16889624" y="2337532"/>
                    <a:pt x="16513153" y="2317234"/>
                    <a:pt x="14810939" y="2324832"/>
                  </a:cubicBezTo>
                  <a:cubicBezTo>
                    <a:pt x="369618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1897999" y="1536980"/>
            <a:ext cx="14492002" cy="954236"/>
          </a:xfrm>
          <a:prstGeom prst="rect">
            <a:avLst/>
          </a:prstGeom>
        </p:spPr>
        <p:txBody>
          <a:bodyPr lIns="0" tIns="0" rIns="0" bIns="0" rtlCol="0" anchor="t">
            <a:spAutoFit/>
          </a:bodyPr>
          <a:lstStyle/>
          <a:p>
            <a:pPr algn="ctr">
              <a:lnSpc>
                <a:spcPts val="8100"/>
              </a:lnSpc>
            </a:pPr>
            <a:r>
              <a:rPr lang="en-US" sz="6000" b="1" spc="135" dirty="0" smtClean="0">
                <a:solidFill>
                  <a:srgbClr val="253140"/>
                </a:solidFill>
                <a:latin typeface="Arial" panose="020B0604020202020204" pitchFamily="34" charset="0"/>
                <a:cs typeface="Arial" panose="020B0604020202020204" pitchFamily="34" charset="0"/>
              </a:rPr>
              <a:t>KHỞI ĐỘNG</a:t>
            </a:r>
            <a:endParaRPr lang="en-US" sz="6000" b="1" spc="135" dirty="0">
              <a:solidFill>
                <a:srgbClr val="253140"/>
              </a:solidFill>
              <a:latin typeface="Arial" panose="020B0604020202020204" pitchFamily="34" charset="0"/>
              <a:cs typeface="Arial" panose="020B0604020202020204" pitchFamily="34" charset="0"/>
            </a:endParaRPr>
          </a:p>
        </p:txBody>
      </p:sp>
      <p:grpSp>
        <p:nvGrpSpPr>
          <p:cNvPr id="5" name="Group 5"/>
          <p:cNvGrpSpPr/>
          <p:nvPr/>
        </p:nvGrpSpPr>
        <p:grpSpPr>
          <a:xfrm rot="5400000">
            <a:off x="6311076" y="-710377"/>
            <a:ext cx="5903016" cy="13800771"/>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2085">
            <a:off x="15467949" y="4037891"/>
            <a:ext cx="1390046" cy="141841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483449">
            <a:off x="1192648" y="7635121"/>
            <a:ext cx="1410702" cy="141070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29931">
            <a:off x="238742" y="3719586"/>
            <a:ext cx="2475022" cy="284782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86029">
            <a:off x="15724868" y="6862026"/>
            <a:ext cx="1330266" cy="210243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52418">
            <a:off x="16579965" y="5517037"/>
            <a:ext cx="751590" cy="1406036"/>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892471" y="212452"/>
            <a:ext cx="5580941" cy="14294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13845446" y="9174886"/>
            <a:ext cx="5580941" cy="1429436"/>
          </a:xfrm>
          <a:prstGeom prst="rect">
            <a:avLst/>
          </a:prstGeom>
        </p:spPr>
      </p:pic>
      <p:sp>
        <p:nvSpPr>
          <p:cNvPr id="15" name="Rectangle 14"/>
          <p:cNvSpPr/>
          <p:nvPr/>
        </p:nvSpPr>
        <p:spPr>
          <a:xfrm>
            <a:off x="2958014" y="3707802"/>
            <a:ext cx="12572673" cy="707886"/>
          </a:xfrm>
          <a:prstGeom prst="rect">
            <a:avLst/>
          </a:prstGeom>
        </p:spPr>
        <p:txBody>
          <a:bodyPr wrap="none">
            <a:spAutoFit/>
          </a:bodyPr>
          <a:lstStyle/>
          <a:p>
            <a:r>
              <a:rPr lang="en-US" sz="4000" b="1" i="1" dirty="0" err="1">
                <a:solidFill>
                  <a:srgbClr val="C00000"/>
                </a:solidFill>
                <a:latin typeface="Arial" panose="020B0604020202020204" pitchFamily="34" charset="0"/>
                <a:cs typeface="Arial" panose="020B0604020202020204" pitchFamily="34" charset="0"/>
              </a:rPr>
              <a:t>Hình</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nào</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sau</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đây</a:t>
            </a:r>
            <a:r>
              <a:rPr lang="en-US" sz="4000" b="1" i="1" dirty="0">
                <a:solidFill>
                  <a:srgbClr val="C00000"/>
                </a:solidFill>
                <a:latin typeface="Arial" panose="020B0604020202020204" pitchFamily="34" charset="0"/>
                <a:cs typeface="Arial" panose="020B0604020202020204" pitchFamily="34" charset="0"/>
              </a:rPr>
              <a:t> minh </a:t>
            </a:r>
            <a:r>
              <a:rPr lang="en-US" sz="4000" b="1" i="1" dirty="0" err="1">
                <a:solidFill>
                  <a:srgbClr val="C00000"/>
                </a:solidFill>
                <a:latin typeface="Arial" panose="020B0604020202020204" pitchFamily="34" charset="0"/>
                <a:cs typeface="Arial" panose="020B0604020202020204" pitchFamily="34" charset="0"/>
              </a:rPr>
              <a:t>họa</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cách</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cầm</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chuột</a:t>
            </a:r>
            <a:r>
              <a:rPr lang="en-US" sz="4000" b="1" i="1" dirty="0">
                <a:solidFill>
                  <a:srgbClr val="C00000"/>
                </a:solidFill>
                <a:latin typeface="Arial" panose="020B0604020202020204" pitchFamily="34" charset="0"/>
                <a:cs typeface="Arial" panose="020B0604020202020204" pitchFamily="34" charset="0"/>
              </a:rPr>
              <a:t> </a:t>
            </a:r>
            <a:r>
              <a:rPr lang="en-US" sz="4000" b="1" i="1" dirty="0" err="1">
                <a:solidFill>
                  <a:srgbClr val="C00000"/>
                </a:solidFill>
                <a:latin typeface="Arial" panose="020B0604020202020204" pitchFamily="34" charset="0"/>
                <a:cs typeface="Arial" panose="020B0604020202020204" pitchFamily="34" charset="0"/>
              </a:rPr>
              <a:t>đúng</a:t>
            </a:r>
            <a:r>
              <a:rPr lang="en-US" sz="4000" b="1" i="1" dirty="0">
                <a:solidFill>
                  <a:srgbClr val="C00000"/>
                </a:solidFill>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tretch>
            <a:fillRect/>
          </a:stretch>
        </p:blipFill>
        <p:spPr>
          <a:xfrm>
            <a:off x="4766708" y="4676392"/>
            <a:ext cx="8668146" cy="3547957"/>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7547804"/>
            <a:ext cx="1588729" cy="1603238"/>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ppt_y</p:attrName>
                                        </p:attrNameLst>
                                      </p:cBhvr>
                                      <p:tavLst>
                                        <p:tav tm="0">
                                          <p:val>
                                            <p:strVal val="#ppt_y-#ppt_h*1.125000"/>
                                          </p:val>
                                        </p:tav>
                                        <p:tav tm="100000">
                                          <p:val>
                                            <p:strVal val="#ppt_y"/>
                                          </p:val>
                                        </p:tav>
                                      </p:tavLst>
                                    </p:anim>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0800" y="7010007"/>
            <a:ext cx="1851206" cy="177715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2743200" y="1104345"/>
            <a:ext cx="1851206" cy="1777158"/>
          </a:xfrm>
          <a:prstGeom prst="rect">
            <a:avLst/>
          </a:prstGeom>
        </p:spPr>
      </p:pic>
      <p:grpSp>
        <p:nvGrpSpPr>
          <p:cNvPr id="5" name="Group 5"/>
          <p:cNvGrpSpPr/>
          <p:nvPr/>
        </p:nvGrpSpPr>
        <p:grpSpPr>
          <a:xfrm>
            <a:off x="3338430" y="1406748"/>
            <a:ext cx="12110617" cy="6808776"/>
            <a:chOff x="0" y="0"/>
            <a:chExt cx="3976518" cy="2530741"/>
          </a:xfrm>
        </p:grpSpPr>
        <p:sp>
          <p:nvSpPr>
            <p:cNvPr id="6" name="Freeform 6"/>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CDB4DB"/>
            </a:solidFill>
          </p:spPr>
        </p:sp>
      </p:grpSp>
      <p:grpSp>
        <p:nvGrpSpPr>
          <p:cNvPr id="7" name="Group 7"/>
          <p:cNvGrpSpPr/>
          <p:nvPr/>
        </p:nvGrpSpPr>
        <p:grpSpPr>
          <a:xfrm>
            <a:off x="3581401" y="1795015"/>
            <a:ext cx="11582399" cy="6244085"/>
            <a:chOff x="21264" y="-6509"/>
            <a:chExt cx="4614951" cy="2562794"/>
          </a:xfrm>
        </p:grpSpPr>
        <p:sp>
          <p:nvSpPr>
            <p:cNvPr id="8" name="Freeform 8"/>
            <p:cNvSpPr/>
            <p:nvPr/>
          </p:nvSpPr>
          <p:spPr>
            <a:xfrm>
              <a:off x="21264" y="-6509"/>
              <a:ext cx="4614951"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0120">
            <a:off x="1656912" y="7005368"/>
            <a:ext cx="2549699" cy="266097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020800" y="746693"/>
            <a:ext cx="1446752" cy="2216473"/>
          </a:xfrm>
          <a:prstGeom prst="rect">
            <a:avLst/>
          </a:prstGeom>
        </p:spPr>
      </p:pic>
      <p:sp>
        <p:nvSpPr>
          <p:cNvPr id="14" name="TextBox 13"/>
          <p:cNvSpPr txBox="1"/>
          <p:nvPr/>
        </p:nvSpPr>
        <p:spPr>
          <a:xfrm>
            <a:off x="4229100" y="2994034"/>
            <a:ext cx="102870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BÀI 13: LUYỆN TẬP SỬ DỤNG CHUỘT</a:t>
            </a:r>
            <a:endParaRPr lang="en-US" sz="8000" b="1"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3" name="Group 3"/>
          <p:cNvGrpSpPr/>
          <p:nvPr/>
        </p:nvGrpSpPr>
        <p:grpSpPr>
          <a:xfrm>
            <a:off x="2105317" y="6075388"/>
            <a:ext cx="14073637" cy="3792512"/>
            <a:chOff x="0" y="0"/>
            <a:chExt cx="4989156" cy="2226039"/>
          </a:xfrm>
        </p:grpSpPr>
        <p:sp>
          <p:nvSpPr>
            <p:cNvPr id="4" name="Freeform 4"/>
            <p:cNvSpPr/>
            <p:nvPr/>
          </p:nvSpPr>
          <p:spPr>
            <a:xfrm>
              <a:off x="-9098" y="-6509"/>
              <a:ext cx="5003486" cy="2258093"/>
            </a:xfrm>
            <a:custGeom>
              <a:avLst/>
              <a:gdLst/>
              <a:ahLst/>
              <a:cxnLst/>
              <a:rect l="l" t="t" r="r" b="b"/>
              <a:pathLst>
                <a:path w="5003486" h="2258093">
                  <a:moveTo>
                    <a:pt x="63030" y="1664539"/>
                  </a:moveTo>
                  <a:cubicBezTo>
                    <a:pt x="63030" y="1664539"/>
                    <a:pt x="0" y="1417975"/>
                    <a:pt x="10218" y="1214762"/>
                  </a:cubicBezTo>
                  <a:cubicBezTo>
                    <a:pt x="18651" y="990971"/>
                    <a:pt x="65033" y="645332"/>
                    <a:pt x="65033" y="645332"/>
                  </a:cubicBezTo>
                  <a:cubicBezTo>
                    <a:pt x="82233" y="502466"/>
                    <a:pt x="56685" y="337866"/>
                    <a:pt x="181385" y="223925"/>
                  </a:cubicBezTo>
                  <a:cubicBezTo>
                    <a:pt x="346794" y="72788"/>
                    <a:pt x="621643" y="0"/>
                    <a:pt x="4110414" y="6965"/>
                  </a:cubicBezTo>
                  <a:lnTo>
                    <a:pt x="4110415" y="6965"/>
                  </a:lnTo>
                  <a:cubicBezTo>
                    <a:pt x="4327162" y="16819"/>
                    <a:pt x="4531477" y="36481"/>
                    <a:pt x="4665665" y="101690"/>
                  </a:cubicBezTo>
                  <a:cubicBezTo>
                    <a:pt x="4921711" y="226120"/>
                    <a:pt x="5003486" y="459160"/>
                    <a:pt x="4997999" y="704684"/>
                  </a:cubicBezTo>
                  <a:cubicBezTo>
                    <a:pt x="4997999" y="704684"/>
                    <a:pt x="4954711" y="1013073"/>
                    <a:pt x="4962144" y="1248607"/>
                  </a:cubicBezTo>
                  <a:cubicBezTo>
                    <a:pt x="4969267" y="1406341"/>
                    <a:pt x="4976424" y="1601944"/>
                    <a:pt x="4976424" y="1601944"/>
                  </a:cubicBezTo>
                  <a:cubicBezTo>
                    <a:pt x="4959742" y="1817676"/>
                    <a:pt x="4845098" y="2028288"/>
                    <a:pt x="4648229" y="2139912"/>
                  </a:cubicBezTo>
                  <a:cubicBezTo>
                    <a:pt x="4497878" y="2225161"/>
                    <a:pt x="4299847" y="2240259"/>
                    <a:pt x="3412348" y="2229517"/>
                  </a:cubicBezTo>
                  <a:lnTo>
                    <a:pt x="3412306" y="2229517"/>
                  </a:lnTo>
                  <a:cubicBezTo>
                    <a:pt x="645952" y="2224240"/>
                    <a:pt x="384604" y="2258093"/>
                    <a:pt x="254278" y="2148935"/>
                  </a:cubicBezTo>
                  <a:cubicBezTo>
                    <a:pt x="145767" y="2058050"/>
                    <a:pt x="81795" y="1864739"/>
                    <a:pt x="63030" y="1664539"/>
                  </a:cubicBezTo>
                  <a:close/>
                </a:path>
              </a:pathLst>
            </a:custGeom>
            <a:solidFill>
              <a:srgbClr val="FADD92"/>
            </a:solidFill>
          </p:spPr>
        </p:sp>
      </p:grpSp>
      <p:grpSp>
        <p:nvGrpSpPr>
          <p:cNvPr id="5" name="Group 5"/>
          <p:cNvGrpSpPr/>
          <p:nvPr/>
        </p:nvGrpSpPr>
        <p:grpSpPr>
          <a:xfrm>
            <a:off x="2109047" y="723900"/>
            <a:ext cx="14069907" cy="3487710"/>
            <a:chOff x="0" y="0"/>
            <a:chExt cx="15893532" cy="2345666"/>
          </a:xfrm>
        </p:grpSpPr>
        <p:sp>
          <p:nvSpPr>
            <p:cNvPr id="6" name="Freeform 6"/>
            <p:cNvSpPr/>
            <p:nvPr/>
          </p:nvSpPr>
          <p:spPr>
            <a:xfrm>
              <a:off x="-4213" y="0"/>
              <a:ext cx="15897745" cy="2345666"/>
            </a:xfrm>
            <a:custGeom>
              <a:avLst/>
              <a:gdLst/>
              <a:ahLst/>
              <a:cxnLst/>
              <a:rect l="l" t="t" r="r" b="b"/>
              <a:pathLst>
                <a:path w="15897745" h="2345666">
                  <a:moveTo>
                    <a:pt x="278431" y="16918"/>
                  </a:moveTo>
                  <a:cubicBezTo>
                    <a:pt x="278431" y="16918"/>
                    <a:pt x="604014" y="12258"/>
                    <a:pt x="1153144" y="12454"/>
                  </a:cubicBezTo>
                  <a:cubicBezTo>
                    <a:pt x="13248569" y="12671"/>
                    <a:pt x="15623677" y="0"/>
                    <a:pt x="15623677" y="0"/>
                  </a:cubicBezTo>
                  <a:cubicBezTo>
                    <a:pt x="15691141" y="0"/>
                    <a:pt x="15767077" y="0"/>
                    <a:pt x="15845851" y="85073"/>
                  </a:cubicBezTo>
                  <a:cubicBezTo>
                    <a:pt x="15888828" y="131488"/>
                    <a:pt x="15889896" y="240224"/>
                    <a:pt x="15890302" y="320281"/>
                  </a:cubicBezTo>
                  <a:cubicBezTo>
                    <a:pt x="15890302" y="320281"/>
                    <a:pt x="15888597" y="1318305"/>
                    <a:pt x="15888597" y="1583082"/>
                  </a:cubicBezTo>
                  <a:cubicBezTo>
                    <a:pt x="15888597" y="1797241"/>
                    <a:pt x="15897745" y="2096420"/>
                    <a:pt x="15897745" y="2096420"/>
                  </a:cubicBezTo>
                  <a:cubicBezTo>
                    <a:pt x="15897745" y="2225089"/>
                    <a:pt x="15893575" y="2345666"/>
                    <a:pt x="15640738" y="2337532"/>
                  </a:cubicBezTo>
                  <a:cubicBezTo>
                    <a:pt x="15640738" y="2337532"/>
                    <a:pt x="15264264" y="2317234"/>
                    <a:pt x="13681741" y="2324832"/>
                  </a:cubicBezTo>
                  <a:cubicBezTo>
                    <a:pt x="346930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2430427" y="1536980"/>
            <a:ext cx="13427147" cy="1038746"/>
          </a:xfrm>
          <a:prstGeom prst="rect">
            <a:avLst/>
          </a:prstGeom>
        </p:spPr>
        <p:txBody>
          <a:bodyPr lIns="0" tIns="0" rIns="0" bIns="0" rtlCol="0" anchor="t">
            <a:spAutoFit/>
          </a:bodyPr>
          <a:lstStyle/>
          <a:p>
            <a:pPr algn="ctr">
              <a:lnSpc>
                <a:spcPts val="8100"/>
              </a:lnSpc>
            </a:pPr>
            <a:endParaRPr lang="en-US" sz="9000" spc="135" dirty="0">
              <a:solidFill>
                <a:srgbClr val="333034"/>
              </a:solidFill>
              <a:latin typeface="Gamja Flower"/>
            </a:endParaR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5859" y="3150203"/>
            <a:ext cx="1446752" cy="221647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30695" y="4459476"/>
            <a:ext cx="2205538" cy="2001024"/>
          </a:xfrm>
          <a:prstGeom prst="rect">
            <a:avLst/>
          </a:prstGeom>
        </p:spPr>
      </p:pic>
      <p:sp>
        <p:nvSpPr>
          <p:cNvPr id="11" name="Rectangle 10"/>
          <p:cNvSpPr/>
          <p:nvPr/>
        </p:nvSpPr>
        <p:spPr>
          <a:xfrm>
            <a:off x="2852859" y="1036594"/>
            <a:ext cx="12573000" cy="2862322"/>
          </a:xfrm>
          <a:prstGeom prst="rect">
            <a:avLst/>
          </a:prstGeom>
        </p:spPr>
        <p:txBody>
          <a:bodyPr wrap="square">
            <a:spAutoFit/>
          </a:bodyPr>
          <a:lstStyle/>
          <a:p>
            <a:pPr algn="just">
              <a:lnSpc>
                <a:spcPct val="150000"/>
              </a:lnSpc>
            </a:pPr>
            <a:r>
              <a:rPr lang="en-US" sz="4000" b="1" dirty="0">
                <a:latin typeface="Arial" panose="020B0604020202020204" pitchFamily="34" charset="0"/>
                <a:cs typeface="Arial" panose="020B0604020202020204" pitchFamily="34" charset="0"/>
              </a:rPr>
              <a:t>NHIỆM VỤ 1: </a:t>
            </a:r>
            <a:r>
              <a:rPr lang="en-US" sz="4000" b="1" dirty="0" err="1">
                <a:latin typeface="Arial" panose="020B0604020202020204" pitchFamily="34" charset="0"/>
                <a:cs typeface="Arial" panose="020B0604020202020204" pitchFamily="34" charset="0"/>
              </a:rPr>
              <a:t>Thực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hành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thao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tác</a:t>
            </a:r>
            <a:r>
              <a:rPr lang="en-US" sz="4000" b="1" dirty="0">
                <a:latin typeface="Arial" panose="020B0604020202020204" pitchFamily="34" charset="0"/>
                <a:cs typeface="Arial" panose="020B0604020202020204" pitchFamily="34" charset="0"/>
              </a:rPr>
              <a:t> di </a:t>
            </a:r>
            <a:r>
              <a:rPr lang="en-US" sz="4000" b="1" dirty="0" err="1">
                <a:latin typeface="Arial" panose="020B0604020202020204" pitchFamily="34" charset="0"/>
                <a:cs typeface="Arial" panose="020B0604020202020204" pitchFamily="34" charset="0"/>
              </a:rPr>
              <a:t>chuyển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kéo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thả</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nháy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nháy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nút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phải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nháy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đúp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3961950" y="4789556"/>
            <a:ext cx="11109131"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Em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hãy</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thao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sử</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dụng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chuột</a:t>
            </a:r>
            <a:r>
              <a:rPr lang="en-US" sz="4000" i="1" dirty="0">
                <a:latin typeface="Arial" panose="020B0604020202020204" pitchFamily="34" charset="0"/>
                <a:cs typeface="Arial" panose="020B0604020202020204" pitchFamily="34" charset="0"/>
              </a:rPr>
              <a:t>.</a:t>
            </a:r>
          </a:p>
        </p:txBody>
      </p:sp>
      <p:sp>
        <p:nvSpPr>
          <p:cNvPr id="13" name="Rectangle 12"/>
          <p:cNvSpPr/>
          <p:nvPr/>
        </p:nvSpPr>
        <p:spPr>
          <a:xfrm>
            <a:off x="2430427" y="6847477"/>
            <a:ext cx="14112244" cy="193899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b="1" dirty="0" smtClean="0">
                <a:solidFill>
                  <a:srgbClr val="002060"/>
                </a:solidFill>
                <a:latin typeface="Arial" panose="020B0604020202020204" pitchFamily="34" charset="0"/>
                <a:cs typeface="Arial" panose="020B0604020202020204" pitchFamily="34" charset="0"/>
              </a:rPr>
              <a:t>Di </a:t>
            </a:r>
            <a:r>
              <a:rPr lang="en-US" sz="4000" b="1" dirty="0" err="1">
                <a:solidFill>
                  <a:srgbClr val="002060"/>
                </a:solidFill>
                <a:latin typeface="Arial" panose="020B0604020202020204" pitchFamily="34" charset="0"/>
                <a:cs typeface="Arial" panose="020B0604020202020204" pitchFamily="34" charset="0"/>
              </a:rPr>
              <a:t>chuyển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chuột</a:t>
            </a:r>
            <a:r>
              <a:rPr lang="en-US" sz="4000" b="1" dirty="0">
                <a:solidFill>
                  <a:srgbClr val="002060"/>
                </a:solidFill>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b="1" dirty="0" err="1" smtClean="0">
                <a:solidFill>
                  <a:schemeClr val="accent2">
                    <a:lumMod val="50000"/>
                  </a:schemeClr>
                </a:solidFill>
                <a:latin typeface="Arial" panose="020B0604020202020204" pitchFamily="34" charset="0"/>
                <a:cs typeface="Arial" panose="020B0604020202020204" pitchFamily="34" charset="0"/>
              </a:rPr>
              <a:t>Nháy</a:t>
            </a:r>
            <a:r>
              <a:rPr lang="en-US" sz="4000" b="1" dirty="0" smtClean="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chuột</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ngón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74241" y="7557740"/>
            <a:ext cx="2438408" cy="21457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barn(inVertical)">
                                      <p:cBhvr>
                                        <p:cTn id="40" dur="5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 calcmode="lin" valueType="num">
                                      <p:cBhvr additive="base">
                                        <p:cTn id="45"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6538" y="1420329"/>
            <a:ext cx="5095348" cy="476520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87345" y="2396930"/>
            <a:ext cx="5206715" cy="47652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58737" y="3732255"/>
            <a:ext cx="5013031" cy="476520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4459" y="7507064"/>
            <a:ext cx="1871901" cy="239429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26151">
            <a:off x="-5293258" y="-7236327"/>
            <a:ext cx="9050206" cy="893502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97273">
            <a:off x="12734197" y="9630309"/>
            <a:ext cx="9050206" cy="8935021"/>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330784" y="985402"/>
            <a:ext cx="646855" cy="869853"/>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962286" y="1947193"/>
            <a:ext cx="646855" cy="869853"/>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341824" y="3378822"/>
            <a:ext cx="646855" cy="86985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675308">
            <a:off x="15168508" y="1023358"/>
            <a:ext cx="2486335" cy="1726873"/>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3168588" y="541740"/>
            <a:ext cx="1439936" cy="973920"/>
          </a:xfrm>
          <a:prstGeom prst="rect">
            <a:avLst/>
          </a:prstGeom>
        </p:spPr>
      </p:pic>
      <p:sp>
        <p:nvSpPr>
          <p:cNvPr id="17" name="Rectangle 16"/>
          <p:cNvSpPr/>
          <p:nvPr/>
        </p:nvSpPr>
        <p:spPr>
          <a:xfrm>
            <a:off x="1364764" y="1958980"/>
            <a:ext cx="4514484" cy="3785652"/>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Nháy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nút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phải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ngón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a:t>
            </a:r>
          </a:p>
        </p:txBody>
      </p:sp>
      <p:sp>
        <p:nvSpPr>
          <p:cNvPr id="18" name="Rectangle 17"/>
          <p:cNvSpPr/>
          <p:nvPr/>
        </p:nvSpPr>
        <p:spPr>
          <a:xfrm>
            <a:off x="6706753" y="3008265"/>
            <a:ext cx="4867285" cy="3785652"/>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Nháy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đúp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ngón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a:t>
            </a:r>
          </a:p>
        </p:txBody>
      </p:sp>
      <p:sp>
        <p:nvSpPr>
          <p:cNvPr id="20" name="Rectangle 19"/>
          <p:cNvSpPr/>
          <p:nvPr/>
        </p:nvSpPr>
        <p:spPr>
          <a:xfrm>
            <a:off x="12424970" y="4222031"/>
            <a:ext cx="4480561" cy="3785652"/>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Kéo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thả</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con </a:t>
            </a:r>
            <a:r>
              <a:rPr lang="en-US" sz="4000" dirty="0" err="1" smtClean="0">
                <a:latin typeface="Arial" panose="020B0604020202020204" pitchFamily="34" charset="0"/>
                <a:cs typeface="Arial" panose="020B0604020202020204" pitchFamily="34" charset="0"/>
              </a:rPr>
              <a:t>trỏ</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07778" y="7353354"/>
            <a:ext cx="5759133" cy="2541223"/>
          </a:xfrm>
          <a:prstGeom prst="rect">
            <a:avLst/>
          </a:prstGeom>
          <a:ln>
            <a:noFill/>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3"/>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3"/>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Effect transition="in" filter="fade">
                                      <p:cBhvr>
                                        <p:cTn id="28" dur="500"/>
                                        <p:tgtEl>
                                          <p:spTgt spid="4"/>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strVal val="#ppt_w+.3"/>
                                          </p:val>
                                        </p:tav>
                                        <p:tav tm="100000">
                                          <p:val>
                                            <p:strVal val="#ppt_w"/>
                                          </p:val>
                                        </p:tav>
                                      </p:tavLst>
                                    </p:anim>
                                    <p:anim calcmode="lin" valueType="num">
                                      <p:cBhvr>
                                        <p:cTn id="32" dur="500" fill="hold"/>
                                        <p:tgtEl>
                                          <p:spTgt spid="18"/>
                                        </p:tgtEl>
                                        <p:attrNameLst>
                                          <p:attrName>ppt_h</p:attrName>
                                        </p:attrNameLst>
                                      </p:cBhvr>
                                      <p:tavLst>
                                        <p:tav tm="0">
                                          <p:val>
                                            <p:strVal val="#ppt_h"/>
                                          </p:val>
                                        </p:tav>
                                        <p:tav tm="100000">
                                          <p:val>
                                            <p:strVal val="#ppt_h"/>
                                          </p:val>
                                        </p:tav>
                                      </p:tavLst>
                                    </p:anim>
                                    <p:animEffect transition="in" filter="fade">
                                      <p:cBhvr>
                                        <p:cTn id="33" dur="500"/>
                                        <p:tgtEl>
                                          <p:spTgt spid="18"/>
                                        </p:tgtEl>
                                      </p:cBhvr>
                                    </p:animEffect>
                                  </p:childTnLst>
                                </p:cTn>
                              </p:par>
                              <p:par>
                                <p:cTn id="34" presetID="9"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604451" y="5676344"/>
            <a:ext cx="14823684" cy="3724831"/>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732158" y="5533469"/>
            <a:ext cx="14823684" cy="3724831"/>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1615961" y="2604750"/>
            <a:ext cx="12018759" cy="2388760"/>
            <a:chOff x="0" y="0"/>
            <a:chExt cx="10805670" cy="3772376"/>
          </a:xfrm>
        </p:grpSpPr>
        <p:sp>
          <p:nvSpPr>
            <p:cNvPr id="14" name="Freeform 14"/>
            <p:cNvSpPr/>
            <p:nvPr/>
          </p:nvSpPr>
          <p:spPr>
            <a:xfrm>
              <a:off x="-4213" y="0"/>
              <a:ext cx="10809882" cy="3772376"/>
            </a:xfrm>
            <a:custGeom>
              <a:avLst/>
              <a:gdLst/>
              <a:ahLst/>
              <a:cxnLst/>
              <a:rect l="l" t="t" r="r" b="b"/>
              <a:pathLst>
                <a:path w="10809882" h="3772376">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2498736"/>
                    <a:pt x="10800735" y="3009791"/>
                  </a:cubicBezTo>
                  <a:cubicBezTo>
                    <a:pt x="10800735" y="3223950"/>
                    <a:pt x="10809883" y="3523129"/>
                    <a:pt x="10809883" y="3523129"/>
                  </a:cubicBezTo>
                  <a:cubicBezTo>
                    <a:pt x="10809883" y="3651798"/>
                    <a:pt x="10805713" y="3772376"/>
                    <a:pt x="10552875" y="3764241"/>
                  </a:cubicBezTo>
                  <a:cubicBezTo>
                    <a:pt x="10552875" y="3764241"/>
                    <a:pt x="10176403" y="3743943"/>
                    <a:pt x="9081481" y="3751541"/>
                  </a:cubicBezTo>
                  <a:cubicBezTo>
                    <a:pt x="2545013" y="3759676"/>
                    <a:pt x="304023" y="3772376"/>
                    <a:pt x="304023" y="3772376"/>
                  </a:cubicBezTo>
                  <a:cubicBezTo>
                    <a:pt x="132548" y="3772376"/>
                    <a:pt x="4213" y="3671307"/>
                    <a:pt x="8532" y="3468759"/>
                  </a:cubicBezTo>
                  <a:cubicBezTo>
                    <a:pt x="8532" y="3468759"/>
                    <a:pt x="9630" y="2970218"/>
                    <a:pt x="4815" y="119929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5" name="Group 15"/>
          <p:cNvGrpSpPr/>
          <p:nvPr/>
        </p:nvGrpSpPr>
        <p:grpSpPr>
          <a:xfrm>
            <a:off x="1744398" y="2470706"/>
            <a:ext cx="12006564" cy="2383935"/>
            <a:chOff x="0" y="0"/>
            <a:chExt cx="10821129" cy="3773970"/>
          </a:xfrm>
        </p:grpSpPr>
        <p:sp>
          <p:nvSpPr>
            <p:cNvPr id="16" name="Freeform 16"/>
            <p:cNvSpPr/>
            <p:nvPr/>
          </p:nvSpPr>
          <p:spPr>
            <a:xfrm>
              <a:off x="-4213" y="0"/>
              <a:ext cx="10825342" cy="3773970"/>
            </a:xfrm>
            <a:custGeom>
              <a:avLst/>
              <a:gdLst/>
              <a:ahLst/>
              <a:cxnLst/>
              <a:rect l="l" t="t" r="r" b="b"/>
              <a:pathLst>
                <a:path w="10825342" h="377397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2500056"/>
                    <a:pt x="10816195" y="3011386"/>
                  </a:cubicBezTo>
                  <a:cubicBezTo>
                    <a:pt x="10816195" y="3225545"/>
                    <a:pt x="10825342" y="3524724"/>
                    <a:pt x="10825342" y="3524724"/>
                  </a:cubicBezTo>
                  <a:cubicBezTo>
                    <a:pt x="10825342" y="3653393"/>
                    <a:pt x="10821173" y="3773970"/>
                    <a:pt x="10568335" y="3765836"/>
                  </a:cubicBezTo>
                  <a:cubicBezTo>
                    <a:pt x="10568335" y="3765836"/>
                    <a:pt x="10191862" y="3745538"/>
                    <a:pt x="9095459" y="3753136"/>
                  </a:cubicBezTo>
                  <a:cubicBezTo>
                    <a:pt x="2547822" y="3761270"/>
                    <a:pt x="304023" y="3773970"/>
                    <a:pt x="304023" y="3773970"/>
                  </a:cubicBezTo>
                  <a:cubicBezTo>
                    <a:pt x="132548" y="3773970"/>
                    <a:pt x="4213" y="3672901"/>
                    <a:pt x="8532" y="3470354"/>
                  </a:cubicBezTo>
                  <a:cubicBezTo>
                    <a:pt x="8532" y="3470354"/>
                    <a:pt x="9630" y="2971813"/>
                    <a:pt x="4815" y="1199520"/>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83449">
            <a:off x="1247668" y="9172075"/>
            <a:ext cx="968979" cy="968979"/>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29931">
            <a:off x="184627" y="7356612"/>
            <a:ext cx="1914019" cy="2202324"/>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6029">
            <a:off x="16424577" y="8197932"/>
            <a:ext cx="1219140" cy="1926802"/>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950406" y="2865639"/>
            <a:ext cx="1446752" cy="2216473"/>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47010" flipH="1">
            <a:off x="8468505" y="281847"/>
            <a:ext cx="1940968" cy="2025679"/>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8385">
            <a:off x="-427877" y="-227000"/>
            <a:ext cx="5580941" cy="1429436"/>
          </a:xfrm>
          <a:prstGeom prst="rect">
            <a:avLst/>
          </a:prstGeom>
        </p:spPr>
      </p:pic>
      <p:sp>
        <p:nvSpPr>
          <p:cNvPr id="24" name="TextBox 23"/>
          <p:cNvSpPr txBox="1"/>
          <p:nvPr/>
        </p:nvSpPr>
        <p:spPr>
          <a:xfrm>
            <a:off x="2220842" y="2681745"/>
            <a:ext cx="11049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luyện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vở</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mẫu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dõi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mình</a:t>
            </a:r>
            <a:endParaRPr lang="en-US" sz="4000" dirty="0">
              <a:latin typeface="Arial" panose="020B0604020202020204" pitchFamily="34"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670967860"/>
              </p:ext>
            </p:extLst>
          </p:nvPr>
        </p:nvGraphicFramePr>
        <p:xfrm>
          <a:off x="2502102" y="5973257"/>
          <a:ext cx="13003324" cy="2858496"/>
        </p:xfrm>
        <a:graphic>
          <a:graphicData uri="http://schemas.openxmlformats.org/drawingml/2006/table">
            <a:tbl>
              <a:tblPr firstRow="1" bandRow="1">
                <a:tableStyleId>{5940675A-B579-460E-94D1-54222C63F5DA}</a:tableStyleId>
              </a:tblPr>
              <a:tblGrid>
                <a:gridCol w="5575098"/>
                <a:gridCol w="2667000"/>
                <a:gridCol w="2362200"/>
                <a:gridCol w="2399026"/>
              </a:tblGrid>
              <a:tr h="1429248">
                <a:tc>
                  <a:txBody>
                    <a:bodyPr/>
                    <a:lstStyle/>
                    <a:p>
                      <a:r>
                        <a:rPr lang="en-US" sz="4000" b="1" dirty="0" err="1" smtClean="0">
                          <a:latin typeface="Arial" panose="020B0604020202020204" pitchFamily="34" charset="0"/>
                          <a:cs typeface="Arial" panose="020B0604020202020204" pitchFamily="34" charset="0"/>
                        </a:rPr>
                        <a:t>Lần</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luyện</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tập</a:t>
                      </a:r>
                      <a:endParaRPr lang="en-US" sz="4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4000" dirty="0" smtClean="0">
                          <a:latin typeface="Arial" panose="020B0604020202020204" pitchFamily="34" charset="0"/>
                          <a:cs typeface="Arial" panose="020B0604020202020204" pitchFamily="34" charset="0"/>
                        </a:rPr>
                        <a:t>1</a:t>
                      </a:r>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000" dirty="0" smtClean="0">
                          <a:latin typeface="Arial" panose="020B0604020202020204" pitchFamily="34" charset="0"/>
                          <a:cs typeface="Arial" panose="020B0604020202020204" pitchFamily="34" charset="0"/>
                        </a:rPr>
                        <a:t>2</a:t>
                      </a:r>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429248">
                <a:tc>
                  <a:txBody>
                    <a:bodyPr/>
                    <a:lstStyle/>
                    <a:p>
                      <a:r>
                        <a:rPr lang="en-US" sz="4000" b="1" dirty="0" err="1" smtClean="0">
                          <a:latin typeface="Arial" panose="020B0604020202020204" pitchFamily="34" charset="0"/>
                          <a:cs typeface="Arial" panose="020B0604020202020204" pitchFamily="34" charset="0"/>
                        </a:rPr>
                        <a:t>Tổng</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điểm</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ghi</a:t>
                      </a:r>
                      <a:r>
                        <a:rPr lang="en-US" sz="4000" b="1" baseline="0" dirty="0" smtClean="0">
                          <a:latin typeface="Arial" panose="020B0604020202020204" pitchFamily="34" charset="0"/>
                          <a:cs typeface="Arial" panose="020B0604020202020204" pitchFamily="34" charset="0"/>
                        </a:rPr>
                        <a:t> </a:t>
                      </a:r>
                      <a:r>
                        <a:rPr lang="en-US" sz="4000" b="1" baseline="0" dirty="0" err="1" smtClean="0">
                          <a:latin typeface="Arial" panose="020B0604020202020204" pitchFamily="34" charset="0"/>
                          <a:cs typeface="Arial" panose="020B0604020202020204" pitchFamily="34" charset="0"/>
                        </a:rPr>
                        <a:t>được</a:t>
                      </a:r>
                      <a:endParaRPr lang="en-US" sz="4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3124200" y="1145360"/>
            <a:ext cx="12649200" cy="2076524"/>
            <a:chOff x="0" y="0"/>
            <a:chExt cx="12456532" cy="2345666"/>
          </a:xfrm>
        </p:grpSpPr>
        <p:sp>
          <p:nvSpPr>
            <p:cNvPr id="3" name="Freeform 3"/>
            <p:cNvSpPr/>
            <p:nvPr/>
          </p:nvSpPr>
          <p:spPr>
            <a:xfrm>
              <a:off x="-4213" y="0"/>
              <a:ext cx="12460745" cy="2345666"/>
            </a:xfrm>
            <a:custGeom>
              <a:avLst/>
              <a:gdLst/>
              <a:ahLst/>
              <a:cxnLst/>
              <a:rect l="l" t="t" r="r" b="b"/>
              <a:pathLst>
                <a:path w="12460745" h="2345666">
                  <a:moveTo>
                    <a:pt x="278431" y="16918"/>
                  </a:moveTo>
                  <a:cubicBezTo>
                    <a:pt x="278431" y="16918"/>
                    <a:pt x="604014" y="12258"/>
                    <a:pt x="1091951" y="12454"/>
                  </a:cubicBezTo>
                  <a:cubicBezTo>
                    <a:pt x="10246287" y="12671"/>
                    <a:pt x="12186677" y="0"/>
                    <a:pt x="12186677" y="0"/>
                  </a:cubicBezTo>
                  <a:cubicBezTo>
                    <a:pt x="12254140" y="0"/>
                    <a:pt x="12330078" y="0"/>
                    <a:pt x="12408850" y="85073"/>
                  </a:cubicBezTo>
                  <a:cubicBezTo>
                    <a:pt x="12451828" y="131488"/>
                    <a:pt x="12452897" y="240224"/>
                    <a:pt x="12453302" y="320281"/>
                  </a:cubicBezTo>
                  <a:cubicBezTo>
                    <a:pt x="12453302" y="320281"/>
                    <a:pt x="12451597" y="1318305"/>
                    <a:pt x="12451597" y="1583082"/>
                  </a:cubicBezTo>
                  <a:cubicBezTo>
                    <a:pt x="12451597" y="1797241"/>
                    <a:pt x="12460746" y="2096420"/>
                    <a:pt x="12460746" y="2096420"/>
                  </a:cubicBezTo>
                  <a:cubicBezTo>
                    <a:pt x="12460746" y="2225089"/>
                    <a:pt x="12456576" y="2345666"/>
                    <a:pt x="12203738" y="2337532"/>
                  </a:cubicBezTo>
                  <a:cubicBezTo>
                    <a:pt x="12203738" y="2337532"/>
                    <a:pt x="11827266" y="2317234"/>
                    <a:pt x="10574131" y="2324832"/>
                  </a:cubicBezTo>
                  <a:cubicBezTo>
                    <a:pt x="2844917"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4153416" y="1536980"/>
            <a:ext cx="9981167" cy="1038746"/>
          </a:xfrm>
          <a:prstGeom prst="rect">
            <a:avLst/>
          </a:prstGeom>
        </p:spPr>
        <p:txBody>
          <a:bodyPr lIns="0" tIns="0" rIns="0" bIns="0" rtlCol="0" anchor="t">
            <a:spAutoFit/>
          </a:bodyPr>
          <a:lstStyle/>
          <a:p>
            <a:pPr algn="ctr">
              <a:lnSpc>
                <a:spcPts val="8100"/>
              </a:lnSpc>
            </a:pPr>
            <a:endParaRPr lang="en-US" sz="9000" spc="135" dirty="0">
              <a:solidFill>
                <a:srgbClr val="253140"/>
              </a:solidFill>
              <a:latin typeface="Gamja Flower"/>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90029">
            <a:off x="-892471" y="212452"/>
            <a:ext cx="5580941" cy="1429436"/>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60498">
            <a:off x="13466325" y="9101178"/>
            <a:ext cx="5580941" cy="1429436"/>
          </a:xfrm>
          <a:prstGeom prst="rect">
            <a:avLst/>
          </a:prstGeom>
        </p:spPr>
      </p:pic>
      <p:grpSp>
        <p:nvGrpSpPr>
          <p:cNvPr id="7" name="Group 7"/>
          <p:cNvGrpSpPr/>
          <p:nvPr/>
        </p:nvGrpSpPr>
        <p:grpSpPr>
          <a:xfrm rot="5400000">
            <a:off x="9439344" y="1343991"/>
            <a:ext cx="5336877" cy="10303035"/>
            <a:chOff x="0" y="0"/>
            <a:chExt cx="3243094" cy="7204404"/>
          </a:xfrm>
        </p:grpSpPr>
        <p:sp>
          <p:nvSpPr>
            <p:cNvPr id="8" name="Freeform 8"/>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grpSp>
        <p:nvGrpSpPr>
          <p:cNvPr id="10" name="Group 10"/>
          <p:cNvGrpSpPr/>
          <p:nvPr/>
        </p:nvGrpSpPr>
        <p:grpSpPr>
          <a:xfrm rot="-10800000">
            <a:off x="1028700" y="3869882"/>
            <a:ext cx="5677287" cy="5406242"/>
            <a:chOff x="0" y="0"/>
            <a:chExt cx="3387433" cy="3225709"/>
          </a:xfrm>
        </p:grpSpPr>
        <p:sp>
          <p:nvSpPr>
            <p:cNvPr id="11" name="Freeform 11"/>
            <p:cNvSpPr/>
            <p:nvPr/>
          </p:nvSpPr>
          <p:spPr>
            <a:xfrm>
              <a:off x="-9098" y="-6509"/>
              <a:ext cx="3401763" cy="3257763"/>
            </a:xfrm>
            <a:custGeom>
              <a:avLst/>
              <a:gdLst/>
              <a:ahLst/>
              <a:cxnLst/>
              <a:rect l="l" t="t" r="r" b="b"/>
              <a:pathLst>
                <a:path w="3401763" h="3257763">
                  <a:moveTo>
                    <a:pt x="63030" y="2664210"/>
                  </a:moveTo>
                  <a:cubicBezTo>
                    <a:pt x="63030" y="2664210"/>
                    <a:pt x="0" y="2417645"/>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6011"/>
                    <a:pt x="3374701" y="2601614"/>
                    <a:pt x="3374701" y="2601614"/>
                  </a:cubicBezTo>
                  <a:cubicBezTo>
                    <a:pt x="3358019" y="2817346"/>
                    <a:pt x="3243375" y="3027958"/>
                    <a:pt x="3046506" y="3139582"/>
                  </a:cubicBezTo>
                  <a:cubicBezTo>
                    <a:pt x="2896154" y="3224831"/>
                    <a:pt x="2698123" y="3239928"/>
                    <a:pt x="2136736" y="3229187"/>
                  </a:cubicBezTo>
                  <a:lnTo>
                    <a:pt x="2136714" y="3229187"/>
                  </a:lnTo>
                  <a:cubicBezTo>
                    <a:pt x="645952" y="3223910"/>
                    <a:pt x="384604" y="3257763"/>
                    <a:pt x="254278" y="3148605"/>
                  </a:cubicBezTo>
                  <a:cubicBezTo>
                    <a:pt x="145767" y="3057720"/>
                    <a:pt x="81795" y="2864409"/>
                    <a:pt x="63030" y="2664210"/>
                  </a:cubicBezTo>
                  <a:close/>
                </a:path>
              </a:pathLst>
            </a:custGeom>
            <a:solidFill>
              <a:srgbClr val="CDB4DB"/>
            </a:solidFill>
          </p:spPr>
        </p:sp>
      </p:grpSp>
      <p:grpSp>
        <p:nvGrpSpPr>
          <p:cNvPr id="12" name="Group 12"/>
          <p:cNvGrpSpPr/>
          <p:nvPr/>
        </p:nvGrpSpPr>
        <p:grpSpPr>
          <a:xfrm rot="-10800000">
            <a:off x="1151518" y="3984141"/>
            <a:ext cx="5431652" cy="5169368"/>
            <a:chOff x="0" y="0"/>
            <a:chExt cx="3387433" cy="3223860"/>
          </a:xfrm>
        </p:grpSpPr>
        <p:sp>
          <p:nvSpPr>
            <p:cNvPr id="13" name="Freeform 13"/>
            <p:cNvSpPr/>
            <p:nvPr/>
          </p:nvSpPr>
          <p:spPr>
            <a:xfrm>
              <a:off x="-9098" y="-6509"/>
              <a:ext cx="3401763" cy="3255914"/>
            </a:xfrm>
            <a:custGeom>
              <a:avLst/>
              <a:gdLst/>
              <a:ahLst/>
              <a:cxnLst/>
              <a:rect l="l" t="t" r="r" b="b"/>
              <a:pathLst>
                <a:path w="3401763" h="3255914">
                  <a:moveTo>
                    <a:pt x="63030" y="2662360"/>
                  </a:moveTo>
                  <a:cubicBezTo>
                    <a:pt x="63030" y="2662360"/>
                    <a:pt x="0" y="2415796"/>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4162"/>
                    <a:pt x="3374701" y="2599764"/>
                    <a:pt x="3374701" y="2599764"/>
                  </a:cubicBezTo>
                  <a:cubicBezTo>
                    <a:pt x="3358019" y="2815497"/>
                    <a:pt x="3243375" y="3026109"/>
                    <a:pt x="3046506" y="3137733"/>
                  </a:cubicBezTo>
                  <a:cubicBezTo>
                    <a:pt x="2896154" y="3222981"/>
                    <a:pt x="2698123" y="3238079"/>
                    <a:pt x="2136736" y="3227338"/>
                  </a:cubicBezTo>
                  <a:lnTo>
                    <a:pt x="2136714" y="3227338"/>
                  </a:lnTo>
                  <a:cubicBezTo>
                    <a:pt x="645952" y="3222061"/>
                    <a:pt x="384604" y="3255914"/>
                    <a:pt x="254278" y="3146756"/>
                  </a:cubicBezTo>
                  <a:cubicBezTo>
                    <a:pt x="145767" y="3055871"/>
                    <a:pt x="81795" y="2862559"/>
                    <a:pt x="63030" y="2662360"/>
                  </a:cubicBezTo>
                  <a:close/>
                </a:path>
              </a:pathLst>
            </a:custGeom>
            <a:solidFill>
              <a:srgbClr val="BDE0FE"/>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10758" y="3267177"/>
            <a:ext cx="2914810" cy="1377910"/>
          </a:xfrm>
          <a:prstGeom prst="rect">
            <a:avLst/>
          </a:prstGeom>
        </p:spPr>
      </p:pic>
      <p:sp>
        <p:nvSpPr>
          <p:cNvPr id="18" name="Rectangle 17"/>
          <p:cNvSpPr/>
          <p:nvPr/>
        </p:nvSpPr>
        <p:spPr>
          <a:xfrm>
            <a:off x="3678560" y="1190653"/>
            <a:ext cx="11700451" cy="1938992"/>
          </a:xfrm>
          <a:prstGeom prst="rect">
            <a:avLst/>
          </a:prstGeom>
        </p:spPr>
        <p:txBody>
          <a:bodyPr wrap="square">
            <a:spAutoFit/>
          </a:bodyPr>
          <a:lstStyle/>
          <a:p>
            <a:pPr algn="just">
              <a:lnSpc>
                <a:spcPct val="150000"/>
              </a:lnSpc>
            </a:pPr>
            <a:r>
              <a:rPr lang="en-US" sz="4000" b="1" dirty="0">
                <a:latin typeface="Arial" panose="020B0604020202020204" pitchFamily="34" charset="0"/>
                <a:cs typeface="Arial" panose="020B0604020202020204" pitchFamily="34" charset="0"/>
              </a:rPr>
              <a:t>NHIỆM VỤ 2: </a:t>
            </a:r>
            <a:r>
              <a:rPr lang="en-US" sz="4000" b="1" dirty="0" err="1">
                <a:latin typeface="Arial" panose="020B0604020202020204" pitchFamily="34" charset="0"/>
                <a:cs typeface="Arial" panose="020B0604020202020204" pitchFamily="34" charset="0"/>
              </a:rPr>
              <a:t>Sử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nút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cuộn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chuyển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giữa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trang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chiếu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chiếu</a:t>
            </a:r>
            <a:endParaRPr lang="en-US" sz="4000" b="1" dirty="0">
              <a:latin typeface="Arial" panose="020B0604020202020204" pitchFamily="34" charset="0"/>
              <a:cs typeface="Arial" panose="020B0604020202020204" pitchFamily="34" charset="0"/>
            </a:endParaRPr>
          </a:p>
        </p:txBody>
      </p:sp>
      <p:sp>
        <p:nvSpPr>
          <p:cNvPr id="19" name="Rectangle 18"/>
          <p:cNvSpPr/>
          <p:nvPr/>
        </p:nvSpPr>
        <p:spPr>
          <a:xfrm>
            <a:off x="1415386" y="4761198"/>
            <a:ext cx="4905553"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cột</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Thao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tác</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cột</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a:t>
            </a:r>
          </a:p>
        </p:txBody>
      </p:sp>
      <p:graphicFrame>
        <p:nvGraphicFramePr>
          <p:cNvPr id="20" name="Table 19"/>
          <p:cNvGraphicFramePr>
            <a:graphicFrameLocks noGrp="1"/>
          </p:cNvGraphicFramePr>
          <p:nvPr>
            <p:extLst>
              <p:ext uri="{D42A27DB-BD31-4B8C-83A1-F6EECF244321}">
                <p14:modId xmlns:p14="http://schemas.microsoft.com/office/powerpoint/2010/main" val="1912903816"/>
              </p:ext>
            </p:extLst>
          </p:nvPr>
        </p:nvGraphicFramePr>
        <p:xfrm>
          <a:off x="7278250" y="4376762"/>
          <a:ext cx="9712855" cy="4306966"/>
        </p:xfrm>
        <a:graphic>
          <a:graphicData uri="http://schemas.openxmlformats.org/drawingml/2006/table">
            <a:tbl>
              <a:tblPr firstRow="1" firstCol="1" bandRow="1"/>
              <a:tblGrid>
                <a:gridCol w="3842516"/>
                <a:gridCol w="5870339"/>
              </a:tblGrid>
              <a:tr h="580668">
                <a:tc>
                  <a:txBody>
                    <a:bodyPr/>
                    <a:lstStyle/>
                    <a:p>
                      <a:pPr algn="ctr">
                        <a:lnSpc>
                          <a:spcPct val="150000"/>
                        </a:lnSpc>
                        <a:spcAft>
                          <a:spcPts val="0"/>
                        </a:spcAft>
                      </a:pPr>
                      <a:r>
                        <a:rPr lang="vi-VN" sz="36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Thao tác</a:t>
                      </a:r>
                      <a:endParaRPr lang="en-US" sz="36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spcAft>
                          <a:spcPts val="0"/>
                        </a:spcAft>
                      </a:pPr>
                      <a:r>
                        <a:rPr lang="vi-VN" sz="36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Tác dụng</a:t>
                      </a:r>
                      <a:endParaRPr lang="en-US" sz="36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1742003">
                <a:tc>
                  <a:txBody>
                    <a:bodyPr/>
                    <a:lstStyle/>
                    <a:p>
                      <a:pPr marL="0" indent="0" algn="just">
                        <a:lnSpc>
                          <a:spcPct val="150000"/>
                        </a:lnSpc>
                        <a:spcAft>
                          <a:spcPts val="0"/>
                        </a:spcAft>
                        <a:buNone/>
                      </a:pPr>
                      <a:r>
                        <a:rPr lang="en-US"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vi-VN"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Lăn </a:t>
                      </a:r>
                      <a:r>
                        <a:rPr lang="vi-VN" sz="36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nút </a:t>
                      </a:r>
                      <a:endParaRPr lang="en-US"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vi-VN"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cuộn </a:t>
                      </a:r>
                      <a:r>
                        <a:rPr lang="vi-VN" sz="36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tiến</a:t>
                      </a:r>
                      <a:endParaRPr lang="en-US" sz="36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pPr>
                      <a:r>
                        <a:rPr lang="vi-VN" sz="36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Chuyển tới trang chiếu sau trang chiếu hiện tại</a:t>
                      </a:r>
                      <a:endParaRPr lang="en-US" sz="36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742003">
                <a:tc>
                  <a:txBody>
                    <a:bodyPr/>
                    <a:lstStyle/>
                    <a:p>
                      <a:pPr algn="just">
                        <a:lnSpc>
                          <a:spcPct val="150000"/>
                        </a:lnSpc>
                        <a:spcAft>
                          <a:spcPts val="0"/>
                        </a:spcAft>
                      </a:pPr>
                      <a:r>
                        <a:rPr lang="en-US"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3600" i="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Lăn </a:t>
                      </a:r>
                      <a:r>
                        <a:rPr lang="vi-VN" sz="36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nút </a:t>
                      </a:r>
                      <a:endParaRPr lang="en-US"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vi-VN" sz="360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cuộn </a:t>
                      </a:r>
                      <a:r>
                        <a:rPr lang="vi-VN" sz="36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lùi</a:t>
                      </a:r>
                      <a:endParaRPr lang="en-US" sz="36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pPr>
                      <a:r>
                        <a:rPr lang="vi-VN" sz="36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b) Chuyển tới trang chiếu trước trang chiếu hiện tại.</a:t>
                      </a:r>
                      <a:endParaRPr lang="en-US" sz="36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pic>
        <p:nvPicPr>
          <p:cNvPr id="21"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139677" y="8487692"/>
            <a:ext cx="1439936" cy="973920"/>
          </a:xfrm>
          <a:prstGeom prst="rect">
            <a:avLst/>
          </a:prstGeom>
        </p:spPr>
      </p:pic>
      <p:pic>
        <p:nvPicPr>
          <p:cNvPr id="22"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577509" y="2269435"/>
            <a:ext cx="2646140" cy="2400770"/>
          </a:xfrm>
          <a:prstGeom prst="rect">
            <a:avLst/>
          </a:prstGeom>
        </p:spPr>
      </p:pic>
      <p:cxnSp>
        <p:nvCxnSpPr>
          <p:cNvPr id="24" name="Straight Arrow Connector 23"/>
          <p:cNvCxnSpPr/>
          <p:nvPr/>
        </p:nvCxnSpPr>
        <p:spPr>
          <a:xfrm>
            <a:off x="9829800" y="6006324"/>
            <a:ext cx="1371600" cy="1295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906000" y="5829300"/>
            <a:ext cx="1295400" cy="1981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3" name="Group 3"/>
          <p:cNvGrpSpPr/>
          <p:nvPr/>
        </p:nvGrpSpPr>
        <p:grpSpPr>
          <a:xfrm>
            <a:off x="1028700" y="4169632"/>
            <a:ext cx="7814581" cy="3998140"/>
            <a:chOff x="0" y="0"/>
            <a:chExt cx="4332274" cy="2216503"/>
          </a:xfrm>
        </p:grpSpPr>
        <p:sp>
          <p:nvSpPr>
            <p:cNvPr id="4" name="Freeform 4"/>
            <p:cNvSpPr/>
            <p:nvPr/>
          </p:nvSpPr>
          <p:spPr>
            <a:xfrm>
              <a:off x="-9098" y="-6509"/>
              <a:ext cx="4346604" cy="2248556"/>
            </a:xfrm>
            <a:custGeom>
              <a:avLst/>
              <a:gdLst/>
              <a:ahLst/>
              <a:cxnLst/>
              <a:rect l="l" t="t" r="r" b="b"/>
              <a:pathLst>
                <a:path w="4346604"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3453531" y="6965"/>
                  </a:cubicBezTo>
                  <a:lnTo>
                    <a:pt x="3453533" y="6965"/>
                  </a:lnTo>
                  <a:cubicBezTo>
                    <a:pt x="3670280" y="16819"/>
                    <a:pt x="3874595" y="36481"/>
                    <a:pt x="4008783" y="101690"/>
                  </a:cubicBezTo>
                  <a:cubicBezTo>
                    <a:pt x="4264829" y="226120"/>
                    <a:pt x="4346604" y="459160"/>
                    <a:pt x="4341117" y="704684"/>
                  </a:cubicBezTo>
                  <a:cubicBezTo>
                    <a:pt x="4341117" y="704684"/>
                    <a:pt x="4297828" y="1013073"/>
                    <a:pt x="4305262" y="1248607"/>
                  </a:cubicBezTo>
                  <a:cubicBezTo>
                    <a:pt x="4312385" y="1396804"/>
                    <a:pt x="4319542" y="1592407"/>
                    <a:pt x="4319542" y="1592407"/>
                  </a:cubicBezTo>
                  <a:cubicBezTo>
                    <a:pt x="4302860" y="1808139"/>
                    <a:pt x="4188216" y="2018751"/>
                    <a:pt x="3991347" y="2130375"/>
                  </a:cubicBezTo>
                  <a:cubicBezTo>
                    <a:pt x="3840996" y="2215624"/>
                    <a:pt x="3642965" y="2230722"/>
                    <a:pt x="2889207" y="2219980"/>
                  </a:cubicBezTo>
                  <a:lnTo>
                    <a:pt x="2889173" y="2219980"/>
                  </a:lnTo>
                  <a:cubicBezTo>
                    <a:pt x="645952" y="2214703"/>
                    <a:pt x="384604" y="2248556"/>
                    <a:pt x="254278" y="2139399"/>
                  </a:cubicBezTo>
                  <a:cubicBezTo>
                    <a:pt x="145767" y="2048514"/>
                    <a:pt x="81795" y="1855202"/>
                    <a:pt x="63030" y="1655003"/>
                  </a:cubicBezTo>
                  <a:close/>
                </a:path>
              </a:pathLst>
            </a:custGeom>
            <a:solidFill>
              <a:srgbClr val="FADD92"/>
            </a:solidFill>
          </p:spPr>
        </p:sp>
      </p:grpSp>
      <p:grpSp>
        <p:nvGrpSpPr>
          <p:cNvPr id="5" name="Group 5"/>
          <p:cNvGrpSpPr/>
          <p:nvPr/>
        </p:nvGrpSpPr>
        <p:grpSpPr>
          <a:xfrm>
            <a:off x="4632396" y="1145360"/>
            <a:ext cx="9023208" cy="2076524"/>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66489" y="1706504"/>
            <a:ext cx="7351291" cy="954236"/>
          </a:xfrm>
          <a:prstGeom prst="rect">
            <a:avLst/>
          </a:prstGeom>
        </p:spPr>
        <p:txBody>
          <a:bodyPr lIns="0" tIns="0" rIns="0" bIns="0" rtlCol="0" anchor="t">
            <a:spAutoFit/>
          </a:bodyPr>
          <a:lstStyle/>
          <a:p>
            <a:pPr algn="ctr">
              <a:lnSpc>
                <a:spcPts val="8100"/>
              </a:lnSpc>
            </a:pPr>
            <a:r>
              <a:rPr lang="en-US" sz="5400" b="1" spc="135" dirty="0" smtClean="0">
                <a:solidFill>
                  <a:schemeClr val="accent2">
                    <a:lumMod val="50000"/>
                  </a:schemeClr>
                </a:solidFill>
                <a:latin typeface="Arial" panose="020B0604020202020204" pitchFamily="34" charset="0"/>
                <a:cs typeface="Arial" panose="020B0604020202020204" pitchFamily="34" charset="0"/>
              </a:rPr>
              <a:t>KẾT LUẬN</a:t>
            </a:r>
            <a:endParaRPr lang="en-US" sz="5400" b="1" spc="135"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43210" y="6979927"/>
            <a:ext cx="1446752" cy="2216473"/>
          </a:xfrm>
          <a:prstGeom prst="rect">
            <a:avLst/>
          </a:prstGeom>
        </p:spPr>
      </p:pic>
      <p:grpSp>
        <p:nvGrpSpPr>
          <p:cNvPr id="10" name="Group 10"/>
          <p:cNvGrpSpPr/>
          <p:nvPr/>
        </p:nvGrpSpPr>
        <p:grpSpPr>
          <a:xfrm>
            <a:off x="9001001" y="4157891"/>
            <a:ext cx="8258299" cy="4055958"/>
            <a:chOff x="0" y="0"/>
            <a:chExt cx="3660582" cy="2226039"/>
          </a:xfrm>
        </p:grpSpPr>
        <p:sp>
          <p:nvSpPr>
            <p:cNvPr id="11" name="Freeform 11"/>
            <p:cNvSpPr/>
            <p:nvPr/>
          </p:nvSpPr>
          <p:spPr>
            <a:xfrm>
              <a:off x="-9098" y="-6509"/>
              <a:ext cx="3674913" cy="2258093"/>
            </a:xfrm>
            <a:custGeom>
              <a:avLst/>
              <a:gdLst/>
              <a:ahLst/>
              <a:cxnLst/>
              <a:rect l="l" t="t" r="r" b="b"/>
              <a:pathLst>
                <a:path w="3674913" h="2258093">
                  <a:moveTo>
                    <a:pt x="63030" y="1664539"/>
                  </a:moveTo>
                  <a:cubicBezTo>
                    <a:pt x="63030" y="1664539"/>
                    <a:pt x="0" y="1417975"/>
                    <a:pt x="10218" y="1214762"/>
                  </a:cubicBezTo>
                  <a:cubicBezTo>
                    <a:pt x="18651" y="990971"/>
                    <a:pt x="65033" y="645332"/>
                    <a:pt x="65033" y="645332"/>
                  </a:cubicBezTo>
                  <a:cubicBezTo>
                    <a:pt x="82233" y="502466"/>
                    <a:pt x="56685" y="337866"/>
                    <a:pt x="181385" y="223925"/>
                  </a:cubicBezTo>
                  <a:cubicBezTo>
                    <a:pt x="346794" y="72788"/>
                    <a:pt x="621643" y="0"/>
                    <a:pt x="2781840" y="6965"/>
                  </a:cubicBezTo>
                  <a:lnTo>
                    <a:pt x="2781841" y="6965"/>
                  </a:lnTo>
                  <a:cubicBezTo>
                    <a:pt x="2998588" y="16819"/>
                    <a:pt x="3202903" y="36481"/>
                    <a:pt x="3337091" y="101690"/>
                  </a:cubicBezTo>
                  <a:cubicBezTo>
                    <a:pt x="3593137" y="226120"/>
                    <a:pt x="3674913" y="459160"/>
                    <a:pt x="3669425" y="704684"/>
                  </a:cubicBezTo>
                  <a:cubicBezTo>
                    <a:pt x="3669425" y="704684"/>
                    <a:pt x="3626137" y="1013073"/>
                    <a:pt x="3633570" y="1248607"/>
                  </a:cubicBezTo>
                  <a:cubicBezTo>
                    <a:pt x="3640694" y="1406341"/>
                    <a:pt x="3647850" y="1601944"/>
                    <a:pt x="3647850" y="1601944"/>
                  </a:cubicBezTo>
                  <a:cubicBezTo>
                    <a:pt x="3631169" y="1817676"/>
                    <a:pt x="3516525" y="2028288"/>
                    <a:pt x="3319655" y="2139912"/>
                  </a:cubicBezTo>
                  <a:cubicBezTo>
                    <a:pt x="3169304" y="2225161"/>
                    <a:pt x="2971273" y="2240259"/>
                    <a:pt x="2354272" y="2229517"/>
                  </a:cubicBezTo>
                  <a:lnTo>
                    <a:pt x="2354247" y="2229517"/>
                  </a:lnTo>
                  <a:cubicBezTo>
                    <a:pt x="645952" y="2224240"/>
                    <a:pt x="384604" y="2258093"/>
                    <a:pt x="254278" y="2148935"/>
                  </a:cubicBezTo>
                  <a:cubicBezTo>
                    <a:pt x="145767" y="2058050"/>
                    <a:pt x="81795" y="1864739"/>
                    <a:pt x="63030" y="1664539"/>
                  </a:cubicBezTo>
                  <a:close/>
                </a:path>
              </a:pathLst>
            </a:custGeom>
            <a:solidFill>
              <a:srgbClr val="D0EBC8"/>
            </a:solidFill>
          </p:spPr>
        </p:sp>
      </p:gr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30747" y="706179"/>
            <a:ext cx="3241064" cy="308785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9552">
            <a:off x="15541351" y="1336388"/>
            <a:ext cx="1935895" cy="224156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43068">
            <a:off x="14193272" y="1763435"/>
            <a:ext cx="953870" cy="973337"/>
          </a:xfrm>
          <a:prstGeom prst="rect">
            <a:avLst/>
          </a:prstGeom>
        </p:spPr>
      </p:pic>
      <p:sp>
        <p:nvSpPr>
          <p:cNvPr id="17" name="Rectangle 16"/>
          <p:cNvSpPr/>
          <p:nvPr/>
        </p:nvSpPr>
        <p:spPr>
          <a:xfrm>
            <a:off x="1344377" y="4647486"/>
            <a:ext cx="7176254" cy="2862322"/>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Lăn nút cuộn tiến: </a:t>
            </a:r>
            <a:r>
              <a:rPr lang="vi-VN" sz="4000" dirty="0">
                <a:latin typeface="Arial" panose="020B0604020202020204" pitchFamily="34" charset="0"/>
                <a:cs typeface="Arial" panose="020B0604020202020204" pitchFamily="34" charset="0"/>
              </a:rPr>
              <a:t>để chuyển tới trang chiếu trước trang chiếu hiện tại.</a:t>
            </a:r>
            <a:endParaRPr lang="en-US" sz="4000" dirty="0">
              <a:latin typeface="Arial" panose="020B0604020202020204" pitchFamily="34" charset="0"/>
              <a:cs typeface="Arial" panose="020B0604020202020204" pitchFamily="34" charset="0"/>
            </a:endParaRPr>
          </a:p>
        </p:txBody>
      </p:sp>
      <p:sp>
        <p:nvSpPr>
          <p:cNvPr id="18" name="Rectangle 17"/>
          <p:cNvSpPr/>
          <p:nvPr/>
        </p:nvSpPr>
        <p:spPr>
          <a:xfrm>
            <a:off x="9598067" y="4680638"/>
            <a:ext cx="7055447" cy="2862322"/>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Lăn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nút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cuộn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lùi</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3"/>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5" name="Group 5"/>
          <p:cNvGrpSpPr/>
          <p:nvPr/>
        </p:nvGrpSpPr>
        <p:grpSpPr>
          <a:xfrm>
            <a:off x="1028700" y="1168764"/>
            <a:ext cx="7973720" cy="7784736"/>
            <a:chOff x="0" y="0"/>
            <a:chExt cx="10805670" cy="5135675"/>
          </a:xfrm>
        </p:grpSpPr>
        <p:sp>
          <p:nvSpPr>
            <p:cNvPr id="6" name="Freeform 6"/>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7" name="Group 7"/>
          <p:cNvGrpSpPr/>
          <p:nvPr/>
        </p:nvGrpSpPr>
        <p:grpSpPr>
          <a:xfrm>
            <a:off x="1178371" y="1315120"/>
            <a:ext cx="7965629" cy="7781352"/>
            <a:chOff x="0" y="0"/>
            <a:chExt cx="10821129" cy="5105739"/>
          </a:xfrm>
        </p:grpSpPr>
        <p:sp>
          <p:nvSpPr>
            <p:cNvPr id="8" name="Freeform 8"/>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rgbClr val="FADD92"/>
            </a:solidFill>
          </p:spPr>
        </p:sp>
      </p:grpSp>
      <p:grpSp>
        <p:nvGrpSpPr>
          <p:cNvPr id="11" name="Group 11"/>
          <p:cNvGrpSpPr/>
          <p:nvPr/>
        </p:nvGrpSpPr>
        <p:grpSpPr>
          <a:xfrm rot="5400000">
            <a:off x="10913815" y="2246135"/>
            <a:ext cx="5161883" cy="6666318"/>
            <a:chOff x="0" y="0"/>
            <a:chExt cx="3243094" cy="4188297"/>
          </a:xfrm>
        </p:grpSpPr>
        <p:sp>
          <p:nvSpPr>
            <p:cNvPr id="12" name="Freeform 12"/>
            <p:cNvSpPr/>
            <p:nvPr/>
          </p:nvSpPr>
          <p:spPr>
            <a:xfrm>
              <a:off x="-9098" y="-6509"/>
              <a:ext cx="3257425" cy="4220350"/>
            </a:xfrm>
            <a:custGeom>
              <a:avLst/>
              <a:gdLst/>
              <a:ahLst/>
              <a:cxnLst/>
              <a:rect l="l" t="t" r="r" b="b"/>
              <a:pathLst>
                <a:path w="3257425" h="4220350">
                  <a:moveTo>
                    <a:pt x="63030" y="3626797"/>
                  </a:moveTo>
                  <a:cubicBezTo>
                    <a:pt x="63030" y="3626797"/>
                    <a:pt x="0" y="3380233"/>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3368598"/>
                    <a:pt x="3230362" y="3564201"/>
                    <a:pt x="3230362" y="3564201"/>
                  </a:cubicBezTo>
                  <a:cubicBezTo>
                    <a:pt x="3213681" y="3779933"/>
                    <a:pt x="3099037" y="3990545"/>
                    <a:pt x="2902167" y="4102169"/>
                  </a:cubicBezTo>
                  <a:cubicBezTo>
                    <a:pt x="2751816" y="4187418"/>
                    <a:pt x="2553785" y="4202516"/>
                    <a:pt x="2021784" y="4191774"/>
                  </a:cubicBezTo>
                  <a:lnTo>
                    <a:pt x="2021765" y="4191774"/>
                  </a:lnTo>
                  <a:cubicBezTo>
                    <a:pt x="645952" y="4186497"/>
                    <a:pt x="384604" y="4220350"/>
                    <a:pt x="254278" y="4111193"/>
                  </a:cubicBezTo>
                  <a:cubicBezTo>
                    <a:pt x="145767" y="4020307"/>
                    <a:pt x="81795" y="3826996"/>
                    <a:pt x="63030" y="3626797"/>
                  </a:cubicBezTo>
                  <a:close/>
                </a:path>
              </a:pathLst>
            </a:custGeom>
            <a:solidFill>
              <a:srgbClr val="FFFFFF"/>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10678" y="1315119"/>
            <a:ext cx="2348622" cy="2552850"/>
          </a:xfrm>
          <a:prstGeom prst="rect">
            <a:avLst/>
          </a:prstGeom>
        </p:spPr>
      </p:pic>
      <p:sp>
        <p:nvSpPr>
          <p:cNvPr id="16" name="TextBox 16"/>
          <p:cNvSpPr txBox="1"/>
          <p:nvPr/>
        </p:nvSpPr>
        <p:spPr>
          <a:xfrm>
            <a:off x="10336028" y="3867969"/>
            <a:ext cx="6385496" cy="954236"/>
          </a:xfrm>
          <a:prstGeom prst="rect">
            <a:avLst/>
          </a:prstGeom>
        </p:spPr>
        <p:txBody>
          <a:bodyPr lIns="0" tIns="0" rIns="0" bIns="0" rtlCol="0" anchor="t">
            <a:spAutoFit/>
          </a:bodyPr>
          <a:lstStyle/>
          <a:p>
            <a:pPr algn="ctr">
              <a:lnSpc>
                <a:spcPts val="8100"/>
              </a:lnSpc>
            </a:pPr>
            <a:r>
              <a:rPr lang="en-US" sz="6000" b="1" spc="135" dirty="0" smtClean="0">
                <a:solidFill>
                  <a:srgbClr val="C00000"/>
                </a:solidFill>
                <a:latin typeface="Arial" panose="020B0604020202020204" pitchFamily="34" charset="0"/>
                <a:cs typeface="Arial" panose="020B0604020202020204" pitchFamily="34" charset="0"/>
              </a:rPr>
              <a:t>LUYỆN TẬP</a:t>
            </a:r>
            <a:endParaRPr lang="en-US" sz="6000" b="1" spc="135" dirty="0">
              <a:solidFill>
                <a:srgbClr val="C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61597" y="8374722"/>
            <a:ext cx="1357452" cy="883578"/>
          </a:xfrm>
          <a:prstGeom prst="rect">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6407"/>
          <a:stretch/>
        </p:blipFill>
        <p:spPr>
          <a:xfrm>
            <a:off x="9144000" y="4519497"/>
            <a:ext cx="6255860" cy="3342041"/>
          </a:xfrm>
          <a:prstGeom prst="rect">
            <a:avLst/>
          </a:prstGeom>
        </p:spPr>
      </p:pic>
      <p:sp>
        <p:nvSpPr>
          <p:cNvPr id="19" name="Rectangle 18"/>
          <p:cNvSpPr/>
          <p:nvPr/>
        </p:nvSpPr>
        <p:spPr>
          <a:xfrm>
            <a:off x="1413943" y="1466311"/>
            <a:ext cx="7327860" cy="7478970"/>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Tiếp tục thực hành các thao tác với chuột bằng phần mềm Basic Mouse Skills để ghi được số điểm cao nhất. Nếu em chưa thành thạo thao tác ở mức luyện tập nào đó, hãy nhấn phím </a:t>
            </a:r>
            <a:r>
              <a:rPr lang="vi-VN" sz="4000" dirty="0">
                <a:solidFill>
                  <a:srgbClr val="002060"/>
                </a:solidFill>
                <a:latin typeface="Arial" panose="020B0604020202020204" pitchFamily="34" charset="0"/>
                <a:cs typeface="Arial" panose="020B0604020202020204" pitchFamily="34" charset="0"/>
              </a:rPr>
              <a:t>N</a:t>
            </a:r>
            <a:r>
              <a:rPr lang="vi-VN" sz="4000" dirty="0">
                <a:latin typeface="Arial" panose="020B0604020202020204" pitchFamily="34" charset="0"/>
                <a:cs typeface="Arial" panose="020B0604020202020204" pitchFamily="34" charset="0"/>
              </a:rPr>
              <a:t> để chuyển tới luyện tập riêng với mức đó.</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576</Words>
  <Application>Microsoft Office PowerPoint</Application>
  <PresentationFormat>Custom</PresentationFormat>
  <Paragraphs>47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Gamja Flower</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13</cp:revision>
  <dcterms:created xsi:type="dcterms:W3CDTF">2006-08-16T00:00:00Z</dcterms:created>
  <dcterms:modified xsi:type="dcterms:W3CDTF">2022-06-04T09:11:28Z</dcterms:modified>
  <dc:identifier>DAFARKD_w7U</dc:identifier>
</cp:coreProperties>
</file>