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9" r:id="rId3"/>
    <p:sldId id="271" r:id="rId4"/>
    <p:sldId id="272" r:id="rId5"/>
    <p:sldId id="256" r:id="rId6"/>
    <p:sldId id="270" r:id="rId7"/>
    <p:sldId id="258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79" r:id="rId17"/>
    <p:sldId id="282" r:id="rId18"/>
    <p:sldId id="283" r:id="rId19"/>
    <p:sldId id="284" r:id="rId20"/>
    <p:sldId id="285" r:id="rId21"/>
    <p:sldId id="287" r:id="rId22"/>
    <p:sldId id="286" r:id="rId23"/>
    <p:sldId id="260" r:id="rId24"/>
    <p:sldId id="288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D332E2-26B6-4CA4-A94A-CCE56FECB24E}">
          <p14:sldIdLst>
            <p14:sldId id="269"/>
            <p14:sldId id="271"/>
            <p14:sldId id="272"/>
            <p14:sldId id="256"/>
            <p14:sldId id="270"/>
            <p14:sldId id="258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79"/>
            <p14:sldId id="282"/>
            <p14:sldId id="283"/>
            <p14:sldId id="284"/>
            <p14:sldId id="285"/>
            <p14:sldId id="287"/>
            <p14:sldId id="286"/>
            <p14:sldId id="260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64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514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svg"/><Relationship Id="rId7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7.svg"/><Relationship Id="rId4" Type="http://schemas.openxmlformats.org/officeDocument/2006/relationships/audio" Target="../media/media2.mp3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7.svg"/><Relationship Id="rId4" Type="http://schemas.openxmlformats.org/officeDocument/2006/relationships/audio" Target="../media/media2.mp3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7.svg"/><Relationship Id="rId4" Type="http://schemas.openxmlformats.org/officeDocument/2006/relationships/audio" Target="../media/media2.mp3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microsoft.com/office/2007/relationships/media" Target="../media/media2.mp3"/><Relationship Id="rId7" Type="http://schemas.openxmlformats.org/officeDocument/2006/relationships/image" Target="../media/image4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7.svg"/><Relationship Id="rId4" Type="http://schemas.openxmlformats.org/officeDocument/2006/relationships/audio" Target="../media/media2.mp3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svg"/><Relationship Id="rId7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5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5.svg"/><Relationship Id="rId5" Type="http://schemas.openxmlformats.org/officeDocument/2006/relationships/image" Target="../media/image51.sv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svg"/><Relationship Id="rId7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60543" y="621855"/>
            <a:ext cx="18059400" cy="79169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03862" y="200869"/>
            <a:ext cx="1733359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2282" y="7060354"/>
            <a:ext cx="4065578" cy="28442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005169">
            <a:off x="1062671" y="635227"/>
            <a:ext cx="1604333" cy="18501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5872" y="3265062"/>
            <a:ext cx="1435625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1B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3BD03AA-DA57-AA82-B1EA-D5F5411E6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33469" y="6967457"/>
            <a:ext cx="3499213" cy="31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8953500"/>
            <a:ext cx="18758848" cy="14840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968115-0708-8EC2-9FCA-20B35E6B572C}"/>
              </a:ext>
            </a:extLst>
          </p:cNvPr>
          <p:cNvSpPr txBox="1"/>
          <p:nvPr/>
        </p:nvSpPr>
        <p:spPr>
          <a:xfrm>
            <a:off x="5257800" y="571500"/>
            <a:ext cx="777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40E2D-7CE1-2885-08BB-6EBBB1F18E5F}"/>
              </a:ext>
            </a:extLst>
          </p:cNvPr>
          <p:cNvSpPr txBox="1"/>
          <p:nvPr/>
        </p:nvSpPr>
        <p:spPr>
          <a:xfrm>
            <a:off x="2438400" y="1638300"/>
            <a:ext cx="1341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1"/>
              <a:t>Nếu từ em gõ sai nhiều sẽ có thông báo như sau:</a:t>
            </a:r>
            <a:endParaRPr lang="en-US" sz="4000" b="1" i="1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15387CC-A23F-C3E7-2603-1338E21EA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533604"/>
            <a:ext cx="10134600" cy="6172200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0A3765F4-9109-BCA4-A0DF-B6DEABB32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82800" y="6591300"/>
            <a:ext cx="3097070" cy="2760264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E7E6543-18AA-A0A1-055B-7C4F3F505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14400" y="7734300"/>
            <a:ext cx="2670412" cy="14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9258300"/>
            <a:ext cx="18758848" cy="11792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2327EE9-21A9-47DC-3B47-3619A6EC8352}"/>
              </a:ext>
            </a:extLst>
          </p:cNvPr>
          <p:cNvGrpSpPr/>
          <p:nvPr/>
        </p:nvGrpSpPr>
        <p:grpSpPr>
          <a:xfrm>
            <a:off x="266700" y="266700"/>
            <a:ext cx="17754600" cy="1824923"/>
            <a:chOff x="1676400" y="1205124"/>
            <a:chExt cx="17754600" cy="182492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1FC8C3-4926-F433-2A27-002E5ECCD250}"/>
                </a:ext>
              </a:extLst>
            </p:cNvPr>
            <p:cNvGrpSpPr/>
            <p:nvPr/>
          </p:nvGrpSpPr>
          <p:grpSpPr>
            <a:xfrm>
              <a:off x="1676400" y="1736586"/>
              <a:ext cx="3657600" cy="762000"/>
              <a:chOff x="1676400" y="1736586"/>
              <a:chExt cx="3657600" cy="76200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AC4ADF-87DB-71FD-08BF-22F02E1C2640}"/>
                  </a:ext>
                </a:extLst>
              </p:cNvPr>
              <p:cNvSpPr txBox="1"/>
              <p:nvPr/>
            </p:nvSpPr>
            <p:spPr>
              <a:xfrm>
                <a:off x="1676400" y="179070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NHIỆM VỤ 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DB09742-B0F8-BA55-C4F6-E03DDDE5DFD2}"/>
                  </a:ext>
                </a:extLst>
              </p:cNvPr>
              <p:cNvSpPr/>
              <p:nvPr/>
            </p:nvSpPr>
            <p:spPr>
              <a:xfrm>
                <a:off x="4343400" y="1736586"/>
                <a:ext cx="762000" cy="762000"/>
              </a:xfrm>
              <a:prstGeom prst="rect">
                <a:avLst/>
              </a:prstGeom>
              <a:solidFill>
                <a:srgbClr val="6DBDC6"/>
              </a:solidFill>
              <a:ln>
                <a:solidFill>
                  <a:srgbClr val="6DBD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B560FD-CCF7-F272-274D-E3F1E0C19FC8}"/>
                </a:ext>
              </a:extLst>
            </p:cNvPr>
            <p:cNvSpPr txBox="1"/>
            <p:nvPr/>
          </p:nvSpPr>
          <p:spPr>
            <a:xfrm>
              <a:off x="5334000" y="1205124"/>
              <a:ext cx="140970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gõ 10 ngón các kí tự trên của hàng phím số trong mục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Typing Practice</a:t>
              </a:r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Đóng bà luyện tập và thoát khỏi phần mềm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F3F38F-C74E-65A0-8B94-D50CDE68C58B}"/>
              </a:ext>
            </a:extLst>
          </p:cNvPr>
          <p:cNvGrpSpPr/>
          <p:nvPr/>
        </p:nvGrpSpPr>
        <p:grpSpPr>
          <a:xfrm>
            <a:off x="1447800" y="3300360"/>
            <a:ext cx="15392400" cy="914400"/>
            <a:chOff x="1447800" y="3607135"/>
            <a:chExt cx="153924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6D3D87-9ACC-A3A3-4E59-D03C5B327DA1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ABEAB5-E85C-8AAA-AEAF-2A6DBF46329E}"/>
                </a:ext>
              </a:extLst>
            </p:cNvPr>
            <p:cNvSpPr txBox="1"/>
            <p:nvPr/>
          </p:nvSpPr>
          <p:spPr>
            <a:xfrm>
              <a:off x="2855794" y="3615747"/>
              <a:ext cx="1398440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Chọn nút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Typing Practice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trên màn hình chính.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117C81-AFA2-1FA0-7F07-EDA312D78A28}"/>
              </a:ext>
            </a:extLst>
          </p:cNvPr>
          <p:cNvSpPr txBox="1"/>
          <p:nvPr/>
        </p:nvSpPr>
        <p:spPr>
          <a:xfrm>
            <a:off x="5067300" y="2413568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F37B40-4B11-AEE9-8E20-7561ACA7389C}"/>
              </a:ext>
            </a:extLst>
          </p:cNvPr>
          <p:cNvGrpSpPr/>
          <p:nvPr/>
        </p:nvGrpSpPr>
        <p:grpSpPr>
          <a:xfrm>
            <a:off x="1447800" y="5862980"/>
            <a:ext cx="15392400" cy="1651671"/>
            <a:chOff x="1447800" y="3238499"/>
            <a:chExt cx="15392400" cy="165167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B8445C-E36E-3C8D-DCEA-9A2E05956244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7F76C8-6C6C-B08F-2361-15E62B3091D0}"/>
                </a:ext>
              </a:extLst>
            </p:cNvPr>
            <p:cNvSpPr txBox="1"/>
            <p:nvPr/>
          </p:nvSpPr>
          <p:spPr>
            <a:xfrm>
              <a:off x="2855794" y="3238499"/>
              <a:ext cx="13984406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Chọn các bài luyện tập nhỏ từ số 31 để luyện gõ các kí tự trên của hàng phím số.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23EBB1-8402-B0BC-9D43-ED85FFF7B215}"/>
              </a:ext>
            </a:extLst>
          </p:cNvPr>
          <p:cNvGrpSpPr/>
          <p:nvPr/>
        </p:nvGrpSpPr>
        <p:grpSpPr>
          <a:xfrm>
            <a:off x="1447800" y="7606629"/>
            <a:ext cx="15392400" cy="1651671"/>
            <a:chOff x="1447800" y="3214304"/>
            <a:chExt cx="15392400" cy="165167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F5FEBA-25C8-8719-CDF0-BDC044DBA555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26E2FE-067D-1E7B-5DE5-31257B3777E5}"/>
                </a:ext>
              </a:extLst>
            </p:cNvPr>
            <p:cNvSpPr txBox="1"/>
            <p:nvPr/>
          </p:nvSpPr>
          <p:spPr>
            <a:xfrm>
              <a:off x="2855794" y="3214304"/>
              <a:ext cx="13984406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nút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Close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 để về màn hình chính và nút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Exit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 để thoát phần mềm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5B9DD9-73AE-197C-E90E-35F55F1F0CA5}"/>
              </a:ext>
            </a:extLst>
          </p:cNvPr>
          <p:cNvGrpSpPr/>
          <p:nvPr/>
        </p:nvGrpSpPr>
        <p:grpSpPr>
          <a:xfrm>
            <a:off x="1447800" y="4678654"/>
            <a:ext cx="15392400" cy="914400"/>
            <a:chOff x="1447800" y="3607135"/>
            <a:chExt cx="15392400" cy="914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08AFDF-9B0E-54C8-6D18-77E66EC85AAE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D2ECEE-09E6-833C-91F5-57671826A697}"/>
                </a:ext>
              </a:extLst>
            </p:cNvPr>
            <p:cNvSpPr txBox="1"/>
            <p:nvPr/>
          </p:nvSpPr>
          <p:spPr>
            <a:xfrm>
              <a:off x="2855794" y="3631502"/>
              <a:ext cx="1398440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Trong mục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Course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, chọn bài học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NumericKeys-Qwerty.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877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9258300"/>
            <a:ext cx="18758848" cy="1179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0BF0B7-E848-B54F-8C22-EDA1F6F52414}"/>
              </a:ext>
            </a:extLst>
          </p:cNvPr>
          <p:cNvSpPr txBox="1"/>
          <p:nvPr/>
        </p:nvSpPr>
        <p:spPr>
          <a:xfrm>
            <a:off x="5219700" y="647700"/>
            <a:ext cx="784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AA241-6773-ED48-2763-76ABE910129C}"/>
              </a:ext>
            </a:extLst>
          </p:cNvPr>
          <p:cNvSpPr/>
          <p:nvPr/>
        </p:nvSpPr>
        <p:spPr>
          <a:xfrm>
            <a:off x="1047750" y="1866900"/>
            <a:ext cx="16192500" cy="480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>
                <a:solidFill>
                  <a:schemeClr val="tx1"/>
                </a:solidFill>
              </a:rPr>
              <a:t>Với các phím có hai kí tự, muốn có kí tự phía trên của phím như !, @, #,... ta nhấn giữ phím </a:t>
            </a:r>
            <a:r>
              <a:rPr lang="vi-VN" sz="4000" b="1">
                <a:solidFill>
                  <a:schemeClr val="tx1"/>
                </a:solidFill>
              </a:rPr>
              <a:t>Shift</a:t>
            </a:r>
            <a:r>
              <a:rPr lang="vi-VN" sz="4000">
                <a:solidFill>
                  <a:schemeClr val="tx1"/>
                </a:solidFill>
              </a:rPr>
              <a:t> khi gõ số.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>
                <a:solidFill>
                  <a:schemeClr val="tx1"/>
                </a:solidFill>
              </a:rPr>
              <a:t>Nếu cần gõ các kí tự trên do tay phải phụ trách thì ngón út tay trái sẽ nhấn giữ phím </a:t>
            </a:r>
            <a:r>
              <a:rPr lang="vi-VN" sz="4000" b="1">
                <a:solidFill>
                  <a:schemeClr val="tx1"/>
                </a:solidFill>
              </a:rPr>
              <a:t>Shift</a:t>
            </a:r>
            <a:r>
              <a:rPr lang="vi-VN" sz="4000">
                <a:solidFill>
                  <a:schemeClr val="tx1"/>
                </a:solidFill>
              </a:rPr>
              <a:t> và ngược lại.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0EDF872B-FB25-2D0B-A0A2-5AA90D2D1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3400" y="6384878"/>
            <a:ext cx="6325629" cy="39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0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14550" y="1201347"/>
            <a:ext cx="14058900" cy="78843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42341">
            <a:off x="14387031" y="1517134"/>
            <a:ext cx="2849344" cy="1321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20714">
            <a:off x="1154586" y="6894314"/>
            <a:ext cx="1230038" cy="2359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13993" y="882284"/>
            <a:ext cx="1617901" cy="2079788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3C5221E-6F6F-009D-B56F-8B98A051541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330643" y="6175598"/>
            <a:ext cx="2957357" cy="4111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51EDD5-C370-9457-2CE9-F2EAD1FF3400}"/>
              </a:ext>
            </a:extLst>
          </p:cNvPr>
          <p:cNvSpPr txBox="1"/>
          <p:nvPr/>
        </p:nvSpPr>
        <p:spPr>
          <a:xfrm>
            <a:off x="4195919" y="3068502"/>
            <a:ext cx="10134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8892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19530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gõ chữ hoa, em sử dụng phím nào sau đây?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92156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Shift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546931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Tab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546931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Ctrl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92156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Alt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24650" y="836221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587628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835105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87628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68726D-F86B-C646-2C7A-955DD2C91838}"/>
              </a:ext>
            </a:extLst>
          </p:cNvPr>
          <p:cNvSpPr txBox="1"/>
          <p:nvPr/>
        </p:nvSpPr>
        <p:spPr>
          <a:xfrm>
            <a:off x="4543538" y="855904"/>
            <a:ext cx="9200925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532879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E8EB07-6A59-153B-2ACD-9BEA70C02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6" y="1931579"/>
            <a:ext cx="11963401" cy="4277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235424" y="9258300"/>
            <a:ext cx="18758848" cy="1179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6C05EA-84F1-3D45-1C98-336D7C238190}"/>
              </a:ext>
            </a:extLst>
          </p:cNvPr>
          <p:cNvSpPr txBox="1"/>
          <p:nvPr/>
        </p:nvSpPr>
        <p:spPr>
          <a:xfrm>
            <a:off x="896771" y="266700"/>
            <a:ext cx="16494457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/>
              <a:t>Câu 2. </a:t>
            </a:r>
            <a:r>
              <a:rPr lang="vi-VN" sz="3600"/>
              <a:t>Trên bàn phím có hai phím Shift bên trái và bên phải, các phím có hai kí tự nằm ở hai khu vực như </a:t>
            </a:r>
            <a:r>
              <a:rPr lang="vi-VN" sz="3600" b="1"/>
              <a:t>Hình 60</a:t>
            </a:r>
            <a:r>
              <a:rPr lang="vi-VN" sz="3600"/>
              <a:t>.</a:t>
            </a:r>
            <a:endParaRPr lang="en-US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6BA8C-924B-5FF1-099D-D5DA1D1C43E8}"/>
              </a:ext>
            </a:extLst>
          </p:cNvPr>
          <p:cNvSpPr txBox="1"/>
          <p:nvPr/>
        </p:nvSpPr>
        <p:spPr>
          <a:xfrm>
            <a:off x="2266094" y="6057900"/>
            <a:ext cx="13755806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 gõ các kí tự trên ở khu vực 2, em sử dụng phím </a:t>
            </a:r>
            <a:r>
              <a:rPr lang="en-US" sz="3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Shift</a:t>
            </a:r>
            <a:r>
              <a:rPr lang="en-US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nào?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236A63-847A-A0FF-1221-0B72EADB08FA}"/>
              </a:ext>
            </a:extLst>
          </p:cNvPr>
          <p:cNvSpPr/>
          <p:nvPr/>
        </p:nvSpPr>
        <p:spPr>
          <a:xfrm>
            <a:off x="1295400" y="7450752"/>
            <a:ext cx="6324600" cy="12353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Phím Shift bên trái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0AFDAC-AAD3-7559-6427-A2BF300DA385}"/>
              </a:ext>
            </a:extLst>
          </p:cNvPr>
          <p:cNvSpPr/>
          <p:nvPr/>
        </p:nvSpPr>
        <p:spPr>
          <a:xfrm>
            <a:off x="9906000" y="7450751"/>
            <a:ext cx="6324600" cy="12353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Phím Shift bên phải</a:t>
            </a:r>
          </a:p>
        </p:txBody>
      </p:sp>
    </p:spTree>
    <p:extLst>
      <p:ext uri="{BB962C8B-B14F-4D97-AF65-F5344CB8AC3E}">
        <p14:creationId xmlns:p14="http://schemas.microsoft.com/office/powerpoint/2010/main" val="1914703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912450" y="1283769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chọn hàng phím luyện tập, em nháy chuột vào tam giác nhỏ trong mục nào?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912450" y="47335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Mục Course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912450" y="71858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Mục Typing Practice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754123" y="473355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Mục User Name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754121" y="718580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 ba đều sai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15224" y="5174205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81520" y="5140526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81520" y="761529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19610" y="7615291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1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 là mục dùng để kiểm tra kết quả luyện gõ trong phần mềm Kiran’s Typing Tutor?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Typing Tests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Typing Lessons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Typing Practice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Typing Games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61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5. </a:t>
            </a:r>
            <a:r>
              <a:rPr lang="vi-VN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 là mục dùng để thực hành việc luyện gõ các kí tự trong phần mềm Kiran’s Typing Tutor?</a:t>
            </a: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Typing Practice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Typing Lessons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663545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Kids Typing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Đều đúng </a:t>
            </a:r>
            <a:endParaRPr lang="vi-VN" sz="48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24650" y="7508202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5022272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9258300"/>
            <a:ext cx="18758848" cy="1179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CEB3F-97B4-E25F-D44C-22BD2E61C46A}"/>
              </a:ext>
            </a:extLst>
          </p:cNvPr>
          <p:cNvSpPr txBox="1"/>
          <p:nvPr/>
        </p:nvSpPr>
        <p:spPr>
          <a:xfrm>
            <a:off x="952500" y="266700"/>
            <a:ext cx="16383000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/>
              <a:t>Bài tập 3. </a:t>
            </a:r>
            <a:r>
              <a:rPr lang="vi-VN" sz="4000"/>
              <a:t>Mở chương trình </a:t>
            </a:r>
            <a:r>
              <a:rPr lang="vi-VN" sz="4000" b="1" i="1"/>
              <a:t>Kiran's Typing Tutor</a:t>
            </a:r>
            <a:r>
              <a:rPr lang="vi-VN" sz="4000"/>
              <a:t>, chọn nút lệnh </a:t>
            </a:r>
            <a:r>
              <a:rPr lang="vi-VN" sz="4000" b="1" i="1"/>
              <a:t>Kids Typing </a:t>
            </a:r>
            <a:r>
              <a:rPr lang="vi-VN" sz="4000"/>
              <a:t>và chọn bài học </a:t>
            </a:r>
            <a:r>
              <a:rPr lang="vi-VN" sz="4000" b="1"/>
              <a:t>Colours</a:t>
            </a:r>
            <a:r>
              <a:rPr lang="vi-VN" sz="4000"/>
              <a:t> để luyện gõ các từ chỉ màu sắc</a:t>
            </a:r>
            <a:endParaRPr lang="en-US" sz="40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4C1455-D703-4358-C2DA-3986882E01E0}"/>
              </a:ext>
            </a:extLst>
          </p:cNvPr>
          <p:cNvGrpSpPr/>
          <p:nvPr/>
        </p:nvGrpSpPr>
        <p:grpSpPr>
          <a:xfrm>
            <a:off x="1447800" y="3665754"/>
            <a:ext cx="15392400" cy="914400"/>
            <a:chOff x="1447800" y="3607135"/>
            <a:chExt cx="15392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72C407-6FF2-F24F-4556-9F78835B08A7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A066B0-A0E6-AB69-9FEE-F60B42A3B152}"/>
                </a:ext>
              </a:extLst>
            </p:cNvPr>
            <p:cNvSpPr txBox="1"/>
            <p:nvPr/>
          </p:nvSpPr>
          <p:spPr>
            <a:xfrm>
              <a:off x="2855794" y="3615747"/>
              <a:ext cx="1398440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Chọn nút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Typing Practice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trên màn hình chính.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CC080F-0FA6-8385-D6A2-700E6AFE7F3D}"/>
              </a:ext>
            </a:extLst>
          </p:cNvPr>
          <p:cNvSpPr txBox="1"/>
          <p:nvPr/>
        </p:nvSpPr>
        <p:spPr>
          <a:xfrm>
            <a:off x="5067300" y="277896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AD57B4-A04A-3365-243F-C5B9784CDC22}"/>
              </a:ext>
            </a:extLst>
          </p:cNvPr>
          <p:cNvGrpSpPr/>
          <p:nvPr/>
        </p:nvGrpSpPr>
        <p:grpSpPr>
          <a:xfrm>
            <a:off x="1447800" y="6933973"/>
            <a:ext cx="15392400" cy="1651671"/>
            <a:chOff x="1447800" y="3214304"/>
            <a:chExt cx="15392400" cy="16516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3B3B31-5621-8A8B-B07A-56F0235329D0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A0B89C-DF91-732F-404F-D82960B4F053}"/>
                </a:ext>
              </a:extLst>
            </p:cNvPr>
            <p:cNvSpPr txBox="1"/>
            <p:nvPr/>
          </p:nvSpPr>
          <p:spPr>
            <a:xfrm>
              <a:off x="2855794" y="3214304"/>
              <a:ext cx="13984406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chuột vào nút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Close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 để về màn hình chính và nút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Exit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 để thoát phần mềm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6A4923-44B1-BA70-4751-13A93275D570}"/>
              </a:ext>
            </a:extLst>
          </p:cNvPr>
          <p:cNvGrpSpPr/>
          <p:nvPr/>
        </p:nvGrpSpPr>
        <p:grpSpPr>
          <a:xfrm>
            <a:off x="1447800" y="5061512"/>
            <a:ext cx="15392400" cy="1651671"/>
            <a:chOff x="1447800" y="3224122"/>
            <a:chExt cx="15392400" cy="16516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185E31-0075-09F8-5C37-C83330A7656A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42344D-3302-B698-2E81-13D00D33C2A0}"/>
                </a:ext>
              </a:extLst>
            </p:cNvPr>
            <p:cNvSpPr txBox="1"/>
            <p:nvPr/>
          </p:nvSpPr>
          <p:spPr>
            <a:xfrm>
              <a:off x="2855794" y="3224122"/>
              <a:ext cx="13984406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Trong mục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Course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, chọn bài học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Colours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để luyện gõ các từ chỉ màu sắc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624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8953500"/>
            <a:ext cx="18758848" cy="1484074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EBB7C25A-B697-74B7-91A6-6F4A4CD2A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11400" y="7200900"/>
            <a:ext cx="2895600" cy="2580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47DB4-23E9-F465-8C2E-EC03D53B3742}"/>
              </a:ext>
            </a:extLst>
          </p:cNvPr>
          <p:cNvSpPr txBox="1"/>
          <p:nvPr/>
        </p:nvSpPr>
        <p:spPr>
          <a:xfrm>
            <a:off x="5448300" y="352151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D1E9A2-1ED3-4DFF-8FFC-FE19985C89EA}"/>
              </a:ext>
            </a:extLst>
          </p:cNvPr>
          <p:cNvGrpSpPr/>
          <p:nvPr/>
        </p:nvGrpSpPr>
        <p:grpSpPr>
          <a:xfrm>
            <a:off x="345743" y="2588925"/>
            <a:ext cx="11020425" cy="6364575"/>
            <a:chOff x="762000" y="2197780"/>
            <a:chExt cx="11020425" cy="6364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C0B4F4-5B61-FC0F-7006-0A9C2EEB2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197780"/>
              <a:ext cx="11020425" cy="559117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B73E37-F92B-933D-7055-D9168C3CB400}"/>
                </a:ext>
              </a:extLst>
            </p:cNvPr>
            <p:cNvSpPr txBox="1"/>
            <p:nvPr/>
          </p:nvSpPr>
          <p:spPr>
            <a:xfrm>
              <a:off x="1981200" y="7977580"/>
              <a:ext cx="800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Hình 54.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Các phím có hai kí tự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D37A659-F036-F4B9-5B46-7D0CE36052D8}"/>
              </a:ext>
            </a:extLst>
          </p:cNvPr>
          <p:cNvSpPr txBox="1"/>
          <p:nvPr/>
        </p:nvSpPr>
        <p:spPr>
          <a:xfrm>
            <a:off x="1371600" y="1556439"/>
            <a:ext cx="1623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nội dung phần khởi động, quan sát hình ảnh và thực hiện yêu cầu: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F41240C-5CD4-ECEC-C349-FA4595331907}"/>
              </a:ext>
            </a:extLst>
          </p:cNvPr>
          <p:cNvSpPr/>
          <p:nvPr/>
        </p:nvSpPr>
        <p:spPr>
          <a:xfrm>
            <a:off x="11658600" y="3038514"/>
            <a:ext cx="5791200" cy="3775686"/>
          </a:xfrm>
          <a:prstGeom prst="wedgeRoundRectCallout">
            <a:avLst>
              <a:gd name="adj1" fmla="val -56183"/>
              <a:gd name="adj2" fmla="val 390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kể tên một số kí tự của phím có hai kí tự trên hàng phím số.</a:t>
            </a:r>
          </a:p>
        </p:txBody>
      </p:sp>
    </p:spTree>
    <p:extLst>
      <p:ext uri="{BB962C8B-B14F-4D97-AF65-F5344CB8AC3E}">
        <p14:creationId xmlns:p14="http://schemas.microsoft.com/office/powerpoint/2010/main" val="1254593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14550" y="1201347"/>
            <a:ext cx="14058900" cy="78843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42341">
            <a:off x="14387031" y="1517134"/>
            <a:ext cx="2849344" cy="1321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20714">
            <a:off x="1154586" y="6894314"/>
            <a:ext cx="1230038" cy="2359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13993" y="882284"/>
            <a:ext cx="1617901" cy="2079788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3C5221E-6F6F-009D-B56F-8B98A051541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330643" y="6175598"/>
            <a:ext cx="2957357" cy="4111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51EDD5-C370-9457-2CE9-F2EAD1FF3400}"/>
              </a:ext>
            </a:extLst>
          </p:cNvPr>
          <p:cNvSpPr txBox="1"/>
          <p:nvPr/>
        </p:nvSpPr>
        <p:spPr>
          <a:xfrm>
            <a:off x="4195919" y="3068502"/>
            <a:ext cx="10134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PHẦN 3.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</p:spTree>
    <p:extLst>
      <p:ext uri="{BB962C8B-B14F-4D97-AF65-F5344CB8AC3E}">
        <p14:creationId xmlns:p14="http://schemas.microsoft.com/office/powerpoint/2010/main" val="34757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9258300"/>
            <a:ext cx="18758848" cy="1179274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A76CD77A-0104-C378-9096-5CB22399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96400" y="3009900"/>
            <a:ext cx="8275898" cy="653796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330707-018F-B838-744E-D0CFB6DDDA9F}"/>
              </a:ext>
            </a:extLst>
          </p:cNvPr>
          <p:cNvSpPr/>
          <p:nvPr/>
        </p:nvSpPr>
        <p:spPr>
          <a:xfrm>
            <a:off x="925275" y="3009900"/>
            <a:ext cx="7696200" cy="571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mở phần mềm Kiran's Typing Tutor và chọn bài luyện tập gõ hàng phím số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C929C-A5C4-5F49-CE98-5FB357EE4E27}"/>
              </a:ext>
            </a:extLst>
          </p:cNvPr>
          <p:cNvSpPr txBox="1"/>
          <p:nvPr/>
        </p:nvSpPr>
        <p:spPr>
          <a:xfrm>
            <a:off x="914400" y="800100"/>
            <a:ext cx="164592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Vận dụng kiến thức đã được học để hoàn thành nhiệm vụ sau đây:</a:t>
            </a:r>
          </a:p>
        </p:txBody>
      </p:sp>
    </p:spTree>
    <p:extLst>
      <p:ext uri="{BB962C8B-B14F-4D97-AF65-F5344CB8AC3E}">
        <p14:creationId xmlns:p14="http://schemas.microsoft.com/office/powerpoint/2010/main" val="3897081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93427" y="765593"/>
            <a:ext cx="10701141" cy="19341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75685" y="551455"/>
            <a:ext cx="1809025" cy="256751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11713" y="840401"/>
            <a:ext cx="11264570" cy="1450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000" b="1">
                <a:solidFill>
                  <a:srgbClr val="1B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AD4418-0B9B-BE90-9BC6-70170267507B}"/>
              </a:ext>
            </a:extLst>
          </p:cNvPr>
          <p:cNvGrpSpPr/>
          <p:nvPr/>
        </p:nvGrpSpPr>
        <p:grpSpPr>
          <a:xfrm>
            <a:off x="1538403" y="3732137"/>
            <a:ext cx="7542704" cy="5271932"/>
            <a:chOff x="1654152" y="3732137"/>
            <a:chExt cx="7542704" cy="527193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V="1">
              <a:off x="1654152" y="3732137"/>
              <a:ext cx="7542704" cy="52719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C0F5D7-13C3-F612-C165-6DE5E2D23202}"/>
                </a:ext>
              </a:extLst>
            </p:cNvPr>
            <p:cNvSpPr txBox="1"/>
            <p:nvPr/>
          </p:nvSpPr>
          <p:spPr>
            <a:xfrm>
              <a:off x="2897764" y="4698271"/>
              <a:ext cx="5055479" cy="2762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tập lại nội dung chính đã học ở bài học ngày hôm nay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077B1E-A891-89C1-E6A6-E30DEAA1A410}"/>
              </a:ext>
            </a:extLst>
          </p:cNvPr>
          <p:cNvGrpSpPr/>
          <p:nvPr/>
        </p:nvGrpSpPr>
        <p:grpSpPr>
          <a:xfrm>
            <a:off x="9495514" y="3732137"/>
            <a:ext cx="7478611" cy="5271932"/>
            <a:chOff x="9321651" y="3703562"/>
            <a:chExt cx="7478611" cy="5271932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95B01088-51C5-079F-D619-4DC2D9534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9321651" y="3703562"/>
              <a:ext cx="7478611" cy="527193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B44170-9CB3-E184-1BE8-7FAD20E9313C}"/>
                </a:ext>
              </a:extLst>
            </p:cNvPr>
            <p:cNvSpPr txBox="1"/>
            <p:nvPr/>
          </p:nvSpPr>
          <p:spPr>
            <a:xfrm>
              <a:off x="9906953" y="5143500"/>
              <a:ext cx="6308006" cy="183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>
                  <a:effectLst/>
                  <a:ea typeface="Calibri" panose="020F0502020204030204" pitchFamily="34" charset="0"/>
                </a:rPr>
                <a:t>Đọc và chuẩn bị trước </a:t>
              </a:r>
              <a:r>
                <a:rPr lang="vi-VN" sz="4000" b="1" i="1">
                  <a:effectLst/>
                  <a:ea typeface="Calibri" panose="020F0502020204030204" pitchFamily="34" charset="0"/>
                </a:rPr>
                <a:t>Bài 13: Chơi với máy tính</a:t>
              </a:r>
              <a:endParaRPr lang="en-US" sz="40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25347">
            <a:off x="15822431" y="854600"/>
            <a:ext cx="1854331" cy="32249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1905" y="7461207"/>
            <a:ext cx="3239808" cy="264044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60543" y="621855"/>
            <a:ext cx="18059400" cy="79169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03862" y="200869"/>
            <a:ext cx="1733359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2282" y="7060354"/>
            <a:ext cx="4065578" cy="28442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005169">
            <a:off x="1062671" y="635227"/>
            <a:ext cx="1604333" cy="18501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5872" y="3265062"/>
            <a:ext cx="14356256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1B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3BD03AA-DA57-AA82-B1EA-D5F5411E6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33469" y="6967457"/>
            <a:ext cx="3499213" cy="31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8953500"/>
            <a:ext cx="18758848" cy="14840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55CB7B-AC1B-ED2D-994F-B4EC8D6BB96C}"/>
              </a:ext>
            </a:extLst>
          </p:cNvPr>
          <p:cNvSpPr txBox="1"/>
          <p:nvPr/>
        </p:nvSpPr>
        <p:spPr>
          <a:xfrm>
            <a:off x="830951" y="1070655"/>
            <a:ext cx="10744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kí tự trên hàng phím số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90002E-65B9-88BD-12F4-EDCE59D72E23}"/>
              </a:ext>
            </a:extLst>
          </p:cNvPr>
          <p:cNvSpPr/>
          <p:nvPr/>
        </p:nvSpPr>
        <p:spPr>
          <a:xfrm>
            <a:off x="1066800" y="3009900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89AEDA-3555-1581-2554-298569EF2B05}"/>
              </a:ext>
            </a:extLst>
          </p:cNvPr>
          <p:cNvSpPr/>
          <p:nvPr/>
        </p:nvSpPr>
        <p:spPr>
          <a:xfrm>
            <a:off x="3091928" y="3009900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C71BD3-0A4C-1942-4441-182BCB03E2FF}"/>
              </a:ext>
            </a:extLst>
          </p:cNvPr>
          <p:cNvSpPr/>
          <p:nvPr/>
        </p:nvSpPr>
        <p:spPr>
          <a:xfrm>
            <a:off x="5288651" y="3009900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9D3E785-E6AC-BA5D-E913-2211957BEE82}"/>
              </a:ext>
            </a:extLst>
          </p:cNvPr>
          <p:cNvSpPr/>
          <p:nvPr/>
        </p:nvSpPr>
        <p:spPr>
          <a:xfrm>
            <a:off x="7499877" y="3009900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B8CCD3-904A-72F6-0AA0-883A547FE9BF}"/>
              </a:ext>
            </a:extLst>
          </p:cNvPr>
          <p:cNvSpPr/>
          <p:nvPr/>
        </p:nvSpPr>
        <p:spPr>
          <a:xfrm>
            <a:off x="9873725" y="3032160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5F8BC7B-254A-4888-1AF8-0923DA22320F}"/>
              </a:ext>
            </a:extLst>
          </p:cNvPr>
          <p:cNvSpPr/>
          <p:nvPr/>
        </p:nvSpPr>
        <p:spPr>
          <a:xfrm>
            <a:off x="1066800" y="5448301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C48074-09EA-C3EC-19D3-0BD12216B7DA}"/>
              </a:ext>
            </a:extLst>
          </p:cNvPr>
          <p:cNvSpPr/>
          <p:nvPr/>
        </p:nvSpPr>
        <p:spPr>
          <a:xfrm>
            <a:off x="3017575" y="5448301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5A8538-9B11-636C-B432-3FF9BD670F7A}"/>
              </a:ext>
            </a:extLst>
          </p:cNvPr>
          <p:cNvSpPr/>
          <p:nvPr/>
        </p:nvSpPr>
        <p:spPr>
          <a:xfrm>
            <a:off x="5288651" y="5448301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4ED2E15-A4C4-05AD-E1A5-B37ABFD462E4}"/>
              </a:ext>
            </a:extLst>
          </p:cNvPr>
          <p:cNvSpPr/>
          <p:nvPr/>
        </p:nvSpPr>
        <p:spPr>
          <a:xfrm>
            <a:off x="7499877" y="5448301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BEFDF86-AE1C-FB91-5C65-232A0B96CFE3}"/>
              </a:ext>
            </a:extLst>
          </p:cNvPr>
          <p:cNvSpPr/>
          <p:nvPr/>
        </p:nvSpPr>
        <p:spPr>
          <a:xfrm>
            <a:off x="9888510" y="5426041"/>
            <a:ext cx="914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AC788787-3F4B-6EC8-5A58-8E6EBBFDD7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01400" y="1416523"/>
            <a:ext cx="6960871" cy="88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6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3526" y="1400033"/>
            <a:ext cx="17289574" cy="655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65243" y="6160956"/>
            <a:ext cx="2721011" cy="27108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551913" flipH="1">
            <a:off x="29435" y="733115"/>
            <a:ext cx="2618971" cy="23101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1316" y="6999117"/>
            <a:ext cx="2215211" cy="32878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59670" y="2884317"/>
            <a:ext cx="1515728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1B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12B.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1B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MỀM LUYỆN GÕ BÀN PHÍM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D3E5EA-3740-6FCD-23BC-3590961F03E8}"/>
              </a:ext>
            </a:extLst>
          </p:cNvPr>
          <p:cNvGrpSpPr/>
          <p:nvPr/>
        </p:nvGrpSpPr>
        <p:grpSpPr>
          <a:xfrm>
            <a:off x="4075108" y="743244"/>
            <a:ext cx="10134600" cy="1828800"/>
            <a:chOff x="4076700" y="571500"/>
            <a:chExt cx="10134600" cy="1828800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2E605E37-6610-04F5-9DB4-37EB77FD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076700" y="571500"/>
              <a:ext cx="10134600" cy="1828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0B6914-4904-292C-2D01-939583C7BD37}"/>
                </a:ext>
              </a:extLst>
            </p:cNvPr>
            <p:cNvSpPr txBox="1"/>
            <p:nvPr/>
          </p:nvSpPr>
          <p:spPr>
            <a:xfrm>
              <a:off x="4800600" y="978068"/>
              <a:ext cx="8686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latin typeface="Arial" panose="020B0604020202020204" pitchFamily="34" charset="0"/>
                  <a:cs typeface="Arial" panose="020B0604020202020204" pitchFamily="34" charset="0"/>
                </a:rPr>
                <a:t>NỘI DUNG BÀI HỌC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E08C80F-0292-FA78-42D5-3F48A856A392}"/>
              </a:ext>
            </a:extLst>
          </p:cNvPr>
          <p:cNvSpPr/>
          <p:nvPr/>
        </p:nvSpPr>
        <p:spPr>
          <a:xfrm>
            <a:off x="-381000" y="9182100"/>
            <a:ext cx="19050000" cy="1524000"/>
          </a:xfrm>
          <a:prstGeom prst="rect">
            <a:avLst/>
          </a:prstGeom>
          <a:solidFill>
            <a:srgbClr val="6DBDC6"/>
          </a:solidFill>
          <a:ln>
            <a:solidFill>
              <a:srgbClr val="6DB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F8BF709-7DEF-B1C6-72C5-7FD2AB713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6839727"/>
            <a:ext cx="3035333" cy="265971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0859CFE-9D07-E8A6-D53B-970601C3B5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0390" y="571500"/>
            <a:ext cx="1854233" cy="157146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7B0DA9B-626F-DF8E-F19B-7F0ED3F135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25347">
            <a:off x="15931850" y="1089609"/>
            <a:ext cx="1854331" cy="32249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73E9A-77D7-09D7-2A86-94BD71FD315A}"/>
              </a:ext>
            </a:extLst>
          </p:cNvPr>
          <p:cNvGrpSpPr/>
          <p:nvPr/>
        </p:nvGrpSpPr>
        <p:grpSpPr>
          <a:xfrm>
            <a:off x="1371600" y="4000502"/>
            <a:ext cx="4444469" cy="2470859"/>
            <a:chOff x="1410496" y="3320341"/>
            <a:chExt cx="4444469" cy="247085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5CE93FB-3419-A287-4AEF-033BA7C5A180}"/>
                </a:ext>
              </a:extLst>
            </p:cNvPr>
            <p:cNvSpPr/>
            <p:nvPr/>
          </p:nvSpPr>
          <p:spPr>
            <a:xfrm>
              <a:off x="3074463" y="3320341"/>
              <a:ext cx="1116537" cy="11165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59331A-781C-8C3E-0AE1-F43CA1C79419}"/>
                </a:ext>
              </a:extLst>
            </p:cNvPr>
            <p:cNvSpPr txBox="1"/>
            <p:nvPr/>
          </p:nvSpPr>
          <p:spPr>
            <a:xfrm>
              <a:off x="1410496" y="5006370"/>
              <a:ext cx="44444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53736D-D0BD-3703-AE4A-55E4422DE7FB}"/>
              </a:ext>
            </a:extLst>
          </p:cNvPr>
          <p:cNvGrpSpPr/>
          <p:nvPr/>
        </p:nvGrpSpPr>
        <p:grpSpPr>
          <a:xfrm>
            <a:off x="6361904" y="4000501"/>
            <a:ext cx="4444469" cy="2470859"/>
            <a:chOff x="1410496" y="3320341"/>
            <a:chExt cx="4444469" cy="247085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0D57BC-A9C6-513B-31B8-832A056F660F}"/>
                </a:ext>
              </a:extLst>
            </p:cNvPr>
            <p:cNvSpPr/>
            <p:nvPr/>
          </p:nvSpPr>
          <p:spPr>
            <a:xfrm>
              <a:off x="3074463" y="3320341"/>
              <a:ext cx="1116537" cy="11165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6C2AA4-5FA5-BAB1-6234-98AFFD2C5464}"/>
                </a:ext>
              </a:extLst>
            </p:cNvPr>
            <p:cNvSpPr txBox="1"/>
            <p:nvPr/>
          </p:nvSpPr>
          <p:spPr>
            <a:xfrm>
              <a:off x="1410496" y="5006370"/>
              <a:ext cx="44444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40D080-8AA8-7889-3767-ABFB2CA18827}"/>
              </a:ext>
            </a:extLst>
          </p:cNvPr>
          <p:cNvGrpSpPr/>
          <p:nvPr/>
        </p:nvGrpSpPr>
        <p:grpSpPr>
          <a:xfrm>
            <a:off x="11772104" y="4000500"/>
            <a:ext cx="4444469" cy="2470859"/>
            <a:chOff x="1410496" y="3320341"/>
            <a:chExt cx="4444469" cy="247085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515F09-335C-0D72-AEE5-6D1D8A47E6F1}"/>
                </a:ext>
              </a:extLst>
            </p:cNvPr>
            <p:cNvSpPr/>
            <p:nvPr/>
          </p:nvSpPr>
          <p:spPr>
            <a:xfrm>
              <a:off x="3074463" y="3320341"/>
              <a:ext cx="1116537" cy="111653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F6EFCE-8790-075D-1C89-8A36CB275538}"/>
                </a:ext>
              </a:extLst>
            </p:cNvPr>
            <p:cNvSpPr txBox="1"/>
            <p:nvPr/>
          </p:nvSpPr>
          <p:spPr>
            <a:xfrm>
              <a:off x="1410496" y="5006370"/>
              <a:ext cx="44444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9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14550" y="1201347"/>
            <a:ext cx="14058900" cy="78843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42341">
            <a:off x="14387031" y="1517134"/>
            <a:ext cx="2849344" cy="1321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20714">
            <a:off x="1154586" y="6894314"/>
            <a:ext cx="1230038" cy="23597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13993" y="882284"/>
            <a:ext cx="1617901" cy="2079788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3C5221E-6F6F-009D-B56F-8B98A051541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330643" y="6175598"/>
            <a:ext cx="2957357" cy="4111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51EDD5-C370-9457-2CE9-F2EAD1FF3400}"/>
              </a:ext>
            </a:extLst>
          </p:cNvPr>
          <p:cNvSpPr txBox="1"/>
          <p:nvPr/>
        </p:nvSpPr>
        <p:spPr>
          <a:xfrm>
            <a:off x="4195919" y="3068502"/>
            <a:ext cx="10134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8953500"/>
            <a:ext cx="18758848" cy="14840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441F9A-8E74-FEA6-2795-9669AA57F4F5}"/>
              </a:ext>
            </a:extLst>
          </p:cNvPr>
          <p:cNvGrpSpPr/>
          <p:nvPr/>
        </p:nvGrpSpPr>
        <p:grpSpPr>
          <a:xfrm>
            <a:off x="990600" y="800100"/>
            <a:ext cx="12877800" cy="762000"/>
            <a:chOff x="1676400" y="1736586"/>
            <a:chExt cx="12877800" cy="762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71DCAB-0003-DC62-D4C3-ED27D14DBA6A}"/>
                </a:ext>
              </a:extLst>
            </p:cNvPr>
            <p:cNvGrpSpPr/>
            <p:nvPr/>
          </p:nvGrpSpPr>
          <p:grpSpPr>
            <a:xfrm>
              <a:off x="1676400" y="1736586"/>
              <a:ext cx="3657600" cy="762000"/>
              <a:chOff x="1676400" y="1736586"/>
              <a:chExt cx="3657600" cy="76200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A57CF2-1268-38E1-C483-9A41EA427F61}"/>
                  </a:ext>
                </a:extLst>
              </p:cNvPr>
              <p:cNvSpPr txBox="1"/>
              <p:nvPr/>
            </p:nvSpPr>
            <p:spPr>
              <a:xfrm>
                <a:off x="1676400" y="179070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NHIỆM VỤ 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15C7BD-4D50-6040-0175-26D21719B7D7}"/>
                  </a:ext>
                </a:extLst>
              </p:cNvPr>
              <p:cNvSpPr/>
              <p:nvPr/>
            </p:nvSpPr>
            <p:spPr>
              <a:xfrm>
                <a:off x="4343400" y="1736586"/>
                <a:ext cx="762000" cy="762000"/>
              </a:xfrm>
              <a:prstGeom prst="rect">
                <a:avLst/>
              </a:prstGeom>
              <a:solidFill>
                <a:srgbClr val="6DBDC6"/>
              </a:solidFill>
              <a:ln>
                <a:solidFill>
                  <a:srgbClr val="6DBD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1589B3-D698-6FD1-E6C0-8FAE228AF472}"/>
                </a:ext>
              </a:extLst>
            </p:cNvPr>
            <p:cNvSpPr txBox="1"/>
            <p:nvPr/>
          </p:nvSpPr>
          <p:spPr>
            <a:xfrm>
              <a:off x="5334000" y="1790700"/>
              <a:ext cx="922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gõ chữ hoa với bài học Capitals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044AB3-8983-FA46-B676-12E095D42B1C}"/>
              </a:ext>
            </a:extLst>
          </p:cNvPr>
          <p:cNvGrpSpPr/>
          <p:nvPr/>
        </p:nvGrpSpPr>
        <p:grpSpPr>
          <a:xfrm>
            <a:off x="1447800" y="2598902"/>
            <a:ext cx="15392400" cy="1651671"/>
            <a:chOff x="1447800" y="3238499"/>
            <a:chExt cx="15392400" cy="16516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175424-AE00-A1AE-78BD-55E4F6F8356F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AFF6A1-4858-C21A-5947-63D9766DC866}"/>
                </a:ext>
              </a:extLst>
            </p:cNvPr>
            <p:cNvSpPr txBox="1"/>
            <p:nvPr/>
          </p:nvSpPr>
          <p:spPr>
            <a:xfrm>
              <a:off x="2855794" y="3238499"/>
              <a:ext cx="13984406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Mở phần mềm </a:t>
              </a:r>
              <a:r>
                <a:rPr lang="en-US" sz="3600" b="1" i="1">
                  <a:latin typeface="Arial" panose="020B0604020202020204" pitchFamily="34" charset="0"/>
                  <a:cs typeface="Arial" panose="020B0604020202020204" pitchFamily="34" charset="0"/>
                </a:rPr>
                <a:t>Kiran's Typing Tutor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. Chọn nút lệnh </a:t>
              </a:r>
              <a:r>
                <a:rPr lang="en-US" sz="3600" b="1" i="1">
                  <a:latin typeface="Arial" panose="020B0604020202020204" pitchFamily="34" charset="0"/>
                  <a:cs typeface="Arial" panose="020B0604020202020204" pitchFamily="34" charset="0"/>
                </a:rPr>
                <a:t>Kids Typing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trên màn hình chính.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E56D30-DE29-D961-9AFC-1180A7C020F0}"/>
              </a:ext>
            </a:extLst>
          </p:cNvPr>
          <p:cNvSpPr txBox="1"/>
          <p:nvPr/>
        </p:nvSpPr>
        <p:spPr>
          <a:xfrm>
            <a:off x="5067300" y="184677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961665-1A15-BBD9-1E60-CCB3F7069632}"/>
              </a:ext>
            </a:extLst>
          </p:cNvPr>
          <p:cNvGrpSpPr/>
          <p:nvPr/>
        </p:nvGrpSpPr>
        <p:grpSpPr>
          <a:xfrm>
            <a:off x="1447800" y="7594226"/>
            <a:ext cx="15392400" cy="914400"/>
            <a:chOff x="1447800" y="3607135"/>
            <a:chExt cx="15392400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C76CAC-DF31-24CC-99EC-10EBBF9893EC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B79D9D-6CB1-206E-C634-FC5EF0DD4B4D}"/>
                </a:ext>
              </a:extLst>
            </p:cNvPr>
            <p:cNvSpPr txBox="1"/>
            <p:nvPr/>
          </p:nvSpPr>
          <p:spPr>
            <a:xfrm>
              <a:off x="2855794" y="3631502"/>
              <a:ext cx="1398440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vào nút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Close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 để về màn hình chính.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3778EF-C112-202D-1D7E-1EF74794E86B}"/>
              </a:ext>
            </a:extLst>
          </p:cNvPr>
          <p:cNvGrpSpPr/>
          <p:nvPr/>
        </p:nvGrpSpPr>
        <p:grpSpPr>
          <a:xfrm>
            <a:off x="1447800" y="5736108"/>
            <a:ext cx="15392400" cy="1651671"/>
            <a:chOff x="1447800" y="3214304"/>
            <a:chExt cx="15392400" cy="16516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096B84A-9F0F-9D78-8418-521BB5B38F19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2011AB-36A0-80EB-AA3B-E649FCAF7FFB}"/>
                </a:ext>
              </a:extLst>
            </p:cNvPr>
            <p:cNvSpPr txBox="1"/>
            <p:nvPr/>
          </p:nvSpPr>
          <p:spPr>
            <a:xfrm>
              <a:off x="2855794" y="3214304"/>
              <a:ext cx="13984406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>
                  <a:latin typeface="Arial" panose="020B0604020202020204" pitchFamily="34" charset="0"/>
                  <a:cs typeface="Arial" panose="020B0604020202020204" pitchFamily="34" charset="0"/>
                </a:rPr>
                <a:t>Nhấn giữ phím 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Shift</a:t>
              </a:r>
              <a:r>
                <a:rPr lang="vi-VN" sz="3600">
                  <a:latin typeface="Arial" panose="020B0604020202020204" pitchFamily="34" charset="0"/>
                  <a:cs typeface="Arial" panose="020B0604020202020204" pitchFamily="34" charset="0"/>
                </a:rPr>
                <a:t> đồng thời gõ phím chữ tương ứng chữ hoa xuất hiện trên màn hình.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2F5952-A6BC-FE1A-DAD9-6FD4F6F59752}"/>
              </a:ext>
            </a:extLst>
          </p:cNvPr>
          <p:cNvGrpSpPr/>
          <p:nvPr/>
        </p:nvGrpSpPr>
        <p:grpSpPr>
          <a:xfrm>
            <a:off x="1447800" y="4550892"/>
            <a:ext cx="15392400" cy="914400"/>
            <a:chOff x="1447800" y="3607135"/>
            <a:chExt cx="15392400" cy="914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EE0AD2C-5B69-B952-C109-9BE1D2468835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FF13BD-7058-B7B2-72D1-1D12E311E91C}"/>
                </a:ext>
              </a:extLst>
            </p:cNvPr>
            <p:cNvSpPr txBox="1"/>
            <p:nvPr/>
          </p:nvSpPr>
          <p:spPr>
            <a:xfrm>
              <a:off x="2855794" y="3631502"/>
              <a:ext cx="1398440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Trong mục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Course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, chọn bài học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Capitals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458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8953500"/>
            <a:ext cx="18758848" cy="148407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37D6D3-4089-B57D-67AC-B74F31D88FE3}"/>
              </a:ext>
            </a:extLst>
          </p:cNvPr>
          <p:cNvSpPr/>
          <p:nvPr/>
        </p:nvSpPr>
        <p:spPr>
          <a:xfrm>
            <a:off x="838200" y="1485900"/>
            <a:ext cx="7162800" cy="6629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 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 </a:t>
            </a: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hai ngón út phụ trách. Phím </a:t>
            </a: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để gõ các chữ in hoa và các kí hiệu trên (các dấu) của phím có kí hiệu.</a:t>
            </a:r>
          </a:p>
        </p:txBody>
      </p:sp>
      <p:pic>
        <p:nvPicPr>
          <p:cNvPr id="1030" name="Picture 6" descr="Cách tải và sử dụng Kiran's Typing Tutor luyện gõ, đánh máy 10 ngón">
            <a:extLst>
              <a:ext uri="{FF2B5EF4-FFF2-40B4-BE49-F238E27FC236}">
                <a16:creationId xmlns:a16="http://schemas.microsoft.com/office/drawing/2014/main" id="{456AEA6A-B4F9-CEA7-97EB-A7CABA03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01092"/>
            <a:ext cx="8785159" cy="58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364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79CF4-1951-6996-858E-27B6192B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35424" y="8953500"/>
            <a:ext cx="18758848" cy="14840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70C10A0-DABD-D24C-D4E6-366D2E9C0E07}"/>
              </a:ext>
            </a:extLst>
          </p:cNvPr>
          <p:cNvGrpSpPr/>
          <p:nvPr/>
        </p:nvGrpSpPr>
        <p:grpSpPr>
          <a:xfrm>
            <a:off x="990600" y="800100"/>
            <a:ext cx="12877800" cy="762000"/>
            <a:chOff x="1676400" y="1736586"/>
            <a:chExt cx="12877800" cy="76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91C25F-1929-3B72-97EC-93CFAB230CF0}"/>
                </a:ext>
              </a:extLst>
            </p:cNvPr>
            <p:cNvGrpSpPr/>
            <p:nvPr/>
          </p:nvGrpSpPr>
          <p:grpSpPr>
            <a:xfrm>
              <a:off x="1676400" y="1736586"/>
              <a:ext cx="3657600" cy="762000"/>
              <a:chOff x="1676400" y="1736586"/>
              <a:chExt cx="3657600" cy="76200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1BA908-5F65-EBD6-EC39-C843D008F63C}"/>
                  </a:ext>
                </a:extLst>
              </p:cNvPr>
              <p:cNvSpPr txBox="1"/>
              <p:nvPr/>
            </p:nvSpPr>
            <p:spPr>
              <a:xfrm>
                <a:off x="1676400" y="179070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Arial" panose="020B0604020202020204" pitchFamily="34" charset="0"/>
                    <a:cs typeface="Arial" panose="020B0604020202020204" pitchFamily="34" charset="0"/>
                  </a:rPr>
                  <a:t>NHIỆM VỤ 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1C2E70-BC5C-1EF9-9EB3-F1460C0CBFFB}"/>
                  </a:ext>
                </a:extLst>
              </p:cNvPr>
              <p:cNvSpPr/>
              <p:nvPr/>
            </p:nvSpPr>
            <p:spPr>
              <a:xfrm>
                <a:off x="4343400" y="1736586"/>
                <a:ext cx="762000" cy="762000"/>
              </a:xfrm>
              <a:prstGeom prst="rect">
                <a:avLst/>
              </a:prstGeom>
              <a:solidFill>
                <a:srgbClr val="6DBDC6"/>
              </a:solidFill>
              <a:ln>
                <a:solidFill>
                  <a:srgbClr val="6DBD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A7CAF2-A165-564F-23E1-7E94B5886E9C}"/>
                </a:ext>
              </a:extLst>
            </p:cNvPr>
            <p:cNvSpPr txBox="1"/>
            <p:nvPr/>
          </p:nvSpPr>
          <p:spPr>
            <a:xfrm>
              <a:off x="5334000" y="1790700"/>
              <a:ext cx="922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gõ từ với bài học Words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0DDC2-58B2-3679-AC65-FAF2E181C9E6}"/>
              </a:ext>
            </a:extLst>
          </p:cNvPr>
          <p:cNvGrpSpPr/>
          <p:nvPr/>
        </p:nvGrpSpPr>
        <p:grpSpPr>
          <a:xfrm>
            <a:off x="838200" y="2777771"/>
            <a:ext cx="12039600" cy="914400"/>
            <a:chOff x="1447800" y="3607135"/>
            <a:chExt cx="12039600" cy="91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80DCC-AFFE-E082-F0DC-EC05B32179B6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1BF3CF-5DF7-E850-C652-C8526F707CAF}"/>
                </a:ext>
              </a:extLst>
            </p:cNvPr>
            <p:cNvSpPr txBox="1"/>
            <p:nvPr/>
          </p:nvSpPr>
          <p:spPr>
            <a:xfrm>
              <a:off x="2855794" y="3612243"/>
              <a:ext cx="1063160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Chọn nút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Kids Typing 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trên màn hình chính.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62BE882-E187-1E97-8246-FF2FFFE1B7AC}"/>
              </a:ext>
            </a:extLst>
          </p:cNvPr>
          <p:cNvSpPr txBox="1"/>
          <p:nvPr/>
        </p:nvSpPr>
        <p:spPr>
          <a:xfrm>
            <a:off x="5067300" y="184677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9E7892-6BB2-5F2C-B9EF-83F6C57E32C6}"/>
              </a:ext>
            </a:extLst>
          </p:cNvPr>
          <p:cNvGrpSpPr/>
          <p:nvPr/>
        </p:nvGrpSpPr>
        <p:grpSpPr>
          <a:xfrm>
            <a:off x="838200" y="7404459"/>
            <a:ext cx="12039600" cy="914400"/>
            <a:chOff x="1447800" y="3607135"/>
            <a:chExt cx="120396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1CB904-C22B-5CD7-00EB-3C5DA1CAF69E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C72840-647A-73FF-F98E-5A4323525F12}"/>
                </a:ext>
              </a:extLst>
            </p:cNvPr>
            <p:cNvSpPr txBox="1"/>
            <p:nvPr/>
          </p:nvSpPr>
          <p:spPr>
            <a:xfrm>
              <a:off x="2855794" y="3631502"/>
              <a:ext cx="10631606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Nháy vào nút lệnh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Close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 để về màn hình chính.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D75CC4-4A90-C312-BCB8-4DFF8D5EDF51}"/>
              </a:ext>
            </a:extLst>
          </p:cNvPr>
          <p:cNvGrpSpPr/>
          <p:nvPr/>
        </p:nvGrpSpPr>
        <p:grpSpPr>
          <a:xfrm>
            <a:off x="838200" y="5939172"/>
            <a:ext cx="9906000" cy="914400"/>
            <a:chOff x="1447800" y="3607135"/>
            <a:chExt cx="9906000" cy="914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9297F0-F8DB-56A8-CD36-E8070E48A2D4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4F69C8-DD8A-F1AE-2AA5-E4091A24992F}"/>
                </a:ext>
              </a:extLst>
            </p:cNvPr>
            <p:cNvSpPr txBox="1"/>
            <p:nvPr/>
          </p:nvSpPr>
          <p:spPr>
            <a:xfrm>
              <a:off x="2819400" y="3608662"/>
              <a:ext cx="8534400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>
                  <a:latin typeface="Arial" panose="020B0604020202020204" pitchFamily="34" charset="0"/>
                  <a:cs typeface="Arial" panose="020B0604020202020204" pitchFamily="34" charset="0"/>
                </a:rPr>
                <a:t>Luyện gõ các từ trong bài học </a:t>
              </a:r>
              <a:r>
                <a:rPr lang="vi-VN" sz="3600" b="1">
                  <a:latin typeface="Arial" panose="020B0604020202020204" pitchFamily="34" charset="0"/>
                  <a:cs typeface="Arial" panose="020B0604020202020204" pitchFamily="34" charset="0"/>
                </a:rPr>
                <a:t>Words</a:t>
              </a:r>
              <a:r>
                <a:rPr lang="vi-VN" sz="36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592660-D556-07A0-1215-2E7894556448}"/>
              </a:ext>
            </a:extLst>
          </p:cNvPr>
          <p:cNvGrpSpPr/>
          <p:nvPr/>
        </p:nvGrpSpPr>
        <p:grpSpPr>
          <a:xfrm>
            <a:off x="838200" y="4361125"/>
            <a:ext cx="10860206" cy="914400"/>
            <a:chOff x="1447800" y="3607135"/>
            <a:chExt cx="10860206" cy="914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AFD4BC-B99C-D8AB-B032-0B413AE64E99}"/>
                </a:ext>
              </a:extLst>
            </p:cNvPr>
            <p:cNvSpPr/>
            <p:nvPr/>
          </p:nvSpPr>
          <p:spPr>
            <a:xfrm>
              <a:off x="1447800" y="3607135"/>
              <a:ext cx="914400" cy="914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434BBB-FBF1-7D44-4BEA-2F9F885B7114}"/>
                </a:ext>
              </a:extLst>
            </p:cNvPr>
            <p:cNvSpPr txBox="1"/>
            <p:nvPr/>
          </p:nvSpPr>
          <p:spPr>
            <a:xfrm>
              <a:off x="2855794" y="3607135"/>
              <a:ext cx="9452212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Trong mục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Course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, chọn bài học </a:t>
              </a:r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Word</a:t>
              </a:r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4" name="Picture 4" descr="Microsoft Apps">
            <a:extLst>
              <a:ext uri="{FF2B5EF4-FFF2-40B4-BE49-F238E27FC236}">
                <a16:creationId xmlns:a16="http://schemas.microsoft.com/office/drawing/2014/main" id="{264447B4-9580-0241-4954-B3D8E060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558446"/>
            <a:ext cx="5885197" cy="432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9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814</Words>
  <Application>Microsoft Office PowerPoint</Application>
  <PresentationFormat>Custom</PresentationFormat>
  <Paragraphs>113</Paragraphs>
  <Slides>23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Wingdings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Colorful Playful Group Project Presentation</dc:title>
  <cp:lastModifiedBy>Thảo Đào</cp:lastModifiedBy>
  <cp:revision>6</cp:revision>
  <dcterms:created xsi:type="dcterms:W3CDTF">2006-08-16T00:00:00Z</dcterms:created>
  <dcterms:modified xsi:type="dcterms:W3CDTF">2023-04-04T02:42:21Z</dcterms:modified>
  <dc:identifier>DAFd0g_dD8Q</dc:identifier>
</cp:coreProperties>
</file>