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88" r:id="rId2"/>
    <p:sldMasterId id="2147483812" r:id="rId3"/>
    <p:sldMasterId id="2147483824" r:id="rId4"/>
    <p:sldMasterId id="2147483860" r:id="rId5"/>
  </p:sldMasterIdLst>
  <p:notesMasterIdLst>
    <p:notesMasterId r:id="rId43"/>
  </p:notesMasterIdLst>
  <p:sldIdLst>
    <p:sldId id="4403" r:id="rId6"/>
    <p:sldId id="4404" r:id="rId7"/>
    <p:sldId id="4443" r:id="rId8"/>
    <p:sldId id="4406" r:id="rId9"/>
    <p:sldId id="4444" r:id="rId10"/>
    <p:sldId id="4408" r:id="rId11"/>
    <p:sldId id="4445" r:id="rId12"/>
    <p:sldId id="4410" r:id="rId13"/>
    <p:sldId id="4446" r:id="rId14"/>
    <p:sldId id="4412" r:id="rId15"/>
    <p:sldId id="4447" r:id="rId16"/>
    <p:sldId id="4414" r:id="rId17"/>
    <p:sldId id="4415" r:id="rId18"/>
    <p:sldId id="4417" r:id="rId19"/>
    <p:sldId id="311" r:id="rId20"/>
    <p:sldId id="4418" r:id="rId21"/>
    <p:sldId id="4419" r:id="rId22"/>
    <p:sldId id="4372" r:id="rId23"/>
    <p:sldId id="4424" r:id="rId24"/>
    <p:sldId id="4420" r:id="rId25"/>
    <p:sldId id="4448" r:id="rId26"/>
    <p:sldId id="4428" r:id="rId27"/>
    <p:sldId id="4421" r:id="rId28"/>
    <p:sldId id="4422" r:id="rId29"/>
    <p:sldId id="4423" r:id="rId30"/>
    <p:sldId id="4425" r:id="rId31"/>
    <p:sldId id="4449" r:id="rId32"/>
    <p:sldId id="4426" r:id="rId33"/>
    <p:sldId id="4429" r:id="rId34"/>
    <p:sldId id="4430" r:id="rId35"/>
    <p:sldId id="4431" r:id="rId36"/>
    <p:sldId id="4432" r:id="rId37"/>
    <p:sldId id="4433" r:id="rId38"/>
    <p:sldId id="4434" r:id="rId39"/>
    <p:sldId id="4435" r:id="rId40"/>
    <p:sldId id="4436" r:id="rId41"/>
    <p:sldId id="443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43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25/01/25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2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5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9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9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19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70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98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81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9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17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12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6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96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5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59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83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69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6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607"/>
      </p:ext>
    </p:extLst>
  </p:cSld>
  <p:clrMapOvr>
    <a:masterClrMapping/>
  </p:clrMapOvr>
  <p:transition spd="slow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08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2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95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3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46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3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69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05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09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77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8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93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8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51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66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57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9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0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3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2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9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C31C63F-BFDC-4762-BC55-E7308AADD01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5" y="476250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4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6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6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0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5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1.gi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4.wmf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image" Target="../media/image9.wmf"/><Relationship Id="rId1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gif"/><Relationship Id="rId11" Type="http://schemas.openxmlformats.org/officeDocument/2006/relationships/image" Target="../media/image20.jpeg"/><Relationship Id="rId5" Type="http://schemas.openxmlformats.org/officeDocument/2006/relationships/image" Target="../media/image10.gif"/><Relationship Id="rId10" Type="http://schemas.openxmlformats.org/officeDocument/2006/relationships/image" Target="../media/image19.jpeg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gif"/><Relationship Id="rId11" Type="http://schemas.openxmlformats.org/officeDocument/2006/relationships/image" Target="../media/image24.jpeg"/><Relationship Id="rId5" Type="http://schemas.openxmlformats.org/officeDocument/2006/relationships/image" Target="../media/image10.gif"/><Relationship Id="rId10" Type="http://schemas.openxmlformats.org/officeDocument/2006/relationships/image" Target="../media/image23.jpeg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6" y="400050"/>
            <a:ext cx="9753600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h ướp thịt heo nướng thơm ngon đơn giản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6224"/>
            <a:ext cx="10010775" cy="430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5162" y="5252054"/>
            <a:ext cx="763276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hịt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nướng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2895600" y="496025"/>
            <a:ext cx="6845944" cy="46823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5024" tIns="32512" rIns="65024" bIns="32512">
            <a:spAutoFit/>
          </a:bodyPr>
          <a:lstStyle/>
          <a:p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sững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 defTabSz="685800">
              <a:defRPr/>
            </a:pP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cái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301812" y="5547329"/>
            <a:ext cx="763276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</a:rPr>
              <a:t>cái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</a:rPr>
              <a:t>tu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̉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Hover r:id="" action="ppaction://noaction" highlightClick="1">
              <a:snd r:embed="rId3" name="applause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84" y="4955124"/>
            <a:ext cx="1832216" cy="1754580"/>
          </a:xfrm>
          <a:prstGeom prst="rect">
            <a:avLst/>
          </a:prstGeom>
        </p:spPr>
      </p:pic>
      <p:pic>
        <p:nvPicPr>
          <p:cNvPr id="7" name="Picture 2" descr="https://toplist.vn/images/800px/bai-van-mieu-ta-chiec-tu-dung-quan-ao-so-1-2261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95275"/>
            <a:ext cx="10382250" cy="5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u_c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" y="190500"/>
            <a:ext cx="4206240" cy="2819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au củ quả s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0501"/>
            <a:ext cx="40100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49" y="190501"/>
            <a:ext cx="3209925" cy="30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ch ướp thịt heo nướng thơm ngon đơn giản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" y="3124201"/>
            <a:ext cx="420624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ẹo chiên cá giòn tan không cần lăn bột – bTaskee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32692"/>
            <a:ext cx="4010025" cy="34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oplist.vn/images/800px/bai-van-mieu-ta-chiec-tu-dung-quan-ao-so-1-2261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48" y="3333750"/>
            <a:ext cx="3209925" cy="34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67868" y="17803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9">
            <a:extLst>
              <a:ext uri="{FF2B5EF4-FFF2-40B4-BE49-F238E27FC236}">
                <a16:creationId xmlns:a16="http://schemas.microsoft.com/office/drawing/2014/main" xmlns="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227833" y="2380399"/>
            <a:ext cx="7795626" cy="447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33" y="3449900"/>
            <a:ext cx="8169348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xmlns="" id="{F2751DC3-98A7-588C-FC4E-F308EEAA6B9C}"/>
              </a:ext>
            </a:extLst>
          </p:cNvPr>
          <p:cNvSpPr txBox="1"/>
          <p:nvPr/>
        </p:nvSpPr>
        <p:spPr>
          <a:xfrm>
            <a:off x="832485" y="220215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228725"/>
            <a:ext cx="10487025" cy="53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5"/>
          <p:cNvSpPr/>
          <p:nvPr/>
        </p:nvSpPr>
        <p:spPr>
          <a:xfrm>
            <a:off x="769433" y="2178326"/>
            <a:ext cx="10706100" cy="4557394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A6642E7-753B-495C-AB22-DB576828F87B}"/>
              </a:ext>
            </a:extLst>
          </p:cNvPr>
          <p:cNvGrpSpPr/>
          <p:nvPr/>
        </p:nvGrpSpPr>
        <p:grpSpPr>
          <a:xfrm>
            <a:off x="123825" y="2299482"/>
            <a:ext cx="5580618" cy="4150968"/>
            <a:chOff x="191286" y="1717083"/>
            <a:chExt cx="6069814" cy="44577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6507068-859D-4E9E-8144-ABF19EE2444E}"/>
                </a:ext>
              </a:extLst>
            </p:cNvPr>
            <p:cNvGrpSpPr/>
            <p:nvPr/>
          </p:nvGrpSpPr>
          <p:grpSpPr>
            <a:xfrm>
              <a:off x="1281557" y="1717083"/>
              <a:ext cx="4204184" cy="1120669"/>
              <a:chOff x="1008291" y="787267"/>
              <a:chExt cx="4204184" cy="1120669"/>
            </a:xfrm>
            <a:solidFill>
              <a:srgbClr val="FFCCCC"/>
            </a:solidFill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xmlns="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08291" y="787267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B0BA8F-26D3-47DE-93F4-6EF7680D23D8}"/>
              </a:ext>
            </a:extLst>
          </p:cNvPr>
          <p:cNvSpPr txBox="1"/>
          <p:nvPr/>
        </p:nvSpPr>
        <p:spPr>
          <a:xfrm>
            <a:off x="6244357" y="3318018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cs typeface="Calibri" panose="020F0502020204030204" pitchFamily="34" charset="0"/>
              </a:rPr>
              <a:t>Q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uan sát </a:t>
            </a:r>
            <a:r>
              <a:rPr lang="en-US" sz="3600" b="1" dirty="0" err="1">
                <a:solidFill>
                  <a:prstClr val="black"/>
                </a:solidFill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 nói được mục đích</a:t>
            </a:r>
            <a:r>
              <a:rPr lang="en-US" sz="36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Calibri" panose="020F0502020204030204" pitchFamily="34" charset="0"/>
              </a:rPr>
              <a:t>của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10556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12E2253-7416-45DE-8230-76F1D341E4C7}"/>
              </a:ext>
            </a:extLst>
          </p:cNvPr>
          <p:cNvGrpSpPr/>
          <p:nvPr/>
        </p:nvGrpSpPr>
        <p:grpSpPr>
          <a:xfrm>
            <a:off x="973917" y="3212202"/>
            <a:ext cx="3245658" cy="1743970"/>
            <a:chOff x="38415" y="44877"/>
            <a:chExt cx="3245658" cy="1743970"/>
          </a:xfrm>
        </p:grpSpPr>
        <p:pic>
          <p:nvPicPr>
            <p:cNvPr id="13" name="Graphic 14">
              <a:extLst>
                <a:ext uri="{FF2B5EF4-FFF2-40B4-BE49-F238E27FC236}">
                  <a16:creationId xmlns:a16="http://schemas.microsoft.com/office/drawing/2014/main" xmlns="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3245658" cy="174397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983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rebuchet MS"/>
                </a:rPr>
                <a:t>Cùng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rebuchet MS"/>
                </a:rPr>
                <a:t> chia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rebuchet MS"/>
                </a:rPr>
                <a:t>sẻ</a:t>
              </a:r>
              <a:endPara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E859045-76AB-4B31-ACBE-950CC71E60DD}"/>
              </a:ext>
            </a:extLst>
          </p:cNvPr>
          <p:cNvGrpSpPr/>
          <p:nvPr/>
        </p:nvGrpSpPr>
        <p:grpSpPr>
          <a:xfrm>
            <a:off x="5176807" y="3457946"/>
            <a:ext cx="6238240" cy="1394724"/>
            <a:chOff x="4105729" y="1116700"/>
            <a:chExt cx="6238240" cy="1325563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xmlns="" id="{6BCFE9BC-88D9-49F0-A328-19411D2631D0}"/>
                </a:ext>
              </a:extLst>
            </p:cNvPr>
            <p:cNvSpPr/>
            <p:nvPr/>
          </p:nvSpPr>
          <p:spPr>
            <a:xfrm>
              <a:off x="4105729" y="1116700"/>
              <a:ext cx="6238240" cy="1325563"/>
            </a:xfrm>
            <a:prstGeom prst="roundRect">
              <a:avLst/>
            </a:prstGeom>
            <a:solidFill>
              <a:srgbClr val="FFFFCC"/>
            </a:solidFill>
            <a:ln w="15875" cap="flat" cmpd="sng" algn="ctr">
              <a:solidFill>
                <a:srgbClr val="F1008B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58145F7-A9DB-4ACE-B02C-46D3D86E2F1A}"/>
                </a:ext>
              </a:extLst>
            </p:cNvPr>
            <p:cNvSpPr txBox="1"/>
            <p:nvPr/>
          </p:nvSpPr>
          <p:spPr>
            <a:xfrm>
              <a:off x="4465823" y="1157890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Các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nhóm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khác</a:t>
              </a: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lắng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nghe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–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góp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ý -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bổ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9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xmlns="" id="{F2751DC3-98A7-588C-FC4E-F308EEAA6B9C}"/>
              </a:ext>
            </a:extLst>
          </p:cNvPr>
          <p:cNvSpPr txBox="1"/>
          <p:nvPr/>
        </p:nvSpPr>
        <p:spPr>
          <a:xfrm>
            <a:off x="832485" y="220215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lang="en-US" sz="32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228725"/>
            <a:ext cx="10487025" cy="53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369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25" y="2422550"/>
            <a:ext cx="5553320" cy="4317643"/>
          </a:xfrm>
          <a:prstGeom prst="rect">
            <a:avLst/>
          </a:prstGeom>
        </p:spPr>
      </p:pic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xmlns="" id="{78DACB82-43BC-45B0-AFA4-6E0D3CCE8CA6}"/>
              </a:ext>
            </a:extLst>
          </p:cNvPr>
          <p:cNvSpPr/>
          <p:nvPr/>
        </p:nvSpPr>
        <p:spPr>
          <a:xfrm>
            <a:off x="6387385" y="2285149"/>
            <a:ext cx="5173969" cy="4915578"/>
          </a:xfrm>
          <a:prstGeom prst="roundRect">
            <a:avLst/>
          </a:prstGeom>
          <a:solidFill>
            <a:srgbClr val="FDEBC4"/>
          </a:solidFill>
          <a:ln w="15875" cap="flat" cmpd="sng" algn="ctr">
            <a:solidFill>
              <a:srgbClr val="4E67C8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</p:spTree>
    <p:extLst>
      <p:ext uri="{BB962C8B-B14F-4D97-AF65-F5344CB8AC3E}">
        <p14:creationId xmlns:p14="http://schemas.microsoft.com/office/powerpoint/2010/main" val="5786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201889" y="420514"/>
            <a:ext cx="4657771" cy="2143954"/>
            <a:chOff x="2174448" y="2295860"/>
            <a:chExt cx="3866191" cy="1860883"/>
          </a:xfrm>
          <a:solidFill>
            <a:srgbClr val="70AD47">
              <a:lumMod val="20000"/>
              <a:lumOff val="80000"/>
            </a:srgbClr>
          </a:solidFill>
        </p:grpSpPr>
        <p:sp>
          <p:nvSpPr>
            <p:cNvPr id="8" name="Freeform: Shape 20">
              <a:extLst>
                <a:ext uri="{FF2B5EF4-FFF2-40B4-BE49-F238E27FC236}">
                  <a16:creationId xmlns=""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F369A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1" i="0" u="none" strike="noStrike" kern="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74448" y="2960058"/>
              <a:ext cx="3866191" cy="939124"/>
            </a:xfrm>
            <a:prstGeom prst="flowChartTerminator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Trò</a:t>
              </a:r>
              <a:r>
                <a:rPr kumimoji="0" lang="en-US" sz="44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chơi</a:t>
              </a:r>
              <a:endParaRPr kumimoji="0" lang="vi-VN" sz="44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E171F9-8E01-47EA-8615-E3FB4FBC0793}"/>
              </a:ext>
            </a:extLst>
          </p:cNvPr>
          <p:cNvSpPr txBox="1"/>
          <p:nvPr/>
        </p:nvSpPr>
        <p:spPr>
          <a:xfrm>
            <a:off x="2320077" y="3106789"/>
            <a:ext cx="7966923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ĐỐ BẠN </a:t>
            </a:r>
            <a:endParaRPr lang="vi-VN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9">
            <a:extLst>
              <a:ext uri="{FF2B5EF4-FFF2-40B4-BE49-F238E27FC236}">
                <a16:creationId xmlns:a16="http://schemas.microsoft.com/office/drawing/2014/main" xmlns="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1758907" y="2188976"/>
            <a:ext cx="9318301" cy="46356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2573A3-DE2E-4C6F-8F5D-BDDE5505317E}"/>
              </a:ext>
            </a:extLst>
          </p:cNvPr>
          <p:cNvSpPr txBox="1"/>
          <p:nvPr/>
        </p:nvSpPr>
        <p:spPr>
          <a:xfrm>
            <a:off x="2342742" y="3444950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B0F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-8809" y="853297"/>
            <a:ext cx="4657771" cy="2143954"/>
            <a:chOff x="2174448" y="2295860"/>
            <a:chExt cx="3866191" cy="1860883"/>
          </a:xfrm>
          <a:solidFill>
            <a:srgbClr val="70AD47">
              <a:lumMod val="20000"/>
              <a:lumOff val="80000"/>
            </a:srgbClr>
          </a:solidFill>
        </p:grpSpPr>
        <p:sp>
          <p:nvSpPr>
            <p:cNvPr id="8" name="Freeform: Shape 20">
              <a:extLst>
                <a:ext uri="{FF2B5EF4-FFF2-40B4-BE49-F238E27FC236}">
                  <a16:creationId xmlns=""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F369A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id-ID" sz="4400" b="1" kern="0">
                <a:solidFill>
                  <a:srgbClr val="5B9BD5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74448" y="2960058"/>
              <a:ext cx="3866191" cy="939124"/>
            </a:xfrm>
            <a:prstGeom prst="flowChartTerminator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ea typeface="Cambria" panose="02040503050406030204" pitchFamily="18" charset="0"/>
                </a:rPr>
                <a:t>Trò</a:t>
              </a:r>
              <a:r>
                <a:rPr lang="en-US" sz="44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ea typeface="Cambria" panose="02040503050406030204" pitchFamily="18" charset="0"/>
                </a:rPr>
                <a:t> </a:t>
              </a:r>
              <a:r>
                <a:rPr lang="en-US" sz="44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ea typeface="Cambria" panose="02040503050406030204" pitchFamily="18" charset="0"/>
                </a:rPr>
                <a:t>chơi</a:t>
              </a:r>
              <a:endParaRPr lang="vi-VN" sz="4400" b="1" kern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E171F9-8E01-47EA-8615-E3FB4FBC0793}"/>
              </a:ext>
            </a:extLst>
          </p:cNvPr>
          <p:cNvSpPr txBox="1"/>
          <p:nvPr/>
        </p:nvSpPr>
        <p:spPr>
          <a:xfrm>
            <a:off x="2320077" y="3106789"/>
            <a:ext cx="7966923" cy="255454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đội</a:t>
            </a:r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endParaRPr lang="vi-VN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6079" y="158984"/>
            <a:ext cx="6199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58145F7-A9DB-4ACE-B02C-46D3D86E2F1A}"/>
              </a:ext>
            </a:extLst>
          </p:cNvPr>
          <p:cNvSpPr txBox="1"/>
          <p:nvPr/>
        </p:nvSpPr>
        <p:spPr>
          <a:xfrm>
            <a:off x="1200150" y="2799499"/>
            <a:ext cx="10553699" cy="38779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</a:rPr>
              <a:t>Cách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</a:rPr>
              <a:t>chơi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</a:rPr>
              <a:t>:</a:t>
            </a:r>
            <a:r>
              <a:rPr lang="en-US" sz="3600" b="1" kern="0" dirty="0"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3600" b="1" kern="0" baseline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baseline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đời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đời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thắng</a:t>
            </a:r>
            <a:r>
              <a: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9">
            <a:extLst>
              <a:ext uri="{FF2B5EF4-FFF2-40B4-BE49-F238E27FC236}">
                <a16:creationId xmlns:a16="http://schemas.microsoft.com/office/drawing/2014/main" xmlns="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933449" y="2010684"/>
            <a:ext cx="9318301" cy="51118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2573A3-DE2E-4C6F-8F5D-BDDE5505317E}"/>
              </a:ext>
            </a:extLst>
          </p:cNvPr>
          <p:cNvSpPr txBox="1"/>
          <p:nvPr/>
        </p:nvSpPr>
        <p:spPr>
          <a:xfrm>
            <a:off x="1988975" y="2964791"/>
            <a:ext cx="772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Một số việc sử dụng thực vật và động vật trong đời sống mà em biết: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nước hoa, tinh dầu.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mứt, bánh kẹo.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Trang trí.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đệm cao su.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nón, làm chiếu, làm mũ</a:t>
            </a:r>
          </a:p>
        </p:txBody>
      </p:sp>
    </p:spTree>
    <p:extLst>
      <p:ext uri="{BB962C8B-B14F-4D97-AF65-F5344CB8AC3E}">
        <p14:creationId xmlns:p14="http://schemas.microsoft.com/office/powerpoint/2010/main" val="7117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ách sử dụng nước hoa hồng đúng cách - Mỹ Phẩm Bích Xuân">
            <a:extLst>
              <a:ext uri="{FF2B5EF4-FFF2-40B4-BE49-F238E27FC236}">
                <a16:creationId xmlns:a16="http://schemas.microsoft.com/office/drawing/2014/main" xmlns="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486024"/>
            <a:ext cx="3540575" cy="39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041DD9D-7124-4F37-83E7-8A0130D800D4}"/>
              </a:ext>
            </a:extLst>
          </p:cNvPr>
          <p:cNvGrpSpPr/>
          <p:nvPr/>
        </p:nvGrpSpPr>
        <p:grpSpPr>
          <a:xfrm>
            <a:off x="1220805" y="3256480"/>
            <a:ext cx="3122593" cy="2554837"/>
            <a:chOff x="38415" y="44877"/>
            <a:chExt cx="2928308" cy="1743970"/>
          </a:xfrm>
        </p:grpSpPr>
        <p:pic>
          <p:nvPicPr>
            <p:cNvPr id="15" name="Graphic 5">
              <a:extLst>
                <a:ext uri="{FF2B5EF4-FFF2-40B4-BE49-F238E27FC236}">
                  <a16:creationId xmlns:a16="http://schemas.microsoft.com/office/drawing/2014/main" xmlns="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latin typeface="Trebuchet MS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latin typeface="Trebuchet MS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 descr="Tinh dầu nước Hoa Dubai cao cấp - Mỹ Phẩm Hàn Quốc Xách T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31" y="2486024"/>
            <a:ext cx="3438656" cy="40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xmlns="" id="{78DACB82-43BC-45B0-AFA4-6E0D3CCE8CA6}"/>
              </a:ext>
            </a:extLst>
          </p:cNvPr>
          <p:cNvSpPr/>
          <p:nvPr/>
        </p:nvSpPr>
        <p:spPr>
          <a:xfrm>
            <a:off x="1235500" y="2285149"/>
            <a:ext cx="10339768" cy="771525"/>
          </a:xfrm>
          <a:prstGeom prst="roundRect">
            <a:avLst/>
          </a:prstGeom>
          <a:solidFill>
            <a:srgbClr val="FDEBC4"/>
          </a:solidFill>
          <a:ln w="15875" cap="flat" cmpd="sng" algn="ctr">
            <a:solidFill>
              <a:srgbClr val="4E67C8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041DD9D-7124-4F37-83E7-8A0130D800D4}"/>
              </a:ext>
            </a:extLst>
          </p:cNvPr>
          <p:cNvGrpSpPr/>
          <p:nvPr/>
        </p:nvGrpSpPr>
        <p:grpSpPr>
          <a:xfrm>
            <a:off x="422215" y="3679589"/>
            <a:ext cx="3122593" cy="2554837"/>
            <a:chOff x="38415" y="44877"/>
            <a:chExt cx="2928308" cy="1743970"/>
          </a:xfrm>
        </p:grpSpPr>
        <p:pic>
          <p:nvPicPr>
            <p:cNvPr id="17" name="Graphic 5">
              <a:extLst>
                <a:ext uri="{FF2B5EF4-FFF2-40B4-BE49-F238E27FC236}">
                  <a16:creationId xmlns:a16="http://schemas.microsoft.com/office/drawing/2014/main" xmlns="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28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Ăn nhiều bánh kẹo ngọt, mứt Tết có bị đái tháo đường không? - Ảnh 1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14" y="3213931"/>
            <a:ext cx="4103578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 món bánh mứt Tết 'siêu bẩn', vừa phí tiền vừa hại sức khỏ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98" y="3213931"/>
            <a:ext cx="3905877" cy="3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xmlns="" id="{78DACB82-43BC-45B0-AFA4-6E0D3CCE8CA6}"/>
              </a:ext>
            </a:extLst>
          </p:cNvPr>
          <p:cNvSpPr/>
          <p:nvPr/>
        </p:nvSpPr>
        <p:spPr>
          <a:xfrm>
            <a:off x="1330750" y="2294323"/>
            <a:ext cx="10339768" cy="771525"/>
          </a:xfrm>
          <a:prstGeom prst="roundRect">
            <a:avLst/>
          </a:prstGeom>
          <a:solidFill>
            <a:srgbClr val="FDEBC4"/>
          </a:solidFill>
          <a:ln w="15875" cap="flat" cmpd="sng" algn="ctr">
            <a:solidFill>
              <a:srgbClr val="4E67C8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041DD9D-7124-4F37-83E7-8A0130D800D4}"/>
              </a:ext>
            </a:extLst>
          </p:cNvPr>
          <p:cNvGrpSpPr/>
          <p:nvPr/>
        </p:nvGrpSpPr>
        <p:grpSpPr>
          <a:xfrm>
            <a:off x="1330750" y="3807863"/>
            <a:ext cx="3122593" cy="2554837"/>
            <a:chOff x="38415" y="44877"/>
            <a:chExt cx="2928308" cy="1743970"/>
          </a:xfrm>
        </p:grpSpPr>
        <p:pic>
          <p:nvPicPr>
            <p:cNvPr id="16" name="Graphic 5">
              <a:extLst>
                <a:ext uri="{FF2B5EF4-FFF2-40B4-BE49-F238E27FC236}">
                  <a16:creationId xmlns:a16="http://schemas.microsoft.com/office/drawing/2014/main" xmlns="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40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lang="en-US" sz="4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0" name="Picture 2" descr="Mãn nhãn với 6 món đồ trang trí nhà của đại gia - Hànộimớ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1" y="3171195"/>
            <a:ext cx="3848099" cy="33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ông ty cung cấp đồ trang trí nội thất - Đồ decor xuất khẩu trên toàn quố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287" y="3171195"/>
            <a:ext cx="3262063" cy="33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041DD9D-7124-4F37-83E7-8A0130D800D4}"/>
              </a:ext>
            </a:extLst>
          </p:cNvPr>
          <p:cNvGrpSpPr/>
          <p:nvPr/>
        </p:nvGrpSpPr>
        <p:grpSpPr>
          <a:xfrm>
            <a:off x="1336194" y="2876550"/>
            <a:ext cx="3379769" cy="3381375"/>
            <a:chOff x="38415" y="44877"/>
            <a:chExt cx="2928308" cy="1743970"/>
          </a:xfrm>
        </p:grpSpPr>
        <p:pic>
          <p:nvPicPr>
            <p:cNvPr id="15" name="Graphic 5">
              <a:extLst>
                <a:ext uri="{FF2B5EF4-FFF2-40B4-BE49-F238E27FC236}">
                  <a16:creationId xmlns:a16="http://schemas.microsoft.com/office/drawing/2014/main" xmlns="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3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32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Làm </a:t>
              </a:r>
              <a:r>
                <a:rPr lang="nl-NL" sz="3200" b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giỏ.</a:t>
              </a:r>
              <a:endPara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194" name="Picture 2" descr="Giỏ bẹ dừa đừng quà tết giá rẻ TM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10" y="2188975"/>
            <a:ext cx="3579598" cy="44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3 mẫu giỏ gói quà tết đẹp, ấn tượng ngày xuân mới | Mamafood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2188975"/>
            <a:ext cx="3467099" cy="44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Mẫu Cao Su - sofakimtuan.net">
            <a:extLst>
              <a:ext uri="{FF2B5EF4-FFF2-40B4-BE49-F238E27FC236}">
                <a16:creationId xmlns:a16="http://schemas.microsoft.com/office/drawing/2014/main" xmlns="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76" y="2680086"/>
            <a:ext cx="6408770" cy="390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041DD9D-7124-4F37-83E7-8A0130D800D4}"/>
              </a:ext>
            </a:extLst>
          </p:cNvPr>
          <p:cNvGrpSpPr/>
          <p:nvPr/>
        </p:nvGrpSpPr>
        <p:grpSpPr>
          <a:xfrm>
            <a:off x="1336194" y="2876550"/>
            <a:ext cx="3379769" cy="3381375"/>
            <a:chOff x="38415" y="44877"/>
            <a:chExt cx="2928308" cy="1743970"/>
          </a:xfrm>
        </p:grpSpPr>
        <p:pic>
          <p:nvPicPr>
            <p:cNvPr id="15" name="Graphic 5">
              <a:extLst>
                <a:ext uri="{FF2B5EF4-FFF2-40B4-BE49-F238E27FC236}">
                  <a16:creationId xmlns:a16="http://schemas.microsoft.com/office/drawing/2014/main" xmlns="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32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5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ông phu nghề làm nón lá - huecity.gov.vn">
            <a:extLst>
              <a:ext uri="{FF2B5EF4-FFF2-40B4-BE49-F238E27FC236}">
                <a16:creationId xmlns:a16="http://schemas.microsoft.com/office/drawing/2014/main" xmlns="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2933700"/>
            <a:ext cx="6696076" cy="36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041DD9D-7124-4F37-83E7-8A0130D800D4}"/>
              </a:ext>
            </a:extLst>
          </p:cNvPr>
          <p:cNvGrpSpPr/>
          <p:nvPr/>
        </p:nvGrpSpPr>
        <p:grpSpPr>
          <a:xfrm>
            <a:off x="855023" y="3238499"/>
            <a:ext cx="3379769" cy="2554837"/>
            <a:chOff x="38415" y="44877"/>
            <a:chExt cx="2928308" cy="1743970"/>
          </a:xfrm>
        </p:grpSpPr>
        <p:pic>
          <p:nvPicPr>
            <p:cNvPr id="19" name="Graphic 5">
              <a:extLst>
                <a:ext uri="{FF2B5EF4-FFF2-40B4-BE49-F238E27FC236}">
                  <a16:creationId xmlns:a16="http://schemas.microsoft.com/office/drawing/2014/main" xmlns="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9" name="Group 3"/>
          <p:cNvGrpSpPr>
            <a:grpSpLocks/>
          </p:cNvGrpSpPr>
          <p:nvPr/>
        </p:nvGrpSpPr>
        <p:grpSpPr bwMode="auto">
          <a:xfrm>
            <a:off x="7924801" y="3878264"/>
            <a:ext cx="1825625" cy="1912937"/>
            <a:chOff x="4579" y="153"/>
            <a:chExt cx="1150" cy="1205"/>
          </a:xfrm>
        </p:grpSpPr>
        <p:sp>
          <p:nvSpPr>
            <p:cNvPr id="147460" name="Freeform 4"/>
            <p:cNvSpPr>
              <a:spLocks/>
            </p:cNvSpPr>
            <p:nvPr/>
          </p:nvSpPr>
          <p:spPr bwMode="auto">
            <a:xfrm>
              <a:off x="4579" y="408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461" name="Freeform 5"/>
            <p:cNvSpPr>
              <a:spLocks/>
            </p:cNvSpPr>
            <p:nvPr/>
          </p:nvSpPr>
          <p:spPr bwMode="auto">
            <a:xfrm>
              <a:off x="4603" y="384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pattFill prst="horzBrick">
              <a:fgClr>
                <a:srgbClr val="DDDDDD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7462" name="Group 6"/>
            <p:cNvGrpSpPr>
              <a:grpSpLocks/>
            </p:cNvGrpSpPr>
            <p:nvPr/>
          </p:nvGrpSpPr>
          <p:grpSpPr bwMode="auto">
            <a:xfrm>
              <a:off x="4704" y="153"/>
              <a:ext cx="1025" cy="1152"/>
              <a:chOff x="4704" y="153"/>
              <a:chExt cx="1025" cy="1152"/>
            </a:xfrm>
          </p:grpSpPr>
          <p:graphicFrame>
            <p:nvGraphicFramePr>
              <p:cNvPr id="147463" name="Object 7"/>
              <p:cNvGraphicFramePr>
                <a:graphicFrameLocks noChangeAspect="1"/>
              </p:cNvGraphicFramePr>
              <p:nvPr/>
            </p:nvGraphicFramePr>
            <p:xfrm>
              <a:off x="4896" y="432"/>
              <a:ext cx="430" cy="6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3" name="Clip" r:id="rId5" imgW="1917360" imgH="2997000" progId="MS_ClipArt_Gallery.2">
                      <p:embed/>
                    </p:oleObj>
                  </mc:Choice>
                  <mc:Fallback>
                    <p:oleObj name="Clip" r:id="rId5" imgW="1917360" imgH="29970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6" y="432"/>
                            <a:ext cx="430" cy="6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7464" name="Group 8"/>
              <p:cNvGrpSpPr>
                <a:grpSpLocks/>
              </p:cNvGrpSpPr>
              <p:nvPr/>
            </p:nvGrpSpPr>
            <p:grpSpPr bwMode="auto">
              <a:xfrm>
                <a:off x="4704" y="153"/>
                <a:ext cx="288" cy="873"/>
                <a:chOff x="4032" y="375"/>
                <a:chExt cx="288" cy="873"/>
              </a:xfrm>
            </p:grpSpPr>
            <p:pic>
              <p:nvPicPr>
                <p:cNvPr id="147465" name="Picture 9" descr="000803_1055_4732_v__v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032" y="621"/>
                  <a:ext cx="288" cy="6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74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032" y="375"/>
                  <a:ext cx="19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?</a:t>
                  </a:r>
                </a:p>
              </p:txBody>
            </p:sp>
          </p:grpSp>
          <p:pic>
            <p:nvPicPr>
              <p:cNvPr id="147467" name="Picture 11" descr="EASTO0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681"/>
                <a:ext cx="593" cy="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1428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9324976" y="5519738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9359901" y="26989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5567363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3" name="Picture 17" descr="pretty_flower_red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333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6668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10306" y="576802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334000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8" name="Rectangle 92"/>
          <p:cNvSpPr>
            <a:spLocks noChangeArrowheads="1"/>
          </p:cNvSpPr>
          <p:nvPr/>
        </p:nvSpPr>
        <p:spPr bwMode="auto">
          <a:xfrm>
            <a:off x="2755901" y="1436937"/>
            <a:ext cx="7848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gì bẹ trắng lá xanh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xào với thịt, nấu canh hàng ngày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</a:p>
          <a:p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pic>
        <p:nvPicPr>
          <p:cNvPr id="147550" name="Picture 94" descr="BALLOON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343401"/>
            <a:ext cx="668338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1524000" y="4152901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1771650" y="4414046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1799431" y="4384916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1809750" y="440022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1809750" y="4391820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1828648" y="4371183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2136137" y="454287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85119" y="5501482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56007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48" grpId="0"/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035B1D9-D3D0-4D77-A2AB-92AF01FB9125}"/>
              </a:ext>
            </a:extLst>
          </p:cNvPr>
          <p:cNvGrpSpPr/>
          <p:nvPr/>
        </p:nvGrpSpPr>
        <p:grpSpPr>
          <a:xfrm>
            <a:off x="1896816" y="3078113"/>
            <a:ext cx="9198467" cy="3559316"/>
            <a:chOff x="2144366" y="2561245"/>
            <a:chExt cx="7635719" cy="3085452"/>
          </a:xfrm>
        </p:grpSpPr>
        <p:sp>
          <p:nvSpPr>
            <p:cNvPr id="18" name="Google Shape;174;p4">
              <a:extLst>
                <a:ext uri="{FF2B5EF4-FFF2-40B4-BE49-F238E27FC236}">
                  <a16:creationId xmlns:a16="http://schemas.microsoft.com/office/drawing/2014/main" xmlns="" id="{8A60BDE0-C054-444F-BDCC-347D834E7810}"/>
                </a:ext>
              </a:extLst>
            </p:cNvPr>
            <p:cNvSpPr/>
            <p:nvPr/>
          </p:nvSpPr>
          <p:spPr>
            <a:xfrm>
              <a:off x="2144366" y="2561245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0427F8C-56B3-4677-8623-DC06A7667C07}"/>
                </a:ext>
              </a:extLst>
            </p:cNvPr>
            <p:cNvSpPr txBox="1"/>
            <p:nvPr/>
          </p:nvSpPr>
          <p:spPr>
            <a:xfrm>
              <a:off x="2929483" y="3183507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4400" dirty="0">
                  <a:solidFill>
                    <a:prstClr val="black"/>
                  </a:solidFill>
                  <a:ea typeface="思源黑体 CN"/>
                  <a:cs typeface="Arial" panose="020B0604020202020204" pitchFamily="34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xmlns="" id="{F4DCB572-64F5-40BE-ACCC-1062A8A32470}"/>
              </a:ext>
            </a:extLst>
          </p:cNvPr>
          <p:cNvSpPr/>
          <p:nvPr/>
        </p:nvSpPr>
        <p:spPr>
          <a:xfrm>
            <a:off x="4688142" y="2563763"/>
            <a:ext cx="3939664" cy="1028700"/>
          </a:xfrm>
          <a:prstGeom prst="roundRect">
            <a:avLst/>
          </a:prstGeom>
          <a:solidFill>
            <a:srgbClr val="FFFF99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4931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 Văn bản 9">
            <a:extLst>
              <a:ext uri="{FF2B5EF4-FFF2-40B4-BE49-F238E27FC236}">
                <a16:creationId xmlns:a16="http://schemas.microsoft.com/office/drawing/2014/main" xmlns="" id="{F2751DC3-98A7-588C-FC4E-F308EEAA6B9C}"/>
              </a:ext>
            </a:extLst>
          </p:cNvPr>
          <p:cNvSpPr txBox="1"/>
          <p:nvPr/>
        </p:nvSpPr>
        <p:spPr>
          <a:xfrm>
            <a:off x="628854" y="2188976"/>
            <a:ext cx="10993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Nhận xét việc sử dụng thực vật và động vật của con người trong mỗi hình sau</a:t>
            </a:r>
            <a:r>
              <a:rPr lang="vi-VN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61" y="3228975"/>
            <a:ext cx="5553075" cy="2914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28975"/>
            <a:ext cx="5610225" cy="2790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D94D58-C7BF-48C6-846E-75053F93433C}"/>
              </a:ext>
            </a:extLst>
          </p:cNvPr>
          <p:cNvSpPr txBox="1"/>
          <p:nvPr/>
        </p:nvSpPr>
        <p:spPr>
          <a:xfrm>
            <a:off x="4103093" y="6029325"/>
            <a:ext cx="432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</a:rPr>
              <a:t>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Thảo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luận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nhóm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61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12E2253-7416-45DE-8230-76F1D341E4C7}"/>
              </a:ext>
            </a:extLst>
          </p:cNvPr>
          <p:cNvGrpSpPr/>
          <p:nvPr/>
        </p:nvGrpSpPr>
        <p:grpSpPr>
          <a:xfrm>
            <a:off x="973917" y="3212202"/>
            <a:ext cx="3245658" cy="1743970"/>
            <a:chOff x="38415" y="44877"/>
            <a:chExt cx="3245658" cy="1743970"/>
          </a:xfrm>
        </p:grpSpPr>
        <p:pic>
          <p:nvPicPr>
            <p:cNvPr id="13" name="Graphic 14">
              <a:extLst>
                <a:ext uri="{FF2B5EF4-FFF2-40B4-BE49-F238E27FC236}">
                  <a16:creationId xmlns:a16="http://schemas.microsoft.com/office/drawing/2014/main" xmlns="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3245658" cy="174397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983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kern="0" dirty="0" err="1" smtClean="0">
                  <a:solidFill>
                    <a:srgbClr val="4BACC6">
                      <a:lumMod val="75000"/>
                    </a:srgbClr>
                  </a:solidFill>
                  <a:latin typeface="Trebuchet MS"/>
                </a:rPr>
                <a:t>Cùng</a:t>
              </a:r>
              <a:r>
                <a:rPr lang="en-US" sz="3600" b="1" kern="0" dirty="0" smtClean="0">
                  <a:solidFill>
                    <a:srgbClr val="4BACC6">
                      <a:lumMod val="75000"/>
                    </a:srgbClr>
                  </a:solidFill>
                  <a:latin typeface="Trebuchet MS"/>
                </a:rPr>
                <a:t> chia </a:t>
              </a:r>
              <a:r>
                <a:rPr lang="en-US" sz="3600" b="1" kern="0" dirty="0" err="1" smtClean="0">
                  <a:solidFill>
                    <a:srgbClr val="4BACC6">
                      <a:lumMod val="75000"/>
                    </a:srgbClr>
                  </a:solidFill>
                  <a:latin typeface="Trebuchet MS"/>
                </a:rPr>
                <a:t>sẻ</a:t>
              </a:r>
              <a:endParaRPr lang="vi-VN" sz="3600" b="1" kern="0" dirty="0" smtClean="0">
                <a:solidFill>
                  <a:srgbClr val="4BACC6">
                    <a:lumMod val="75000"/>
                  </a:srgb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E859045-76AB-4B31-ACBE-950CC71E60DD}"/>
              </a:ext>
            </a:extLst>
          </p:cNvPr>
          <p:cNvGrpSpPr/>
          <p:nvPr/>
        </p:nvGrpSpPr>
        <p:grpSpPr>
          <a:xfrm>
            <a:off x="5176807" y="3457946"/>
            <a:ext cx="6238240" cy="1394724"/>
            <a:chOff x="4105729" y="1116700"/>
            <a:chExt cx="6238240" cy="1325563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xmlns="" id="{6BCFE9BC-88D9-49F0-A328-19411D2631D0}"/>
                </a:ext>
              </a:extLst>
            </p:cNvPr>
            <p:cNvSpPr/>
            <p:nvPr/>
          </p:nvSpPr>
          <p:spPr>
            <a:xfrm>
              <a:off x="4105729" y="1116700"/>
              <a:ext cx="6238240" cy="1325563"/>
            </a:xfrm>
            <a:prstGeom prst="roundRect">
              <a:avLst/>
            </a:prstGeom>
            <a:solidFill>
              <a:srgbClr val="FFFFCC"/>
            </a:solidFill>
            <a:ln w="15875" cap="flat" cmpd="sng" algn="ctr">
              <a:solidFill>
                <a:srgbClr val="F1008B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vi-VN" kern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58145F7-A9DB-4ACE-B02C-46D3D86E2F1A}"/>
                </a:ext>
              </a:extLst>
            </p:cNvPr>
            <p:cNvSpPr txBox="1"/>
            <p:nvPr/>
          </p:nvSpPr>
          <p:spPr>
            <a:xfrm>
              <a:off x="4465823" y="1157890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kern="0" dirty="0" err="1" smtClean="0">
                  <a:solidFill>
                    <a:srgbClr val="00B0F0"/>
                  </a:solidFill>
                  <a:latin typeface="Trebuchet MS"/>
                </a:rPr>
                <a:t>Các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rebuchet MS"/>
                </a:rPr>
                <a:t> </a:t>
              </a:r>
              <a:r>
                <a:rPr lang="en-US" sz="3600" b="1" kern="0" dirty="0" err="1" smtClean="0">
                  <a:solidFill>
                    <a:srgbClr val="00B0F0"/>
                  </a:solidFill>
                  <a:latin typeface="Trebuchet MS"/>
                </a:rPr>
                <a:t>nhóm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rebuchet MS"/>
                </a:rPr>
                <a:t> </a:t>
              </a:r>
              <a:r>
                <a:rPr lang="en-US" sz="3600" b="1" kern="0" dirty="0" err="1" smtClean="0">
                  <a:solidFill>
                    <a:srgbClr val="00B0F0"/>
                  </a:solidFill>
                  <a:latin typeface="Trebuchet MS"/>
                </a:rPr>
                <a:t>khác</a:t>
              </a:r>
              <a:endParaRPr lang="en-US" sz="3600" b="1" kern="0" dirty="0" smtClean="0">
                <a:solidFill>
                  <a:srgbClr val="00B0F0"/>
                </a:solidFill>
                <a:latin typeface="Trebuchet MS"/>
              </a:endParaRPr>
            </a:p>
            <a:p>
              <a:pPr algn="ctr">
                <a:defRPr/>
              </a:pPr>
              <a:r>
                <a:rPr lang="en-US" sz="3600" b="1" kern="0" dirty="0" err="1" smtClean="0">
                  <a:solidFill>
                    <a:srgbClr val="00B0F0"/>
                  </a:solidFill>
                  <a:latin typeface="Trebuchet MS"/>
                </a:rPr>
                <a:t>lắng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rebuchet MS"/>
                </a:rPr>
                <a:t> </a:t>
              </a:r>
              <a:r>
                <a:rPr lang="en-US" sz="3600" b="1" kern="0" dirty="0" err="1" smtClean="0">
                  <a:solidFill>
                    <a:srgbClr val="00B0F0"/>
                  </a:solidFill>
                  <a:latin typeface="Trebuchet MS"/>
                </a:rPr>
                <a:t>nghe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rebuchet MS"/>
                </a:rPr>
                <a:t> – </a:t>
              </a:r>
              <a:r>
                <a:rPr lang="en-US" sz="3600" b="1" kern="0" dirty="0" err="1" smtClean="0">
                  <a:solidFill>
                    <a:srgbClr val="00B0F0"/>
                  </a:solidFill>
                  <a:latin typeface="Trebuchet MS"/>
                </a:rPr>
                <a:t>góp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rebuchet MS"/>
                </a:rPr>
                <a:t> ý - </a:t>
              </a:r>
              <a:r>
                <a:rPr lang="en-US" sz="3600" b="1" kern="0" dirty="0" err="1" smtClean="0">
                  <a:solidFill>
                    <a:srgbClr val="00B0F0"/>
                  </a:solidFill>
                  <a:latin typeface="Trebuchet MS"/>
                </a:rPr>
                <a:t>bổ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rebuchet MS"/>
                </a:rPr>
                <a:t> 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0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98" y="2409824"/>
            <a:ext cx="4040155" cy="4124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1" y="2325476"/>
            <a:ext cx="6128385" cy="824972"/>
          </a:xfrm>
          <a:prstGeom prst="rect">
            <a:avLst/>
          </a:prstGeom>
        </p:spPr>
      </p:pic>
      <p:sp>
        <p:nvSpPr>
          <p:cNvPr id="21" name="Speech Bubble: Rectangle with Corners Rounded 17">
            <a:extLst>
              <a:ext uri="{FF2B5EF4-FFF2-40B4-BE49-F238E27FC236}">
                <a16:creationId xmlns:a16="http://schemas.microsoft.com/office/drawing/2014/main" xmlns="" id="{4E8D89CC-9097-4D40-B558-A2C54F4CA323}"/>
              </a:ext>
            </a:extLst>
          </p:cNvPr>
          <p:cNvSpPr/>
          <p:nvPr/>
        </p:nvSpPr>
        <p:spPr>
          <a:xfrm>
            <a:off x="5612766" y="370186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là đúng vì việc đó giúp tiết kiệm và bảo vệ môi trường.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69" y="2453362"/>
            <a:ext cx="4024313" cy="423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911" y="2267600"/>
            <a:ext cx="6128385" cy="824972"/>
          </a:xfrm>
          <a:prstGeom prst="rect">
            <a:avLst/>
          </a:prstGeom>
        </p:spPr>
      </p:pic>
      <p:sp>
        <p:nvSpPr>
          <p:cNvPr id="15" name="Speech Bubble: Rectangle with Corners Rounded 17">
            <a:extLst>
              <a:ext uri="{FF2B5EF4-FFF2-40B4-BE49-F238E27FC236}">
                <a16:creationId xmlns:a16="http://schemas.microsoft.com/office/drawing/2014/main" xmlns="" id="{4E8D89CC-9097-4D40-B558-A2C54F4CA323}"/>
              </a:ext>
            </a:extLst>
          </p:cNvPr>
          <p:cNvSpPr/>
          <p:nvPr/>
        </p:nvSpPr>
        <p:spPr>
          <a:xfrm>
            <a:off x="5438776" y="3683629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Vứ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khi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đã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no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việc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sai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vì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gây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phí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3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47" y="2371725"/>
            <a:ext cx="3888957" cy="407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742" y="2441609"/>
            <a:ext cx="6128385" cy="824972"/>
          </a:xfrm>
          <a:prstGeom prst="rect">
            <a:avLst/>
          </a:prstGeom>
        </p:spPr>
      </p:pic>
      <p:sp>
        <p:nvSpPr>
          <p:cNvPr id="15" name="Speech Bubble: Rectangle with Corners Rounded 17">
            <a:extLst>
              <a:ext uri="{FF2B5EF4-FFF2-40B4-BE49-F238E27FC236}">
                <a16:creationId xmlns:a16="http://schemas.microsoft.com/office/drawing/2014/main" xmlns="" id="{4E8D89CC-9097-4D40-B558-A2C54F4CA323}"/>
              </a:ext>
            </a:extLst>
          </p:cNvPr>
          <p:cNvSpPr/>
          <p:nvPr/>
        </p:nvSpPr>
        <p:spPr>
          <a:xfrm>
            <a:off x="5393689" y="4004611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</a:rPr>
              <a:t>là đúng vì việc làm này giúp tiết kiệm và bảo vệ môi trường.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2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89" y="2466974"/>
            <a:ext cx="3741673" cy="3914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246" y="2438612"/>
            <a:ext cx="6128385" cy="824972"/>
          </a:xfrm>
          <a:prstGeom prst="rect">
            <a:avLst/>
          </a:prstGeom>
        </p:spPr>
      </p:pic>
      <p:sp>
        <p:nvSpPr>
          <p:cNvPr id="15" name="Speech Bubble: Rectangle with Corners Rounded 17">
            <a:extLst>
              <a:ext uri="{FF2B5EF4-FFF2-40B4-BE49-F238E27FC236}">
                <a16:creationId xmlns:a16="http://schemas.microsoft.com/office/drawing/2014/main" xmlns="" id="{4E8D89CC-9097-4D40-B558-A2C54F4CA323}"/>
              </a:ext>
            </a:extLst>
          </p:cNvPr>
          <p:cNvSpPr/>
          <p:nvPr/>
        </p:nvSpPr>
        <p:spPr>
          <a:xfrm>
            <a:off x="5162353" y="3768028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S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ử dụng quá nhiều giấy không cần thiết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gây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phí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làm ảnh hưởng đến môi trường.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5358" y="661641"/>
            <a:ext cx="3980577" cy="954107"/>
            <a:chOff x="5670873" y="674975"/>
            <a:chExt cx="3913413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670873" y="674975"/>
              <a:ext cx="39134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DA0F89-11FC-4292-9511-87ACFD970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05" y="2771774"/>
            <a:ext cx="864109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 descr="rau_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98" y="474862"/>
            <a:ext cx="9953625" cy="45434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47752" y="5351580"/>
            <a:ext cx="536767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b="1" kern="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kern="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cải</a:t>
            </a:r>
            <a:r>
              <a:rPr lang="en-US" sz="4800" b="1" kern="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thìa</a:t>
            </a:r>
            <a:endParaRPr lang="en-US" sz="4800" b="1" kern="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Hover r:id="" action="ppaction://noaction" highlightClick="1">
              <a:snd r:embed="rId4" name="applause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01" y="4974174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8" name="Rectangle 92"/>
          <p:cNvSpPr>
            <a:spLocks noChangeArrowheads="1"/>
          </p:cNvSpPr>
          <p:nvPr/>
        </p:nvSpPr>
        <p:spPr bwMode="auto">
          <a:xfrm>
            <a:off x="3061495" y="66577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prstClr val="black"/>
                </a:solidFill>
                <a:latin typeface=".VnArial" pitchFamily="34" charset="0"/>
              </a:rPr>
              <a:t>: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Đây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món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ca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́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gì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?)</a:t>
            </a:r>
          </a:p>
          <a:p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Con cá vàng Clip nghệ thuật - Con cá vàng png tải về - Miễn phí trong suốt  Thức ăn png Tải về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20" y="2050256"/>
            <a:ext cx="3657600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0" descr="6 mẹo chiên thức ăn không bị bắn dầ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79" y="2147248"/>
            <a:ext cx="3222625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Plus 131"/>
          <p:cNvSpPr/>
          <p:nvPr/>
        </p:nvSpPr>
        <p:spPr>
          <a:xfrm>
            <a:off x="5971802" y="2810312"/>
            <a:ext cx="1143000" cy="1043781"/>
          </a:xfrm>
          <a:prstGeom prst="mathPlus">
            <a:avLst/>
          </a:prstGeom>
          <a:solidFill>
            <a:srgbClr val="5ECCF3"/>
          </a:solidFill>
          <a:ln w="15875" cap="flat" cmpd="sng" algn="ctr">
            <a:solidFill>
              <a:srgbClr val="5ECCF3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647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48" grpId="0"/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076444" y="5804504"/>
            <a:ext cx="5788149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 CHIÊN GIÒN - MẸO nhỏ giúp CHIÊN CÁ - RÁN CÁ giòn ngon KHÔNG BẮN DẦU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138113"/>
            <a:ext cx="11840680" cy="54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Hover r:id="" action="ppaction://noaction" highlightClick="1">
              <a:snd r:embed="rId4" name="applause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01" y="5250399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2618495" y="893014"/>
            <a:ext cx="6888232" cy="468230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wrap="square" lIns="65024" tIns="32512" rIns="65024" bIns="325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ta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quả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7840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04800"/>
            <a:ext cx="989647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5162" y="5252054"/>
            <a:ext cx="763276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Quả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trứng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Hover r:id="" action="ppaction://noaction" highlightClick="1">
              <a:snd r:embed="rId4" name="applause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01" y="4974174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598F94FB-0DF1-8F15-172B-E40A0E96B477}"/>
              </a:ext>
            </a:extLst>
          </p:cNvPr>
          <p:cNvSpPr txBox="1"/>
          <p:nvPr/>
        </p:nvSpPr>
        <p:spPr>
          <a:xfrm>
            <a:off x="2384529" y="244626"/>
            <a:ext cx="4316567" cy="1702594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Đây</a:t>
            </a:r>
            <a:r>
              <a: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Là</a:t>
            </a:r>
            <a:r>
              <a: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món</a:t>
            </a:r>
            <a:r>
              <a: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ca</a:t>
            </a:r>
            <a:r>
              <a: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</a:rPr>
              <a:t>́ </a:t>
            </a:r>
            <a:r>
              <a:rPr lang="en-US" sz="4000" kern="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gì</a:t>
            </a:r>
            <a:r>
              <a: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</a:rPr>
              <a:t>?</a:t>
            </a:r>
            <a:endParaRPr lang="en-US" sz="4000" kern="0" dirty="0" smtClean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algn="ctr">
              <a:defRPr/>
            </a:pPr>
            <a:endParaRPr lang="vi-VN" sz="5400" b="1" kern="0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6" name="Picture 2" descr="https://phunuketnoi.com/wp-content/uploads/2021/02/cach-uop-thit-ba-chi-nuong.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96" y="1157620"/>
            <a:ext cx="4333568" cy="295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 descr="Nướng Thịt Nướng Với Lửa Hoạt Hình Nướng Bbq Minh Họa Vector Hình minh họa  Sẵn có - Tải xuống Hình ảnh Ngay bây giờ - iSto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81" y="1203018"/>
            <a:ext cx="4404640" cy="28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Plus 118"/>
          <p:cNvSpPr/>
          <p:nvPr/>
        </p:nvSpPr>
        <p:spPr>
          <a:xfrm>
            <a:off x="6489381" y="2066252"/>
            <a:ext cx="1143000" cy="1043781"/>
          </a:xfrm>
          <a:prstGeom prst="mathPlus">
            <a:avLst/>
          </a:prstGeom>
          <a:solidFill>
            <a:srgbClr val="5ECCF3"/>
          </a:solidFill>
          <a:ln w="15875" cap="flat" cmpd="sng" algn="ctr">
            <a:solidFill>
              <a:srgbClr val="5ECCF3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118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1026</Words>
  <Application>Microsoft Office PowerPoint</Application>
  <PresentationFormat>Custom</PresentationFormat>
  <Paragraphs>166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3_Office Theme</vt:lpstr>
      <vt:lpstr>Office Theme</vt:lpstr>
      <vt:lpstr>2_Office Theme</vt:lpstr>
      <vt:lpstr>4_Office Theme</vt:lpstr>
      <vt:lpstr>5_Office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116</cp:revision>
  <dcterms:created xsi:type="dcterms:W3CDTF">2022-10-25T10:02:19Z</dcterms:created>
  <dcterms:modified xsi:type="dcterms:W3CDTF">2025-01-25T11:25:53Z</dcterms:modified>
</cp:coreProperties>
</file>