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91" r:id="rId3"/>
    <p:sldId id="256" r:id="rId4"/>
    <p:sldId id="257" r:id="rId5"/>
    <p:sldId id="258" r:id="rId6"/>
    <p:sldId id="265" r:id="rId7"/>
    <p:sldId id="273" r:id="rId8"/>
    <p:sldId id="267" r:id="rId9"/>
    <p:sldId id="275" r:id="rId10"/>
    <p:sldId id="264" r:id="rId11"/>
    <p:sldId id="276" r:id="rId12"/>
    <p:sldId id="277" r:id="rId13"/>
    <p:sldId id="281" r:id="rId14"/>
    <p:sldId id="282" r:id="rId15"/>
    <p:sldId id="270" r:id="rId16"/>
  </p:sldIdLst>
  <p:sldSz cx="18288000" cy="10287000"/>
  <p:notesSz cx="6858000" cy="9144000"/>
  <p:embeddedFontLst>
    <p:embeddedFont>
      <p:font typeface="Calibri"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2506" autoAdjust="0"/>
  </p:normalViewPr>
  <p:slideViewPr>
    <p:cSldViewPr>
      <p:cViewPr>
        <p:scale>
          <a:sx n="58" d="100"/>
          <a:sy n="58" d="100"/>
        </p:scale>
        <p:origin x="-49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25/01/25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25/01/25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25/01/25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25/01/25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25/01/25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1.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7.svg"/><Relationship Id="rId3" Type="http://schemas.openxmlformats.org/officeDocument/2006/relationships/image" Target="../media/image2.svg"/><Relationship Id="rId7" Type="http://schemas.openxmlformats.org/officeDocument/2006/relationships/image" Target="../media/image61.svg"/><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5.svg"/><Relationship Id="rId5" Type="http://schemas.openxmlformats.org/officeDocument/2006/relationships/image" Target="../media/image47.svg"/><Relationship Id="rId15" Type="http://schemas.openxmlformats.org/officeDocument/2006/relationships/image" Target="../media/image4.svg"/><Relationship Id="rId10"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63.sv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1.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7.svg"/><Relationship Id="rId4" Type="http://schemas.openxmlformats.org/officeDocument/2006/relationships/image" Target="../media/image14.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7.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5.svg"/><Relationship Id="rId3" Type="http://schemas.openxmlformats.org/officeDocument/2006/relationships/image" Target="../media/image2.svg"/><Relationship Id="rId7" Type="http://schemas.openxmlformats.org/officeDocument/2006/relationships/image" Target="../media/image49.sv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51.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5.svg"/><Relationship Id="rId3" Type="http://schemas.openxmlformats.org/officeDocument/2006/relationships/image" Target="../media/image2.svg"/><Relationship Id="rId7" Type="http://schemas.openxmlformats.org/officeDocument/2006/relationships/image" Target="../media/image49.sv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51.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1066800" y="2039687"/>
            <a:ext cx="15849600" cy="6490685"/>
          </a:xfrm>
          <a:prstGeom prst="rect">
            <a:avLst/>
          </a:prstGeom>
          <a:solidFill>
            <a:srgbClr val="FFFBEC"/>
          </a:solidFill>
        </p:spPr>
      </p:sp>
      <p:sp>
        <p:nvSpPr>
          <p:cNvPr id="4" name="TextBox 4"/>
          <p:cNvSpPr txBox="1"/>
          <p:nvPr/>
        </p:nvSpPr>
        <p:spPr>
          <a:xfrm>
            <a:off x="2114550" y="3476378"/>
            <a:ext cx="14058900" cy="3334246"/>
          </a:xfrm>
          <a:prstGeom prst="rect">
            <a:avLst/>
          </a:prstGeom>
        </p:spPr>
        <p:txBody>
          <a:bodyPr wrap="square" lIns="0" tIns="0" rIns="0" bIns="0" rtlCol="0" anchor="t">
            <a:spAutoFit/>
          </a:bodyPr>
          <a:lstStyle/>
          <a:p>
            <a:pPr algn="ctr">
              <a:lnSpc>
                <a:spcPts val="13000"/>
              </a:lnSpc>
            </a:pPr>
            <a:r>
              <a:rPr lang="vi-VN" sz="7200" b="1" spc="195" dirty="0">
                <a:solidFill>
                  <a:srgbClr val="333034"/>
                </a:solidFill>
                <a:latin typeface="Arial" panose="020B0604020202020204" pitchFamily="34" charset="0"/>
                <a:cs typeface="Arial" panose="020B0604020202020204" pitchFamily="34" charset="0"/>
              </a:rPr>
              <a:t>CHÀO MỪNG CÁC EM ĐẾN VỚI BÀI HỌC NGÀY HÔM NAY!</a:t>
            </a:r>
            <a:endParaRPr lang="en-US" sz="7200" b="1" spc="195" dirty="0">
              <a:solidFill>
                <a:srgbClr val="333034"/>
              </a:solidFill>
              <a:latin typeface="Arial" panose="020B0604020202020204" pitchFamily="34" charset="0"/>
              <a:cs typeface="Arial" panose="020B0604020202020204" pitchFamily="34" charset="0"/>
            </a:endParaRPr>
          </a:p>
        </p:txBody>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45519" y="1366348"/>
            <a:ext cx="984675" cy="990076"/>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30400" y="6710049"/>
            <a:ext cx="3433874" cy="3576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2796896" y="7907320"/>
            <a:ext cx="1971804" cy="645318"/>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1467" y="2504007"/>
            <a:ext cx="2371475" cy="4484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grpSp>
        <p:nvGrpSpPr>
          <p:cNvPr id="8" name="Group 8"/>
          <p:cNvGrpSpPr/>
          <p:nvPr/>
        </p:nvGrpSpPr>
        <p:grpSpPr>
          <a:xfrm rot="5400000">
            <a:off x="8163664" y="-3275261"/>
            <a:ext cx="1931497" cy="9114826"/>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10"/>
          <p:cNvSpPr txBox="1"/>
          <p:nvPr/>
        </p:nvSpPr>
        <p:spPr>
          <a:xfrm>
            <a:off x="5821466" y="625904"/>
            <a:ext cx="6580803" cy="1143262"/>
          </a:xfrm>
          <a:prstGeom prst="rect">
            <a:avLst/>
          </a:prstGeom>
        </p:spPr>
        <p:txBody>
          <a:bodyPr lIns="0" tIns="0" rIns="0" bIns="0" rtlCol="0" anchor="t">
            <a:spAutoFit/>
          </a:bodyPr>
          <a:lstStyle/>
          <a:p>
            <a:pPr algn="ctr">
              <a:lnSpc>
                <a:spcPts val="9720"/>
              </a:lnSpc>
            </a:pPr>
            <a:r>
              <a:rPr lang="vi-VN" sz="6400" b="1" spc="121" dirty="0">
                <a:solidFill>
                  <a:srgbClr val="51604D"/>
                </a:solidFill>
              </a:rPr>
              <a:t>THỰC HÀNH</a:t>
            </a:r>
            <a:endParaRPr lang="en-US" sz="6400" b="1" spc="121" dirty="0">
              <a:solidFill>
                <a:srgbClr val="51604D"/>
              </a:solidFill>
            </a:endParaRPr>
          </a:p>
        </p:txBody>
      </p:sp>
      <p:sp>
        <p:nvSpPr>
          <p:cNvPr id="13" name="AutoShape 13"/>
          <p:cNvSpPr/>
          <p:nvPr/>
        </p:nvSpPr>
        <p:spPr>
          <a:xfrm>
            <a:off x="990600" y="2531020"/>
            <a:ext cx="16306800" cy="7489280"/>
          </a:xfrm>
          <a:prstGeom prst="rect">
            <a:avLst/>
          </a:prstGeom>
          <a:solidFill>
            <a:srgbClr val="FFFBEC"/>
          </a:solidFill>
        </p:spPr>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49200" y="419100"/>
            <a:ext cx="2493918" cy="2285335"/>
          </a:xfrm>
          <a:prstGeom prst="rect">
            <a:avLst/>
          </a:prstGeom>
        </p:spPr>
      </p:pic>
      <p:sp>
        <p:nvSpPr>
          <p:cNvPr id="22" name="Rectangle 21"/>
          <p:cNvSpPr/>
          <p:nvPr/>
        </p:nvSpPr>
        <p:spPr>
          <a:xfrm>
            <a:off x="1495111" y="2817214"/>
            <a:ext cx="15297778" cy="738664"/>
          </a:xfrm>
          <a:prstGeom prst="rect">
            <a:avLst/>
          </a:prstGeom>
        </p:spPr>
        <p:txBody>
          <a:bodyPr wrap="none">
            <a:spAutoFit/>
          </a:bodyPr>
          <a:lstStyle/>
          <a:p>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rPr>
              <a:t>1. </a:t>
            </a:r>
            <a:r>
              <a:rPr lang="nl-NL" sz="4200" b="1" dirty="0">
                <a:solidFill>
                  <a:srgbClr val="FF0000"/>
                </a:solidFill>
                <a:latin typeface="Arial" panose="020B0604020202020204" pitchFamily="34" charset="0"/>
                <a:ea typeface="Calibri" panose="020F0502020204030204" pitchFamily="34" charset="0"/>
                <a:cs typeface="Arial" panose="020B0604020202020204" pitchFamily="34" charset="0"/>
              </a:rPr>
              <a:t>Ghép các thẻ chữ thích hợp vào sơ đồ cơ quan tiêu hóa</a:t>
            </a:r>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200" b="1" dirty="0">
              <a:solidFill>
                <a:srgbClr val="FF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b="7787"/>
          <a:stretch/>
        </p:blipFill>
        <p:spPr>
          <a:xfrm>
            <a:off x="4524912" y="3833199"/>
            <a:ext cx="9448800" cy="5763045"/>
          </a:xfrm>
          <a:prstGeom prst="rect">
            <a:avLst/>
          </a:prstGeom>
        </p:spPr>
      </p:pic>
      <p:sp>
        <p:nvSpPr>
          <p:cNvPr id="25" name="Rectangle 24"/>
          <p:cNvSpPr/>
          <p:nvPr/>
        </p:nvSpPr>
        <p:spPr>
          <a:xfrm>
            <a:off x="2133600" y="4076700"/>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Miệng</a:t>
            </a:r>
            <a:endParaRPr lang="en-US" sz="2400" b="1" dirty="0">
              <a:solidFill>
                <a:schemeClr val="tx1"/>
              </a:solidFill>
            </a:endParaRPr>
          </a:p>
        </p:txBody>
      </p:sp>
      <p:sp>
        <p:nvSpPr>
          <p:cNvPr id="26" name="Rectangle 25"/>
          <p:cNvSpPr/>
          <p:nvPr/>
        </p:nvSpPr>
        <p:spPr>
          <a:xfrm>
            <a:off x="2121090" y="6409921"/>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Dạ dày</a:t>
            </a:r>
            <a:endParaRPr lang="en-US" sz="2400" b="1" dirty="0">
              <a:solidFill>
                <a:schemeClr val="tx1"/>
              </a:solidFill>
            </a:endParaRPr>
          </a:p>
        </p:txBody>
      </p:sp>
      <p:sp>
        <p:nvSpPr>
          <p:cNvPr id="27" name="Rectangle 26"/>
          <p:cNvSpPr/>
          <p:nvPr/>
        </p:nvSpPr>
        <p:spPr>
          <a:xfrm>
            <a:off x="2121090" y="7560093"/>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Gan</a:t>
            </a:r>
            <a:endParaRPr lang="en-US" sz="2400" b="1" dirty="0">
              <a:solidFill>
                <a:schemeClr val="tx1"/>
              </a:solidFill>
            </a:endParaRPr>
          </a:p>
        </p:txBody>
      </p:sp>
      <p:sp>
        <p:nvSpPr>
          <p:cNvPr id="28" name="Rectangle 27"/>
          <p:cNvSpPr/>
          <p:nvPr/>
        </p:nvSpPr>
        <p:spPr>
          <a:xfrm>
            <a:off x="2149634" y="8710266"/>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Túi mật</a:t>
            </a:r>
            <a:endParaRPr lang="en-US" sz="2400" b="1" dirty="0">
              <a:solidFill>
                <a:schemeClr val="tx1"/>
              </a:solidFill>
            </a:endParaRPr>
          </a:p>
        </p:txBody>
      </p:sp>
      <p:sp>
        <p:nvSpPr>
          <p:cNvPr id="29" name="Rectangle 28"/>
          <p:cNvSpPr/>
          <p:nvPr/>
        </p:nvSpPr>
        <p:spPr>
          <a:xfrm>
            <a:off x="14337653" y="4046946"/>
            <a:ext cx="2543489"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Tuyến nước bọt</a:t>
            </a:r>
            <a:endParaRPr lang="en-US" sz="2400" b="1" dirty="0">
              <a:solidFill>
                <a:schemeClr val="tx1"/>
              </a:solidFill>
            </a:endParaRPr>
          </a:p>
        </p:txBody>
      </p:sp>
      <p:sp>
        <p:nvSpPr>
          <p:cNvPr id="30" name="Rectangle 29"/>
          <p:cNvSpPr/>
          <p:nvPr/>
        </p:nvSpPr>
        <p:spPr>
          <a:xfrm>
            <a:off x="14870941" y="5136106"/>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Ruột già</a:t>
            </a:r>
            <a:endParaRPr lang="en-US" sz="2400" b="1" dirty="0">
              <a:solidFill>
                <a:schemeClr val="tx1"/>
              </a:solidFill>
            </a:endParaRPr>
          </a:p>
        </p:txBody>
      </p:sp>
      <p:sp>
        <p:nvSpPr>
          <p:cNvPr id="31" name="Rectangle 30"/>
          <p:cNvSpPr/>
          <p:nvPr/>
        </p:nvSpPr>
        <p:spPr>
          <a:xfrm>
            <a:off x="14870941" y="6349188"/>
            <a:ext cx="1587920"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Ruột non</a:t>
            </a:r>
            <a:endParaRPr lang="en-US" sz="2400" b="1" dirty="0">
              <a:solidFill>
                <a:schemeClr val="tx1"/>
              </a:solidFill>
            </a:endParaRPr>
          </a:p>
        </p:txBody>
      </p:sp>
      <p:sp>
        <p:nvSpPr>
          <p:cNvPr id="32" name="Rectangle 31"/>
          <p:cNvSpPr/>
          <p:nvPr/>
        </p:nvSpPr>
        <p:spPr>
          <a:xfrm>
            <a:off x="14841596" y="7521000"/>
            <a:ext cx="1587920"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Hậu môn</a:t>
            </a:r>
            <a:endParaRPr lang="en-US" sz="2400" b="1" dirty="0">
              <a:solidFill>
                <a:schemeClr val="tx1"/>
              </a:solidFill>
            </a:endParaRPr>
          </a:p>
        </p:txBody>
      </p:sp>
      <p:sp>
        <p:nvSpPr>
          <p:cNvPr id="33" name="Rectangle 32"/>
          <p:cNvSpPr/>
          <p:nvPr/>
        </p:nvSpPr>
        <p:spPr>
          <a:xfrm>
            <a:off x="1924728" y="5202726"/>
            <a:ext cx="1894656"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Thực quản</a:t>
            </a:r>
            <a:endParaRPr lang="en-US" sz="2400" b="1" dirty="0">
              <a:solidFill>
                <a:schemeClr val="tx1"/>
              </a:solidFill>
            </a:endParaRPr>
          </a:p>
        </p:txBody>
      </p:sp>
      <p:sp>
        <p:nvSpPr>
          <p:cNvPr id="34" name="Rectangle 33"/>
          <p:cNvSpPr/>
          <p:nvPr/>
        </p:nvSpPr>
        <p:spPr>
          <a:xfrm>
            <a:off x="15226974" y="8676950"/>
            <a:ext cx="1054859"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Tụy</a:t>
            </a:r>
            <a:endParaRPr 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ppt_w</p:attrName>
                                        </p:attrNameLst>
                                      </p:cBhvr>
                                      <p:tavLst>
                                        <p:tav tm="0">
                                          <p:val>
                                            <p:fltVal val="0"/>
                                          </p:val>
                                        </p:tav>
                                        <p:tav tm="100000">
                                          <p:val>
                                            <p:strVal val="#ppt_w"/>
                                          </p:val>
                                        </p:tav>
                                      </p:tavLst>
                                    </p:anim>
                                    <p:anim calcmode="lin" valueType="num">
                                      <p:cBhvr>
                                        <p:cTn id="65" dur="500" fill="hold"/>
                                        <p:tgtEl>
                                          <p:spTgt spid="34"/>
                                        </p:tgtEl>
                                        <p:attrNameLst>
                                          <p:attrName>ppt_h</p:attrName>
                                        </p:attrNameLst>
                                      </p:cBhvr>
                                      <p:tavLst>
                                        <p:tav tm="0">
                                          <p:val>
                                            <p:fltVal val="0"/>
                                          </p:val>
                                        </p:tav>
                                        <p:tav tm="100000">
                                          <p:val>
                                            <p:strVal val="#ppt_h"/>
                                          </p:val>
                                        </p:tav>
                                      </p:tavLst>
                                    </p:anim>
                                    <p:animEffect transition="in" filter="fade">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grpSp>
        <p:nvGrpSpPr>
          <p:cNvPr id="8" name="Group 8"/>
          <p:cNvGrpSpPr/>
          <p:nvPr/>
        </p:nvGrpSpPr>
        <p:grpSpPr>
          <a:xfrm rot="5400000">
            <a:off x="8163664" y="-3275261"/>
            <a:ext cx="1931497" cy="9114826"/>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10"/>
          <p:cNvSpPr txBox="1"/>
          <p:nvPr/>
        </p:nvSpPr>
        <p:spPr>
          <a:xfrm>
            <a:off x="5821466" y="625904"/>
            <a:ext cx="6580803" cy="1143262"/>
          </a:xfrm>
          <a:prstGeom prst="rect">
            <a:avLst/>
          </a:prstGeom>
        </p:spPr>
        <p:txBody>
          <a:bodyPr lIns="0" tIns="0" rIns="0" bIns="0" rtlCol="0" anchor="t">
            <a:spAutoFit/>
          </a:bodyPr>
          <a:lstStyle/>
          <a:p>
            <a:pPr algn="ctr">
              <a:lnSpc>
                <a:spcPts val="9720"/>
              </a:lnSpc>
            </a:pPr>
            <a:r>
              <a:rPr lang="vi-VN" sz="6400" b="1" spc="121" dirty="0">
                <a:solidFill>
                  <a:srgbClr val="51604D"/>
                </a:solidFill>
              </a:rPr>
              <a:t>THỰC HÀNH</a:t>
            </a:r>
            <a:endParaRPr lang="en-US" sz="6400" b="1" spc="121" dirty="0">
              <a:solidFill>
                <a:srgbClr val="51604D"/>
              </a:solidFill>
            </a:endParaRPr>
          </a:p>
        </p:txBody>
      </p:sp>
      <p:sp>
        <p:nvSpPr>
          <p:cNvPr id="13" name="AutoShape 13"/>
          <p:cNvSpPr/>
          <p:nvPr/>
        </p:nvSpPr>
        <p:spPr>
          <a:xfrm>
            <a:off x="990600" y="2531020"/>
            <a:ext cx="16306800" cy="7489280"/>
          </a:xfrm>
          <a:prstGeom prst="rect">
            <a:avLst/>
          </a:prstGeom>
          <a:solidFill>
            <a:srgbClr val="FFFBEC"/>
          </a:solidFill>
        </p:spPr>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49200" y="419100"/>
            <a:ext cx="2493918" cy="2285335"/>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20856" r="20856"/>
          <a:stretch/>
        </p:blipFill>
        <p:spPr>
          <a:xfrm>
            <a:off x="6514770" y="2739734"/>
            <a:ext cx="5660785" cy="7315865"/>
          </a:xfrm>
          <a:prstGeom prst="rect">
            <a:avLst/>
          </a:prstGeom>
        </p:spPr>
      </p:pic>
      <p:sp>
        <p:nvSpPr>
          <p:cNvPr id="20" name="Rectangle 19"/>
          <p:cNvSpPr/>
          <p:nvPr/>
        </p:nvSpPr>
        <p:spPr>
          <a:xfrm>
            <a:off x="10965086" y="3756019"/>
            <a:ext cx="2543489"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6" name="Straight Arrow Connector 5"/>
          <p:cNvCxnSpPr/>
          <p:nvPr/>
        </p:nvCxnSpPr>
        <p:spPr>
          <a:xfrm flipH="1" flipV="1">
            <a:off x="9345162" y="3756019"/>
            <a:ext cx="1619924" cy="3206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a:stCxn id="20" idx="1"/>
          </p:cNvCxnSpPr>
          <p:nvPr/>
        </p:nvCxnSpPr>
        <p:spPr>
          <a:xfrm flipH="1">
            <a:off x="9144000" y="4060819"/>
            <a:ext cx="1821086" cy="1682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12031663" y="5998121"/>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14" name="Straight Arrow Connector 13"/>
          <p:cNvCxnSpPr>
            <a:stCxn id="34" idx="1"/>
          </p:cNvCxnSpPr>
          <p:nvPr/>
        </p:nvCxnSpPr>
        <p:spPr>
          <a:xfrm flipH="1">
            <a:off x="9144000" y="6302921"/>
            <a:ext cx="2887663" cy="304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Rectangle 34"/>
          <p:cNvSpPr/>
          <p:nvPr/>
        </p:nvSpPr>
        <p:spPr>
          <a:xfrm>
            <a:off x="12031663" y="6740311"/>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21" name="Straight Arrow Connector 20"/>
          <p:cNvCxnSpPr>
            <a:stCxn id="35" idx="1"/>
          </p:cNvCxnSpPr>
          <p:nvPr/>
        </p:nvCxnSpPr>
        <p:spPr>
          <a:xfrm flipH="1">
            <a:off x="8839200" y="7045111"/>
            <a:ext cx="3192463" cy="1557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12056768" y="7482501"/>
            <a:ext cx="1054859"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39" name="Straight Arrow Connector 38"/>
          <p:cNvCxnSpPr/>
          <p:nvPr/>
        </p:nvCxnSpPr>
        <p:spPr>
          <a:xfrm flipH="1" flipV="1">
            <a:off x="9345162" y="7521000"/>
            <a:ext cx="2686501" cy="304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5355175" y="6397666"/>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42" name="Straight Arrow Connector 41"/>
          <p:cNvCxnSpPr>
            <a:stCxn id="40" idx="3"/>
          </p:cNvCxnSpPr>
          <p:nvPr/>
        </p:nvCxnSpPr>
        <p:spPr>
          <a:xfrm>
            <a:off x="6832087" y="6702466"/>
            <a:ext cx="2864889" cy="6474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3" name="Rectangle 42"/>
          <p:cNvSpPr/>
          <p:nvPr/>
        </p:nvSpPr>
        <p:spPr>
          <a:xfrm>
            <a:off x="5244167" y="7216200"/>
            <a:ext cx="1587920"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45" name="Straight Arrow Connector 44"/>
          <p:cNvCxnSpPr>
            <a:stCxn id="43" idx="3"/>
          </p:cNvCxnSpPr>
          <p:nvPr/>
        </p:nvCxnSpPr>
        <p:spPr>
          <a:xfrm>
            <a:off x="6832087" y="7521000"/>
            <a:ext cx="2159513" cy="8593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6" name="Rectangle 45"/>
          <p:cNvSpPr/>
          <p:nvPr/>
        </p:nvSpPr>
        <p:spPr>
          <a:xfrm>
            <a:off x="5374788" y="8000560"/>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48" name="Straight Arrow Connector 47"/>
          <p:cNvCxnSpPr>
            <a:stCxn id="46" idx="3"/>
          </p:cNvCxnSpPr>
          <p:nvPr/>
        </p:nvCxnSpPr>
        <p:spPr>
          <a:xfrm>
            <a:off x="6851700" y="8305360"/>
            <a:ext cx="1578225" cy="3522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9" name="Rectangle 48"/>
          <p:cNvSpPr/>
          <p:nvPr/>
        </p:nvSpPr>
        <p:spPr>
          <a:xfrm>
            <a:off x="6059877" y="3854743"/>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51" name="Straight Arrow Connector 50"/>
          <p:cNvCxnSpPr>
            <a:stCxn id="49" idx="3"/>
          </p:cNvCxnSpPr>
          <p:nvPr/>
        </p:nvCxnSpPr>
        <p:spPr>
          <a:xfrm flipV="1">
            <a:off x="7536789" y="4144959"/>
            <a:ext cx="1190953" cy="145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3" name="Rectangle 52"/>
          <p:cNvSpPr/>
          <p:nvPr/>
        </p:nvSpPr>
        <p:spPr>
          <a:xfrm>
            <a:off x="5642133" y="4900315"/>
            <a:ext cx="1894656"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55" name="Straight Arrow Connector 54"/>
          <p:cNvCxnSpPr>
            <a:stCxn id="53" idx="3"/>
          </p:cNvCxnSpPr>
          <p:nvPr/>
        </p:nvCxnSpPr>
        <p:spPr>
          <a:xfrm flipV="1">
            <a:off x="7536789" y="4951993"/>
            <a:ext cx="1806765" cy="2531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6" name="Rectangle 55"/>
          <p:cNvSpPr/>
          <p:nvPr/>
        </p:nvSpPr>
        <p:spPr>
          <a:xfrm>
            <a:off x="5263780" y="8903023"/>
            <a:ext cx="1587920"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cxnSp>
        <p:nvCxnSpPr>
          <p:cNvPr id="58" name="Straight Arrow Connector 57"/>
          <p:cNvCxnSpPr>
            <a:stCxn id="56" idx="3"/>
          </p:cNvCxnSpPr>
          <p:nvPr/>
        </p:nvCxnSpPr>
        <p:spPr>
          <a:xfrm>
            <a:off x="6851700" y="9207823"/>
            <a:ext cx="2491854" cy="52532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9" name="Rectangle 58"/>
          <p:cNvSpPr/>
          <p:nvPr/>
        </p:nvSpPr>
        <p:spPr>
          <a:xfrm>
            <a:off x="2288112" y="4138684"/>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Miệng</a:t>
            </a:r>
            <a:endParaRPr lang="en-US" sz="2400" b="1" dirty="0">
              <a:solidFill>
                <a:schemeClr val="tx1"/>
              </a:solidFill>
            </a:endParaRPr>
          </a:p>
        </p:txBody>
      </p:sp>
      <p:sp>
        <p:nvSpPr>
          <p:cNvPr id="60" name="Rectangle 59"/>
          <p:cNvSpPr/>
          <p:nvPr/>
        </p:nvSpPr>
        <p:spPr>
          <a:xfrm>
            <a:off x="2077128" y="5355126"/>
            <a:ext cx="1894656"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Thực quản</a:t>
            </a:r>
            <a:endParaRPr lang="en-US" sz="2400" b="1" dirty="0">
              <a:solidFill>
                <a:schemeClr val="tx1"/>
              </a:solidFill>
            </a:endParaRPr>
          </a:p>
        </p:txBody>
      </p:sp>
      <p:sp>
        <p:nvSpPr>
          <p:cNvPr id="61" name="Rectangle 60"/>
          <p:cNvSpPr/>
          <p:nvPr/>
        </p:nvSpPr>
        <p:spPr>
          <a:xfrm>
            <a:off x="2121090" y="6505299"/>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Dạ dày</a:t>
            </a:r>
            <a:endParaRPr lang="en-US" sz="2400" b="1" dirty="0">
              <a:solidFill>
                <a:schemeClr val="tx1"/>
              </a:solidFill>
            </a:endParaRPr>
          </a:p>
        </p:txBody>
      </p:sp>
      <p:sp>
        <p:nvSpPr>
          <p:cNvPr id="62" name="Rectangle 61"/>
          <p:cNvSpPr/>
          <p:nvPr/>
        </p:nvSpPr>
        <p:spPr>
          <a:xfrm>
            <a:off x="2100618" y="7560093"/>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Gan</a:t>
            </a:r>
            <a:endParaRPr lang="en-US" sz="2400" b="1" dirty="0">
              <a:solidFill>
                <a:schemeClr val="tx1"/>
              </a:solidFill>
            </a:endParaRPr>
          </a:p>
        </p:txBody>
      </p:sp>
      <p:sp>
        <p:nvSpPr>
          <p:cNvPr id="63" name="Rectangle 62"/>
          <p:cNvSpPr/>
          <p:nvPr/>
        </p:nvSpPr>
        <p:spPr>
          <a:xfrm>
            <a:off x="2115228" y="8795644"/>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Túi mật</a:t>
            </a:r>
            <a:endParaRPr lang="en-US" sz="2400" b="1" dirty="0">
              <a:solidFill>
                <a:schemeClr val="tx1"/>
              </a:solidFill>
            </a:endParaRPr>
          </a:p>
        </p:txBody>
      </p:sp>
      <p:sp>
        <p:nvSpPr>
          <p:cNvPr id="64" name="Rectangle 63"/>
          <p:cNvSpPr/>
          <p:nvPr/>
        </p:nvSpPr>
        <p:spPr>
          <a:xfrm>
            <a:off x="14463076" y="4046478"/>
            <a:ext cx="2543489"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Tuyến nước bọt</a:t>
            </a:r>
            <a:endParaRPr lang="en-US" sz="2400" b="1" dirty="0">
              <a:solidFill>
                <a:schemeClr val="tx1"/>
              </a:solidFill>
            </a:endParaRPr>
          </a:p>
        </p:txBody>
      </p:sp>
      <p:sp>
        <p:nvSpPr>
          <p:cNvPr id="65" name="Rectangle 64"/>
          <p:cNvSpPr/>
          <p:nvPr/>
        </p:nvSpPr>
        <p:spPr>
          <a:xfrm>
            <a:off x="14925301" y="5202428"/>
            <a:ext cx="1476912"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Ruột già</a:t>
            </a:r>
            <a:endParaRPr lang="en-US" sz="2400" b="1" dirty="0">
              <a:solidFill>
                <a:schemeClr val="tx1"/>
              </a:solidFill>
            </a:endParaRPr>
          </a:p>
        </p:txBody>
      </p:sp>
      <p:sp>
        <p:nvSpPr>
          <p:cNvPr id="66" name="Rectangle 65"/>
          <p:cNvSpPr/>
          <p:nvPr/>
        </p:nvSpPr>
        <p:spPr>
          <a:xfrm>
            <a:off x="14960444" y="6415660"/>
            <a:ext cx="1587920"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Ruột non</a:t>
            </a:r>
            <a:endParaRPr lang="en-US" sz="2400" b="1" dirty="0">
              <a:solidFill>
                <a:schemeClr val="tx1"/>
              </a:solidFill>
            </a:endParaRPr>
          </a:p>
        </p:txBody>
      </p:sp>
      <p:sp>
        <p:nvSpPr>
          <p:cNvPr id="67" name="Rectangle 66"/>
          <p:cNvSpPr/>
          <p:nvPr/>
        </p:nvSpPr>
        <p:spPr>
          <a:xfrm>
            <a:off x="15226974" y="8676950"/>
            <a:ext cx="1054859"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Tụy</a:t>
            </a:r>
            <a:endParaRPr lang="en-US" sz="2400" b="1" dirty="0">
              <a:solidFill>
                <a:schemeClr val="tx1"/>
              </a:solidFill>
            </a:endParaRPr>
          </a:p>
        </p:txBody>
      </p:sp>
      <p:sp>
        <p:nvSpPr>
          <p:cNvPr id="68" name="Rectangle 67"/>
          <p:cNvSpPr/>
          <p:nvPr/>
        </p:nvSpPr>
        <p:spPr>
          <a:xfrm>
            <a:off x="14947123" y="7560093"/>
            <a:ext cx="1587920" cy="6096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Hậu môn</a:t>
            </a:r>
            <a:endParaRPr lang="en-US" sz="2400" b="1" dirty="0">
              <a:solidFill>
                <a:schemeClr val="tx1"/>
              </a:solidFill>
            </a:endParaRPr>
          </a:p>
        </p:txBody>
      </p:sp>
    </p:spTree>
    <p:extLst>
      <p:ext uri="{BB962C8B-B14F-4D97-AF65-F5344CB8AC3E}">
        <p14:creationId xmlns:p14="http://schemas.microsoft.com/office/powerpoint/2010/main" val="311367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295 0.00139 L 0.20521 -0.02762 " pathEditMode="relative" rAng="0" ptsTypes="AA">
                                      <p:cBhvr>
                                        <p:cTn id="6" dur="1000" fill="hold"/>
                                        <p:tgtEl>
                                          <p:spTgt spid="59"/>
                                        </p:tgtEl>
                                        <p:attrNameLst>
                                          <p:attrName>ppt_x</p:attrName>
                                          <p:attrName>ppt_y</p:attrName>
                                        </p:attrNameLst>
                                      </p:cBhvr>
                                      <p:rCtr x="10408" y="-145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58333E-6 -4.32099E-6 L 0.1948 -0.04413 " pathEditMode="relative" rAng="0" ptsTypes="AA">
                                      <p:cBhvr>
                                        <p:cTn id="10" dur="1000" fill="hold"/>
                                        <p:tgtEl>
                                          <p:spTgt spid="60"/>
                                        </p:tgtEl>
                                        <p:attrNameLst>
                                          <p:attrName>ppt_x</p:attrName>
                                          <p:attrName>ppt_y</p:attrName>
                                        </p:attrNameLst>
                                      </p:cBhvr>
                                      <p:rCtr x="9740" y="-220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199 2.96296E-6 L 0.17699 -0.0105 " pathEditMode="relative" rAng="0" ptsTypes="AA">
                                      <p:cBhvr>
                                        <p:cTn id="14" dur="1000" fill="hold"/>
                                        <p:tgtEl>
                                          <p:spTgt spid="61"/>
                                        </p:tgtEl>
                                        <p:attrNameLst>
                                          <p:attrName>ppt_x</p:attrName>
                                          <p:attrName>ppt_y</p:attrName>
                                        </p:attrNameLst>
                                      </p:cBhvr>
                                      <p:rCtr x="8750" y="-52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104 3.82716E-6 L 0.54375 -0.15309 " pathEditMode="relative" rAng="0" ptsTypes="AA">
                                      <p:cBhvr>
                                        <p:cTn id="18" dur="1000" fill="hold"/>
                                        <p:tgtEl>
                                          <p:spTgt spid="62"/>
                                        </p:tgtEl>
                                        <p:attrNameLst>
                                          <p:attrName>ppt_x</p:attrName>
                                          <p:attrName>ppt_y</p:attrName>
                                        </p:attrNameLst>
                                      </p:cBhvr>
                                      <p:rCtr x="27240" y="-765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182 -2.22222E-6 L 0.54219 -0.20015 " pathEditMode="relative" rAng="0" ptsTypes="AA">
                                      <p:cBhvr>
                                        <p:cTn id="22" dur="1000" fill="hold"/>
                                        <p:tgtEl>
                                          <p:spTgt spid="63"/>
                                        </p:tgtEl>
                                        <p:attrNameLst>
                                          <p:attrName>ppt_x</p:attrName>
                                          <p:attrName>ppt_y</p:attrName>
                                        </p:attrNameLst>
                                      </p:cBhvr>
                                      <p:rCtr x="27196" y="-1001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0086 -3.82716E-6 L -0.19375 -0.02963 " pathEditMode="relative" rAng="0" ptsTypes="AA">
                                      <p:cBhvr>
                                        <p:cTn id="26" dur="1000" fill="hold"/>
                                        <p:tgtEl>
                                          <p:spTgt spid="64"/>
                                        </p:tgtEl>
                                        <p:attrNameLst>
                                          <p:attrName>ppt_x</p:attrName>
                                          <p:attrName>ppt_y</p:attrName>
                                        </p:attrNameLst>
                                      </p:cBhvr>
                                      <p:rCtr x="-9731" y="-148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0.00182 4.93827E-7 L -0.52335 0.27315 " pathEditMode="relative" rAng="0" ptsTypes="AA">
                                      <p:cBhvr>
                                        <p:cTn id="30" dur="1000" fill="hold"/>
                                        <p:tgtEl>
                                          <p:spTgt spid="65"/>
                                        </p:tgtEl>
                                        <p:attrNameLst>
                                          <p:attrName>ppt_x</p:attrName>
                                          <p:attrName>ppt_y</p:attrName>
                                        </p:attrNameLst>
                                      </p:cBhvr>
                                      <p:rCtr x="-26259" y="1365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66667E-6 -7.40741E-7 L -0.53012 0.07793 " pathEditMode="relative" rAng="0" ptsTypes="AA">
                                      <p:cBhvr>
                                        <p:cTn id="34" dur="1000" fill="hold"/>
                                        <p:tgtEl>
                                          <p:spTgt spid="66"/>
                                        </p:tgtEl>
                                        <p:attrNameLst>
                                          <p:attrName>ppt_x</p:attrName>
                                          <p:attrName>ppt_y</p:attrName>
                                        </p:attrNameLst>
                                      </p:cBhvr>
                                      <p:rCtr x="-26510" y="3889"/>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88889E-6 3.82716E-6 L -0.52942 0.13055 " pathEditMode="relative" rAng="0" ptsTypes="AA">
                                      <p:cBhvr>
                                        <p:cTn id="38" dur="1000" fill="hold"/>
                                        <p:tgtEl>
                                          <p:spTgt spid="68"/>
                                        </p:tgtEl>
                                        <p:attrNameLst>
                                          <p:attrName>ppt_x</p:attrName>
                                          <p:attrName>ppt_y</p:attrName>
                                        </p:attrNameLst>
                                      </p:cBhvr>
                                      <p:rCtr x="-26476" y="6528"/>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0313 -0.00278 L -0.17396 -0.11513 " pathEditMode="relative" rAng="0" ptsTypes="AA">
                                      <p:cBhvr>
                                        <p:cTn id="42" dur="1000" fill="hold"/>
                                        <p:tgtEl>
                                          <p:spTgt spid="67"/>
                                        </p:tgtEl>
                                        <p:attrNameLst>
                                          <p:attrName>ppt_x</p:attrName>
                                          <p:attrName>ppt_y</p:attrName>
                                        </p:attrNameLst>
                                      </p:cBhvr>
                                      <p:rCtr x="-8542" y="-56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grpSp>
        <p:nvGrpSpPr>
          <p:cNvPr id="8" name="Group 8"/>
          <p:cNvGrpSpPr/>
          <p:nvPr/>
        </p:nvGrpSpPr>
        <p:grpSpPr>
          <a:xfrm rot="5400000">
            <a:off x="8163664" y="-3275261"/>
            <a:ext cx="1931497" cy="9114826"/>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10"/>
          <p:cNvSpPr txBox="1"/>
          <p:nvPr/>
        </p:nvSpPr>
        <p:spPr>
          <a:xfrm>
            <a:off x="5821466" y="625904"/>
            <a:ext cx="6580803" cy="1143262"/>
          </a:xfrm>
          <a:prstGeom prst="rect">
            <a:avLst/>
          </a:prstGeom>
        </p:spPr>
        <p:txBody>
          <a:bodyPr lIns="0" tIns="0" rIns="0" bIns="0" rtlCol="0" anchor="t">
            <a:spAutoFit/>
          </a:bodyPr>
          <a:lstStyle/>
          <a:p>
            <a:pPr algn="ctr">
              <a:lnSpc>
                <a:spcPts val="9720"/>
              </a:lnSpc>
            </a:pPr>
            <a:r>
              <a:rPr lang="vi-VN" sz="6400" b="1" spc="121" dirty="0">
                <a:solidFill>
                  <a:srgbClr val="51604D"/>
                </a:solidFill>
              </a:rPr>
              <a:t>THỰC HÀNH</a:t>
            </a:r>
            <a:endParaRPr lang="en-US" sz="6400" b="1" spc="121" dirty="0">
              <a:solidFill>
                <a:srgbClr val="51604D"/>
              </a:solidFill>
            </a:endParaRPr>
          </a:p>
        </p:txBody>
      </p:sp>
      <p:sp>
        <p:nvSpPr>
          <p:cNvPr id="13" name="AutoShape 13"/>
          <p:cNvSpPr/>
          <p:nvPr/>
        </p:nvSpPr>
        <p:spPr>
          <a:xfrm>
            <a:off x="990600" y="2531020"/>
            <a:ext cx="16306800" cy="7489280"/>
          </a:xfrm>
          <a:prstGeom prst="rect">
            <a:avLst/>
          </a:prstGeom>
          <a:solidFill>
            <a:srgbClr val="FFFBEC"/>
          </a:solidFill>
        </p:spPr>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49200" y="419100"/>
            <a:ext cx="2493918" cy="2285335"/>
          </a:xfrm>
          <a:prstGeom prst="rect">
            <a:avLst/>
          </a:prstGeom>
        </p:spPr>
      </p:pic>
      <p:sp>
        <p:nvSpPr>
          <p:cNvPr id="22" name="Rectangle 21"/>
          <p:cNvSpPr/>
          <p:nvPr/>
        </p:nvSpPr>
        <p:spPr>
          <a:xfrm>
            <a:off x="1495111" y="2817214"/>
            <a:ext cx="15192689" cy="2031325"/>
          </a:xfrm>
          <a:prstGeom prst="rect">
            <a:avLst/>
          </a:prstGeom>
        </p:spPr>
        <p:txBody>
          <a:bodyPr wrap="square">
            <a:spAutoFit/>
          </a:bodyPr>
          <a:lstStyle/>
          <a:p>
            <a:pPr algn="just">
              <a:lnSpc>
                <a:spcPct val="150000"/>
              </a:lnSpc>
            </a:pPr>
            <a:r>
              <a:rPr lang="vi-VN" sz="4200" b="1" dirty="0">
                <a:solidFill>
                  <a:srgbClr val="FF0000"/>
                </a:solidFill>
                <a:ea typeface="Calibri" panose="020F0502020204030204" pitchFamily="34" charset="0"/>
                <a:cs typeface="Arial" panose="020B0604020202020204" pitchFamily="34" charset="0"/>
              </a:rPr>
              <a:t>2. Hãy chỉ vị trí một số bộ phận của cơ quan tiêu hóa trên cơ thể em. </a:t>
            </a:r>
            <a:endParaRPr lang="en-US" sz="4200" b="1" dirty="0">
              <a:solidFill>
                <a:srgbClr val="FF0000"/>
              </a:solidFill>
              <a:latin typeface="Arial" panose="020B0604020202020204" pitchFamily="34" charset="0"/>
              <a:cs typeface="Arial" panose="020B0604020202020204" pitchFamily="34" charset="0"/>
            </a:endParaRPr>
          </a:p>
        </p:txBody>
      </p:sp>
      <p:pic>
        <p:nvPicPr>
          <p:cNvPr id="19" name="Picture 18"/>
          <p:cNvPicPr/>
          <p:nvPr/>
        </p:nvPicPr>
        <p:blipFill rotWithShape="1">
          <a:blip r:embed="rId6" cstate="print">
            <a:extLst>
              <a:ext uri="{28A0092B-C50C-407E-A947-70E740481C1C}">
                <a14:useLocalDpi xmlns:a14="http://schemas.microsoft.com/office/drawing/2010/main" val="0"/>
              </a:ext>
            </a:extLst>
          </a:blip>
          <a:srcRect b="6036"/>
          <a:stretch/>
        </p:blipFill>
        <p:spPr>
          <a:xfrm>
            <a:off x="4724400" y="4784720"/>
            <a:ext cx="8837509" cy="4822945"/>
          </a:xfrm>
          <a:prstGeom prst="rect">
            <a:avLst/>
          </a:prstGeom>
        </p:spPr>
      </p:pic>
    </p:spTree>
    <p:extLst>
      <p:ext uri="{BB962C8B-B14F-4D97-AF65-F5344CB8AC3E}">
        <p14:creationId xmlns:p14="http://schemas.microsoft.com/office/powerpoint/2010/main" val="398749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8288001" cy="10287000"/>
          </a:xfrm>
          <a:prstGeom prst="rect">
            <a:avLst/>
          </a:prstGeom>
        </p:spPr>
      </p:pic>
      <p:sp>
        <p:nvSpPr>
          <p:cNvPr id="8" name="AutoShape 8"/>
          <p:cNvSpPr/>
          <p:nvPr/>
        </p:nvSpPr>
        <p:spPr>
          <a:xfrm>
            <a:off x="609600" y="1101020"/>
            <a:ext cx="17093711" cy="8229600"/>
          </a:xfrm>
          <a:prstGeom prst="rect">
            <a:avLst/>
          </a:prstGeom>
          <a:solidFill>
            <a:srgbClr val="DB9463"/>
          </a:solidFill>
        </p:spPr>
      </p:sp>
      <p:sp>
        <p:nvSpPr>
          <p:cNvPr id="9" name="AutoShape 9"/>
          <p:cNvSpPr/>
          <p:nvPr/>
        </p:nvSpPr>
        <p:spPr>
          <a:xfrm>
            <a:off x="914400" y="1348521"/>
            <a:ext cx="16344900" cy="822960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67540">
            <a:off x="15886602" y="659946"/>
            <a:ext cx="1164686" cy="1231880"/>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19601" y="2180320"/>
            <a:ext cx="2133600" cy="1912481"/>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08519" y="8780511"/>
            <a:ext cx="1301562" cy="1301562"/>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354560">
            <a:off x="314335" y="2257551"/>
            <a:ext cx="1355146" cy="1086581"/>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462104">
            <a:off x="442391" y="6591285"/>
            <a:ext cx="709214" cy="550608"/>
          </a:xfrm>
          <a:prstGeom prst="rect">
            <a:avLst/>
          </a:prstGeom>
        </p:spPr>
      </p:pic>
      <p:pic>
        <p:nvPicPr>
          <p:cNvPr id="18"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14400" y="12142"/>
            <a:ext cx="1677300" cy="1686499"/>
          </a:xfrm>
          <a:prstGeom prst="rect">
            <a:avLst/>
          </a:prstGeom>
        </p:spPr>
      </p:pic>
      <p:sp>
        <p:nvSpPr>
          <p:cNvPr id="19" name="TextBox 18"/>
          <p:cNvSpPr txBox="1"/>
          <p:nvPr/>
        </p:nvSpPr>
        <p:spPr>
          <a:xfrm>
            <a:off x="7162802" y="2721061"/>
            <a:ext cx="4482317" cy="892552"/>
          </a:xfrm>
          <a:prstGeom prst="rect">
            <a:avLst/>
          </a:prstGeom>
          <a:noFill/>
        </p:spPr>
        <p:txBody>
          <a:bodyPr wrap="none" rtlCol="0">
            <a:spAutoFit/>
          </a:bodyPr>
          <a:lstStyle/>
          <a:p>
            <a:r>
              <a:rPr lang="vi-VN" sz="5200" b="1" dirty="0">
                <a:solidFill>
                  <a:srgbClr val="FF0000"/>
                </a:solidFill>
              </a:rPr>
              <a:t>EM CÓ BIẾT?</a:t>
            </a:r>
            <a:endParaRPr lang="en-US" sz="5200" b="1" dirty="0">
              <a:solidFill>
                <a:srgbClr val="FF0000"/>
              </a:solidFill>
            </a:endParaRPr>
          </a:p>
        </p:txBody>
      </p:sp>
      <p:sp>
        <p:nvSpPr>
          <p:cNvPr id="20" name="Rectangle 19"/>
          <p:cNvSpPr/>
          <p:nvPr/>
        </p:nvSpPr>
        <p:spPr>
          <a:xfrm>
            <a:off x="1313235" y="4229297"/>
            <a:ext cx="15547229" cy="4047262"/>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nl-NL" sz="4200" i="1" dirty="0">
                <a:solidFill>
                  <a:srgbClr val="000000"/>
                </a:solidFill>
                <a:latin typeface="Arial" panose="020B0604020202020204" pitchFamily="34" charset="0"/>
                <a:ea typeface="Calibri" panose="020F0502020204030204" pitchFamily="34" charset="0"/>
                <a:cs typeface="Arial" panose="020B0604020202020204" pitchFamily="34" charset="0"/>
              </a:rPr>
              <a:t>Mỗi ngày tuyến nước bọt tiết ra khoảng từ 800 ml đến 1200 ml nước bọt. Khi nhai, ngửi, nhìn thấy thức ăn ngon, nước bọt có thể được tiết ra nhiều hơn. Khi ngủ, nước bọt tiết ra ít hơn.</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nl-NL" sz="4200" i="1" dirty="0">
                <a:solidFill>
                  <a:srgbClr val="000000"/>
                </a:solidFill>
                <a:latin typeface="Arial" panose="020B0604020202020204" pitchFamily="34" charset="0"/>
                <a:ea typeface="Calibri" panose="020F0502020204030204" pitchFamily="34" charset="0"/>
                <a:cs typeface="Arial" panose="020B0604020202020204" pitchFamily="34" charset="0"/>
              </a:rPr>
              <a:t>Nước bọt có vai trò chống vi khuẩn ở khoang miệng.</a:t>
            </a: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6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3"/>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wipe(down)">
                                      <p:cBhvr>
                                        <p:cTn id="19" dur="5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wipe(down)">
                                      <p:cBhvr>
                                        <p:cTn id="24"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grpSp>
        <p:nvGrpSpPr>
          <p:cNvPr id="8" name="Group 8"/>
          <p:cNvGrpSpPr/>
          <p:nvPr/>
        </p:nvGrpSpPr>
        <p:grpSpPr>
          <a:xfrm rot="5400000">
            <a:off x="8163664" y="-3275261"/>
            <a:ext cx="1931497" cy="9114826"/>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10"/>
          <p:cNvSpPr txBox="1"/>
          <p:nvPr/>
        </p:nvSpPr>
        <p:spPr>
          <a:xfrm>
            <a:off x="5821466" y="625904"/>
            <a:ext cx="6580803" cy="1143262"/>
          </a:xfrm>
          <a:prstGeom prst="rect">
            <a:avLst/>
          </a:prstGeom>
        </p:spPr>
        <p:txBody>
          <a:bodyPr lIns="0" tIns="0" rIns="0" bIns="0" rtlCol="0" anchor="t">
            <a:spAutoFit/>
          </a:bodyPr>
          <a:lstStyle/>
          <a:p>
            <a:pPr algn="ctr">
              <a:lnSpc>
                <a:spcPts val="9720"/>
              </a:lnSpc>
            </a:pPr>
            <a:r>
              <a:rPr lang="vi-VN" sz="6400" b="1" spc="121" dirty="0">
                <a:solidFill>
                  <a:srgbClr val="51604D"/>
                </a:solidFill>
              </a:rPr>
              <a:t>THỰC HÀNH</a:t>
            </a:r>
            <a:endParaRPr lang="en-US" sz="6400" b="1" spc="121" dirty="0">
              <a:solidFill>
                <a:srgbClr val="51604D"/>
              </a:solidFill>
            </a:endParaRPr>
          </a:p>
        </p:txBody>
      </p:sp>
      <p:sp>
        <p:nvSpPr>
          <p:cNvPr id="13" name="AutoShape 13"/>
          <p:cNvSpPr/>
          <p:nvPr/>
        </p:nvSpPr>
        <p:spPr>
          <a:xfrm>
            <a:off x="990600" y="2531020"/>
            <a:ext cx="16306800" cy="7489280"/>
          </a:xfrm>
          <a:prstGeom prst="rect">
            <a:avLst/>
          </a:prstGeom>
          <a:solidFill>
            <a:srgbClr val="FFFBEC"/>
          </a:solidFill>
        </p:spPr>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49200" y="419100"/>
            <a:ext cx="2493918" cy="2285335"/>
          </a:xfrm>
          <a:prstGeom prst="rect">
            <a:avLst/>
          </a:prstGeom>
        </p:spPr>
      </p:pic>
      <p:sp>
        <p:nvSpPr>
          <p:cNvPr id="22" name="Rectangle 21"/>
          <p:cNvSpPr/>
          <p:nvPr/>
        </p:nvSpPr>
        <p:spPr>
          <a:xfrm>
            <a:off x="4473417" y="2754204"/>
            <a:ext cx="9276899" cy="738664"/>
          </a:xfrm>
          <a:prstGeom prst="rect">
            <a:avLst/>
          </a:prstGeom>
        </p:spPr>
        <p:txBody>
          <a:bodyPr wrap="none">
            <a:spAutoFit/>
          </a:bodyPr>
          <a:lstStyle/>
          <a:p>
            <a:r>
              <a:rPr lang="vi-VN" sz="4200" b="1" dirty="0">
                <a:solidFill>
                  <a:srgbClr val="FF0000"/>
                </a:solidFill>
                <a:latin typeface="Arial" panose="020B0604020202020204" pitchFamily="34" charset="0"/>
                <a:cs typeface="Arial" panose="020B0604020202020204" pitchFamily="34" charset="0"/>
              </a:rPr>
              <a:t>Chơi trò chơi “Đó là bộ phận nào?”</a:t>
            </a:r>
            <a:endParaRPr lang="en-US" sz="4200" b="1" dirty="0">
              <a:solidFill>
                <a:srgbClr val="FF0000"/>
              </a:solidFill>
              <a:latin typeface="Arial" panose="020B0604020202020204" pitchFamily="34" charset="0"/>
              <a:cs typeface="Arial" panose="020B0604020202020204" pitchFamily="34" charset="0"/>
            </a:endParaRPr>
          </a:p>
        </p:txBody>
      </p:sp>
      <p:pic>
        <p:nvPicPr>
          <p:cNvPr id="19" name="Picture 18" descr="Graphical user interface&#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3112408" y="3770189"/>
            <a:ext cx="11998915" cy="5862989"/>
          </a:xfrm>
          <a:prstGeom prst="rect">
            <a:avLst/>
          </a:prstGeom>
        </p:spPr>
      </p:pic>
    </p:spTree>
    <p:extLst>
      <p:ext uri="{BB962C8B-B14F-4D97-AF65-F5344CB8AC3E}">
        <p14:creationId xmlns:p14="http://schemas.microsoft.com/office/powerpoint/2010/main" val="26604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1066800" y="2039687"/>
            <a:ext cx="15849600" cy="6490685"/>
          </a:xfrm>
          <a:prstGeom prst="rect">
            <a:avLst/>
          </a:prstGeom>
          <a:solidFill>
            <a:srgbClr val="FFFBEC"/>
          </a:solidFill>
        </p:spPr>
      </p:sp>
      <p:sp>
        <p:nvSpPr>
          <p:cNvPr id="4" name="TextBox 4"/>
          <p:cNvSpPr txBox="1"/>
          <p:nvPr/>
        </p:nvSpPr>
        <p:spPr>
          <a:xfrm>
            <a:off x="2114550" y="3476378"/>
            <a:ext cx="14058900" cy="3127651"/>
          </a:xfrm>
          <a:prstGeom prst="rect">
            <a:avLst/>
          </a:prstGeom>
        </p:spPr>
        <p:txBody>
          <a:bodyPr wrap="square" lIns="0" tIns="0" rIns="0" bIns="0" rtlCol="0" anchor="t">
            <a:spAutoFit/>
          </a:bodyPr>
          <a:lstStyle/>
          <a:p>
            <a:pPr algn="ctr">
              <a:lnSpc>
                <a:spcPts val="13000"/>
              </a:lnSpc>
            </a:pPr>
            <a:r>
              <a:rPr lang="vi-VN" sz="7200" b="1" spc="195" dirty="0">
                <a:solidFill>
                  <a:srgbClr val="333034"/>
                </a:solidFill>
                <a:latin typeface="Arial" panose="020B0604020202020204" pitchFamily="34" charset="0"/>
                <a:cs typeface="Arial" panose="020B0604020202020204" pitchFamily="34" charset="0"/>
              </a:rPr>
              <a:t>CẢM ƠN CÁC EM ĐÃ</a:t>
            </a:r>
          </a:p>
          <a:p>
            <a:pPr algn="ctr">
              <a:lnSpc>
                <a:spcPts val="13000"/>
              </a:lnSpc>
            </a:pPr>
            <a:r>
              <a:rPr lang="vi-VN" sz="7200" b="1" spc="195" dirty="0">
                <a:solidFill>
                  <a:srgbClr val="333034"/>
                </a:solidFill>
                <a:latin typeface="Arial" panose="020B0604020202020204" pitchFamily="34" charset="0"/>
                <a:cs typeface="Arial" panose="020B0604020202020204" pitchFamily="34" charset="0"/>
              </a:rPr>
              <a:t> LẮNG NGHE BÀI GIẢNG!</a:t>
            </a:r>
            <a:endParaRPr lang="en-US" sz="7200" b="1" spc="195" dirty="0">
              <a:solidFill>
                <a:srgbClr val="333034"/>
              </a:solidFill>
              <a:latin typeface="Arial" panose="020B0604020202020204" pitchFamily="34" charset="0"/>
              <a:cs typeface="Arial" panose="020B0604020202020204" pitchFamily="34" charset="0"/>
            </a:endParaRPr>
          </a:p>
        </p:txBody>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45519" y="1366348"/>
            <a:ext cx="984675" cy="990076"/>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30400" y="6710049"/>
            <a:ext cx="3433874" cy="3576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2796896" y="7907320"/>
            <a:ext cx="1971804" cy="645318"/>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1467" y="2504007"/>
            <a:ext cx="2371475" cy="448424"/>
          </a:xfrm>
          <a:prstGeom prst="rect">
            <a:avLst/>
          </a:prstGeom>
        </p:spPr>
      </p:pic>
    </p:spTree>
    <p:extLst>
      <p:ext uri="{BB962C8B-B14F-4D97-AF65-F5344CB8AC3E}">
        <p14:creationId xmlns:p14="http://schemas.microsoft.com/office/powerpoint/2010/main" val="131338815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rgbClr val="3336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ón xuân về (Tập hát theo lời bài hát mẫu SGK Âm Nhạc lớp 3 CTPT 2018 - NXBGD)">
            <a:hlinkClick r:id="" action="ppaction://media"/>
            <a:extLst>
              <a:ext uri="{FF2B5EF4-FFF2-40B4-BE49-F238E27FC236}">
                <a16:creationId xmlns:a16="http://schemas.microsoft.com/office/drawing/2014/main" xmlns="" id="{9B03E067-DCDF-8883-BCB3-A74A0D8081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5911" y="965200"/>
            <a:ext cx="14856177" cy="8356599"/>
          </a:xfrm>
          <a:prstGeom prst="rect">
            <a:avLst/>
          </a:prstGeom>
        </p:spPr>
      </p:pic>
    </p:spTree>
    <p:extLst>
      <p:ext uri="{BB962C8B-B14F-4D97-AF65-F5344CB8AC3E}">
        <p14:creationId xmlns:p14="http://schemas.microsoft.com/office/powerpoint/2010/main" val="40212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3" name="Group 3"/>
          <p:cNvGrpSpPr/>
          <p:nvPr/>
        </p:nvGrpSpPr>
        <p:grpSpPr>
          <a:xfrm>
            <a:off x="2297159" y="1800111"/>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1028700"/>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4557" y="7553626"/>
            <a:ext cx="2620274" cy="270479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64291" y="7582201"/>
            <a:ext cx="3367139" cy="244270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27924" y="7982837"/>
            <a:ext cx="660080" cy="66008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581708">
            <a:off x="4156910" y="8426226"/>
            <a:ext cx="756699" cy="433382"/>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501637" y="7582201"/>
            <a:ext cx="1842126" cy="438761"/>
          </a:xfrm>
          <a:prstGeom prst="rect">
            <a:avLst/>
          </a:prstGeom>
        </p:spPr>
      </p:pic>
      <p:sp>
        <p:nvSpPr>
          <p:cNvPr id="15" name="TextBox 15"/>
          <p:cNvSpPr txBox="1"/>
          <p:nvPr/>
        </p:nvSpPr>
        <p:spPr>
          <a:xfrm>
            <a:off x="2819400" y="4970218"/>
            <a:ext cx="12681481" cy="2064668"/>
          </a:xfrm>
          <a:prstGeom prst="rect">
            <a:avLst/>
          </a:prstGeom>
        </p:spPr>
        <p:txBody>
          <a:bodyPr wrap="square" lIns="0" tIns="0" rIns="0" bIns="0" rtlCol="0" anchor="t">
            <a:spAutoFit/>
          </a:bodyPr>
          <a:lstStyle/>
          <a:p>
            <a:pPr algn="ctr">
              <a:lnSpc>
                <a:spcPts val="16099"/>
              </a:lnSpc>
            </a:pPr>
            <a:r>
              <a:rPr lang="vi-VN" sz="10000" b="1" dirty="0">
                <a:solidFill>
                  <a:srgbClr val="FFFBEC"/>
                </a:solidFill>
              </a:rPr>
              <a:t>CƠ QUAN TIÊU HÓA</a:t>
            </a:r>
            <a:endParaRPr lang="en-US" sz="10000" b="1" dirty="0">
              <a:solidFill>
                <a:srgbClr val="FFFBEC"/>
              </a:solidFill>
            </a:endParaRPr>
          </a:p>
        </p:txBody>
      </p:sp>
      <p:sp>
        <p:nvSpPr>
          <p:cNvPr id="16" name="TextBox 16"/>
          <p:cNvSpPr txBox="1"/>
          <p:nvPr/>
        </p:nvSpPr>
        <p:spPr>
          <a:xfrm>
            <a:off x="5838775" y="3836503"/>
            <a:ext cx="6610449" cy="775149"/>
          </a:xfrm>
          <a:prstGeom prst="rect">
            <a:avLst/>
          </a:prstGeom>
        </p:spPr>
        <p:txBody>
          <a:bodyPr lIns="0" tIns="0" rIns="0" bIns="0" rtlCol="0" anchor="t">
            <a:spAutoFit/>
          </a:bodyPr>
          <a:lstStyle/>
          <a:p>
            <a:pPr algn="ctr">
              <a:lnSpc>
                <a:spcPts val="5600"/>
              </a:lnSpc>
            </a:pPr>
            <a:r>
              <a:rPr lang="vi-VN" sz="7200" dirty="0">
                <a:solidFill>
                  <a:srgbClr val="FFFBEC"/>
                </a:solidFill>
              </a:rPr>
              <a:t>BÀI 18</a:t>
            </a:r>
            <a:endParaRPr lang="en-US" sz="7200" dirty="0">
              <a:solidFill>
                <a:srgbClr val="FFFBEC"/>
              </a:solidFill>
            </a:endParaRPr>
          </a:p>
        </p:txBody>
      </p:sp>
      <p:sp>
        <p:nvSpPr>
          <p:cNvPr id="17" name="TextBox 16">
            <a:extLst>
              <a:ext uri="{FF2B5EF4-FFF2-40B4-BE49-F238E27FC236}">
                <a16:creationId xmlns:a16="http://schemas.microsoft.com/office/drawing/2014/main" xmlns="" id="{18C5AC24-5E5E-1F68-FB8A-F6D1FACED8EB}"/>
              </a:ext>
            </a:extLst>
          </p:cNvPr>
          <p:cNvSpPr txBox="1"/>
          <p:nvPr/>
        </p:nvSpPr>
        <p:spPr>
          <a:xfrm>
            <a:off x="2540754" y="2483510"/>
            <a:ext cx="14021889" cy="938719"/>
          </a:xfrm>
          <a:prstGeom prst="rect">
            <a:avLst/>
          </a:prstGeom>
          <a:noFill/>
        </p:spPr>
        <p:txBody>
          <a:bodyPr wrap="square" rtlCol="0">
            <a:spAutoFit/>
          </a:bodyPr>
          <a:lstStyle/>
          <a:p>
            <a:r>
              <a:rPr lang="en-US" sz="5500" b="1" dirty="0">
                <a:solidFill>
                  <a:schemeClr val="bg1"/>
                </a:solidFill>
                <a:latin typeface="Times New Roman" panose="02020603050405020304" pitchFamily="18" charset="0"/>
                <a:cs typeface="Times New Roman" panose="02020603050405020304" pitchFamily="18" charset="0"/>
              </a:rPr>
              <a:t>CHỦ ĐỀ 5: CON NGƯỜI VÀ SỨC KHỎE</a:t>
            </a:r>
            <a:endParaRPr lang="vi-VN" sz="55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800" y="8115829"/>
            <a:ext cx="2397880" cy="2171172"/>
          </a:xfrm>
          <a:prstGeom prst="rect">
            <a:avLst/>
          </a:prstGeom>
        </p:spPr>
      </p:pic>
      <p:grpSp>
        <p:nvGrpSpPr>
          <p:cNvPr id="8" name="Group 8"/>
          <p:cNvGrpSpPr/>
          <p:nvPr/>
        </p:nvGrpSpPr>
        <p:grpSpPr>
          <a:xfrm rot="5400000">
            <a:off x="8001000" y="-723900"/>
            <a:ext cx="3352800" cy="11125200"/>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5"/>
          <p:cNvSpPr txBox="1"/>
          <p:nvPr/>
        </p:nvSpPr>
        <p:spPr>
          <a:xfrm>
            <a:off x="6690616" y="4305300"/>
            <a:ext cx="5930740" cy="1280222"/>
          </a:xfrm>
          <a:prstGeom prst="rect">
            <a:avLst/>
          </a:prstGeom>
        </p:spPr>
        <p:txBody>
          <a:bodyPr lIns="0" tIns="0" rIns="0" bIns="0" rtlCol="0" anchor="t">
            <a:spAutoFit/>
          </a:bodyPr>
          <a:lstStyle/>
          <a:p>
            <a:pPr algn="ctr">
              <a:lnSpc>
                <a:spcPts val="10080"/>
              </a:lnSpc>
            </a:pPr>
            <a:r>
              <a:rPr lang="vi-VN" sz="8400" b="1" dirty="0">
                <a:solidFill>
                  <a:srgbClr val="51604D"/>
                </a:solidFill>
              </a:rPr>
              <a:t>TIẾT 1</a:t>
            </a:r>
            <a:endParaRPr lang="en-US" sz="8400" b="1" dirty="0">
              <a:solidFill>
                <a:srgbClr val="51604D"/>
              </a:solidFill>
            </a:endParaRPr>
          </a:p>
        </p:txBody>
      </p:sp>
      <p:pic>
        <p:nvPicPr>
          <p:cNvPr id="11"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93845" y="5152018"/>
            <a:ext cx="5726963" cy="5067300"/>
          </a:xfrm>
          <a:prstGeom prst="rect">
            <a:avLst/>
          </a:prstGeom>
        </p:spPr>
      </p:pic>
      <p:pic>
        <p:nvPicPr>
          <p:cNvPr id="12"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335000" y="1958292"/>
            <a:ext cx="2493918" cy="2285335"/>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sp>
        <p:nvSpPr>
          <p:cNvPr id="3" name="AutoShape 3"/>
          <p:cNvSpPr/>
          <p:nvPr/>
        </p:nvSpPr>
        <p:spPr>
          <a:xfrm>
            <a:off x="1028700" y="971630"/>
            <a:ext cx="16230600" cy="858218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77581" y="-10804"/>
            <a:ext cx="1846620" cy="185674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274" y="8159391"/>
            <a:ext cx="3243149" cy="2146375"/>
          </a:xfrm>
          <a:prstGeom prst="rect">
            <a:avLst/>
          </a:prstGeom>
        </p:spPr>
      </p:pic>
      <p:sp>
        <p:nvSpPr>
          <p:cNvPr id="7" name="TextBox 7"/>
          <p:cNvSpPr txBox="1"/>
          <p:nvPr/>
        </p:nvSpPr>
        <p:spPr>
          <a:xfrm>
            <a:off x="3772770" y="1346679"/>
            <a:ext cx="10742459" cy="1181734"/>
          </a:xfrm>
          <a:prstGeom prst="rect">
            <a:avLst/>
          </a:prstGeom>
        </p:spPr>
        <p:txBody>
          <a:bodyPr lIns="0" tIns="0" rIns="0" bIns="0" rtlCol="0" anchor="t">
            <a:spAutoFit/>
          </a:bodyPr>
          <a:lstStyle/>
          <a:p>
            <a:pPr algn="ctr">
              <a:lnSpc>
                <a:spcPts val="10080"/>
              </a:lnSpc>
            </a:pPr>
            <a:r>
              <a:rPr lang="vi-VN" sz="6400" b="1" spc="126" dirty="0">
                <a:solidFill>
                  <a:srgbClr val="253140"/>
                </a:solidFill>
              </a:rPr>
              <a:t>KHỞI ĐỘNG</a:t>
            </a:r>
            <a:endParaRPr lang="en-US" sz="6400" b="1" spc="126" dirty="0">
              <a:solidFill>
                <a:srgbClr val="253140"/>
              </a:solidFill>
            </a:endParaRP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508546">
            <a:off x="15273693" y="1600941"/>
            <a:ext cx="1359132" cy="54365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43005">
            <a:off x="16345077" y="5158266"/>
            <a:ext cx="1405308" cy="45991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56364" y="3917339"/>
            <a:ext cx="1023193" cy="768325"/>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04015" y="5418850"/>
            <a:ext cx="1023193" cy="1023193"/>
          </a:xfrm>
          <a:prstGeom prst="rect">
            <a:avLst/>
          </a:prstGeom>
        </p:spPr>
      </p:pic>
      <p:pic>
        <p:nvPicPr>
          <p:cNvPr id="12" name="Picture 12"/>
          <p:cNvPicPr>
            <a:picLocks noChangeAspect="1"/>
          </p:cNvPicPr>
          <p:nvPr/>
        </p:nvPicPr>
        <p:blipFill>
          <a:blip r:embed="rId16"/>
          <a:srcRect/>
          <a:stretch>
            <a:fillRect/>
          </a:stretch>
        </p:blipFill>
        <p:spPr>
          <a:xfrm rot="-2054655">
            <a:off x="16882815" y="8359674"/>
            <a:ext cx="626794" cy="626794"/>
          </a:xfrm>
          <a:prstGeom prst="rect">
            <a:avLst/>
          </a:prstGeom>
        </p:spPr>
      </p:pic>
      <p:sp>
        <p:nvSpPr>
          <p:cNvPr id="14" name="Rectangle 13"/>
          <p:cNvSpPr/>
          <p:nvPr/>
        </p:nvSpPr>
        <p:spPr>
          <a:xfrm>
            <a:off x="1729148" y="2695376"/>
            <a:ext cx="14829701" cy="738664"/>
          </a:xfrm>
          <a:prstGeom prst="rect">
            <a:avLst/>
          </a:prstGeom>
        </p:spPr>
        <p:txBody>
          <a:bodyPr wrap="none">
            <a:spAutoFit/>
          </a:bodyPr>
          <a:lstStyle/>
          <a:p>
            <a:r>
              <a:rPr lang="nl-NL" sz="4200" b="1" dirty="0">
                <a:solidFill>
                  <a:srgbClr val="FF0000"/>
                </a:solidFill>
                <a:latin typeface="Arial" panose="020B0604020202020204" pitchFamily="34" charset="0"/>
                <a:ea typeface="Calibri" panose="020F0502020204030204" pitchFamily="34" charset="0"/>
                <a:cs typeface="Arial" panose="020B0604020202020204" pitchFamily="34" charset="0"/>
              </a:rPr>
              <a:t>Điều gì sẽ xảy ra với thức ăn khi chúng ta ăn vào cơ thể</a:t>
            </a:r>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200" b="1" dirty="0">
              <a:solidFill>
                <a:srgbClr val="FF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17" cstate="print">
            <a:extLst>
              <a:ext uri="{28A0092B-C50C-407E-A947-70E740481C1C}">
                <a14:useLocalDpi xmlns:a14="http://schemas.microsoft.com/office/drawing/2010/main" val="0"/>
              </a:ext>
            </a:extLst>
          </a:blip>
          <a:srcRect t="13725" b="20588"/>
          <a:stretch/>
        </p:blipFill>
        <p:spPr>
          <a:xfrm>
            <a:off x="4677769" y="3630367"/>
            <a:ext cx="8932460" cy="5867400"/>
          </a:xfrm>
          <a:prstGeom prst="rect">
            <a:avLst/>
          </a:prstGeom>
        </p:spPr>
      </p:pic>
    </p:spTree>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sp>
        <p:nvSpPr>
          <p:cNvPr id="3" name="AutoShape 3"/>
          <p:cNvSpPr/>
          <p:nvPr/>
        </p:nvSpPr>
        <p:spPr>
          <a:xfrm rot="-5400000">
            <a:off x="8190561" y="-3418158"/>
            <a:ext cx="1901807" cy="9710395"/>
          </a:xfrm>
          <a:prstGeom prst="rect">
            <a:avLst/>
          </a:prstGeom>
          <a:solidFill>
            <a:srgbClr val="51604D"/>
          </a:solidFill>
        </p:spPr>
      </p:sp>
      <p:sp>
        <p:nvSpPr>
          <p:cNvPr id="4" name="AutoShape 4"/>
          <p:cNvSpPr/>
          <p:nvPr/>
        </p:nvSpPr>
        <p:spPr>
          <a:xfrm rot="-5400000">
            <a:off x="7994954" y="-3621380"/>
            <a:ext cx="1901807" cy="9710396"/>
          </a:xfrm>
          <a:prstGeom prst="rect">
            <a:avLst/>
          </a:prstGeom>
          <a:solidFill>
            <a:srgbClr val="FFFBEC"/>
          </a:solidFill>
        </p:spPr>
      </p:sp>
      <p:sp>
        <p:nvSpPr>
          <p:cNvPr id="5" name="TextBox 5"/>
          <p:cNvSpPr txBox="1"/>
          <p:nvPr/>
        </p:nvSpPr>
        <p:spPr>
          <a:xfrm>
            <a:off x="5003763" y="762265"/>
            <a:ext cx="8079792" cy="1037463"/>
          </a:xfrm>
          <a:prstGeom prst="rect">
            <a:avLst/>
          </a:prstGeom>
        </p:spPr>
        <p:txBody>
          <a:bodyPr wrap="square" lIns="0" tIns="0" rIns="0" bIns="0" rtlCol="0" anchor="t">
            <a:spAutoFit/>
          </a:bodyPr>
          <a:lstStyle/>
          <a:p>
            <a:pPr algn="ctr">
              <a:lnSpc>
                <a:spcPts val="8640"/>
              </a:lnSpc>
            </a:pPr>
            <a:r>
              <a:rPr lang="vi-VN" sz="6400" b="1" spc="108" dirty="0">
                <a:solidFill>
                  <a:srgbClr val="253140"/>
                </a:solidFill>
              </a:rPr>
              <a:t>KHÁM PHÁ</a:t>
            </a:r>
            <a:endParaRPr lang="en-US" sz="6400" b="1" spc="108" dirty="0">
              <a:solidFill>
                <a:srgbClr val="253140"/>
              </a:solidFill>
            </a:endParaRPr>
          </a:p>
        </p:txBody>
      </p:sp>
      <p:sp>
        <p:nvSpPr>
          <p:cNvPr id="6" name="AutoShape 6"/>
          <p:cNvSpPr/>
          <p:nvPr/>
        </p:nvSpPr>
        <p:spPr>
          <a:xfrm>
            <a:off x="491902" y="2884521"/>
            <a:ext cx="16328415" cy="7218612"/>
          </a:xfrm>
          <a:prstGeom prst="rect">
            <a:avLst/>
          </a:prstGeom>
          <a:solidFill>
            <a:srgbClr val="DB9463"/>
          </a:solidFill>
        </p:spPr>
      </p:sp>
      <p:sp>
        <p:nvSpPr>
          <p:cNvPr id="7" name="AutoShape 7"/>
          <p:cNvSpPr/>
          <p:nvPr/>
        </p:nvSpPr>
        <p:spPr>
          <a:xfrm>
            <a:off x="805442" y="3164906"/>
            <a:ext cx="16453858" cy="6855393"/>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226904" y="2576532"/>
            <a:ext cx="1164686" cy="1231880"/>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8616" y="-27296"/>
            <a:ext cx="1837699" cy="314870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73122">
            <a:off x="15842820" y="756022"/>
            <a:ext cx="2179574" cy="1636662"/>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310385" y="2490896"/>
            <a:ext cx="622221" cy="630243"/>
          </a:xfrm>
          <a:prstGeom prst="rect">
            <a:avLst/>
          </a:prstGeom>
        </p:spPr>
      </p:pic>
      <p:pic>
        <p:nvPicPr>
          <p:cNvPr id="16" name="Picture 15"/>
          <p:cNvPicPr/>
          <p:nvPr/>
        </p:nvPicPr>
        <p:blipFill>
          <a:blip r:embed="rId14" cstate="print">
            <a:extLst>
              <a:ext uri="{28A0092B-C50C-407E-A947-70E740481C1C}">
                <a14:useLocalDpi xmlns:a14="http://schemas.microsoft.com/office/drawing/2010/main" val="0"/>
              </a:ext>
            </a:extLst>
          </a:blip>
          <a:stretch>
            <a:fillRect/>
          </a:stretch>
        </p:blipFill>
        <p:spPr>
          <a:xfrm>
            <a:off x="10031861" y="3538838"/>
            <a:ext cx="6477000" cy="6107527"/>
          </a:xfrm>
          <a:prstGeom prst="rect">
            <a:avLst/>
          </a:prstGeom>
        </p:spPr>
      </p:pic>
      <p:sp>
        <p:nvSpPr>
          <p:cNvPr id="17" name="TextBox 16"/>
          <p:cNvSpPr txBox="1"/>
          <p:nvPr/>
        </p:nvSpPr>
        <p:spPr>
          <a:xfrm>
            <a:off x="2497465" y="3959059"/>
            <a:ext cx="6137386" cy="784830"/>
          </a:xfrm>
          <a:prstGeom prst="rect">
            <a:avLst/>
          </a:prstGeom>
          <a:noFill/>
        </p:spPr>
        <p:txBody>
          <a:bodyPr wrap="none" rtlCol="0">
            <a:spAutoFit/>
          </a:bodyPr>
          <a:lstStyle/>
          <a:p>
            <a:r>
              <a:rPr lang="vi-VN" sz="4500" b="1" dirty="0">
                <a:solidFill>
                  <a:srgbClr val="FF0000"/>
                </a:solidFill>
              </a:rPr>
              <a:t>THẢO LUẬN CẶP ĐÔI</a:t>
            </a:r>
            <a:endParaRPr lang="en-US" sz="4500" b="1" dirty="0">
              <a:solidFill>
                <a:srgbClr val="FF0000"/>
              </a:solidFill>
            </a:endParaRPr>
          </a:p>
        </p:txBody>
      </p:sp>
      <p:sp>
        <p:nvSpPr>
          <p:cNvPr id="18" name="Rectangle 17"/>
          <p:cNvSpPr/>
          <p:nvPr/>
        </p:nvSpPr>
        <p:spPr>
          <a:xfrm>
            <a:off x="1256488" y="4819151"/>
            <a:ext cx="8463917" cy="4047262"/>
          </a:xfrm>
          <a:prstGeom prst="rect">
            <a:avLst/>
          </a:prstGeom>
        </p:spPr>
        <p:txBody>
          <a:bodyPr wrap="square">
            <a:spAutoFit/>
          </a:bodyPr>
          <a:lstStyle/>
          <a:p>
            <a:pPr marL="742950" indent="-742950" algn="just">
              <a:lnSpc>
                <a:spcPct val="150000"/>
              </a:lnSpc>
              <a:spcBef>
                <a:spcPts val="300"/>
              </a:spcBef>
              <a:spcAft>
                <a:spcPts val="300"/>
              </a:spcAft>
              <a:buFont typeface="+mj-lt"/>
              <a:buAutoNum type="arabicPeriod"/>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Hãy chỉ và nói tên các bộ phận của cơ quan tiêu hóa.</a:t>
            </a:r>
            <a:endParaRPr lang="en-US" sz="4200" dirty="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Bef>
                <a:spcPts val="300"/>
              </a:spcBef>
              <a:spcAft>
                <a:spcPts val="300"/>
              </a:spcAft>
              <a:buFont typeface="+mj-lt"/>
              <a:buAutoNum type="arabicPeriod"/>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Cơ quan tiêu hóa gồm những bộ phận nào?</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sp>
        <p:nvSpPr>
          <p:cNvPr id="3" name="AutoShape 3"/>
          <p:cNvSpPr/>
          <p:nvPr/>
        </p:nvSpPr>
        <p:spPr>
          <a:xfrm rot="-5400000">
            <a:off x="8190561" y="-3418158"/>
            <a:ext cx="1901807" cy="9710395"/>
          </a:xfrm>
          <a:prstGeom prst="rect">
            <a:avLst/>
          </a:prstGeom>
          <a:solidFill>
            <a:srgbClr val="51604D"/>
          </a:solidFill>
        </p:spPr>
      </p:sp>
      <p:sp>
        <p:nvSpPr>
          <p:cNvPr id="4" name="AutoShape 4"/>
          <p:cNvSpPr/>
          <p:nvPr/>
        </p:nvSpPr>
        <p:spPr>
          <a:xfrm rot="-5400000">
            <a:off x="7994954" y="-3621380"/>
            <a:ext cx="1901807" cy="9710396"/>
          </a:xfrm>
          <a:prstGeom prst="rect">
            <a:avLst/>
          </a:prstGeom>
          <a:solidFill>
            <a:srgbClr val="FFFBEC"/>
          </a:solidFill>
        </p:spPr>
      </p:sp>
      <p:sp>
        <p:nvSpPr>
          <p:cNvPr id="5" name="TextBox 5"/>
          <p:cNvSpPr txBox="1"/>
          <p:nvPr/>
        </p:nvSpPr>
        <p:spPr>
          <a:xfrm>
            <a:off x="5003763" y="762265"/>
            <a:ext cx="8079792" cy="1037463"/>
          </a:xfrm>
          <a:prstGeom prst="rect">
            <a:avLst/>
          </a:prstGeom>
        </p:spPr>
        <p:txBody>
          <a:bodyPr wrap="square" lIns="0" tIns="0" rIns="0" bIns="0" rtlCol="0" anchor="t">
            <a:spAutoFit/>
          </a:bodyPr>
          <a:lstStyle/>
          <a:p>
            <a:pPr algn="ctr">
              <a:lnSpc>
                <a:spcPts val="8640"/>
              </a:lnSpc>
            </a:pPr>
            <a:r>
              <a:rPr lang="vi-VN" sz="6400" b="1" spc="108" dirty="0">
                <a:solidFill>
                  <a:srgbClr val="253140"/>
                </a:solidFill>
              </a:rPr>
              <a:t>KHÁM PHÁ</a:t>
            </a:r>
            <a:endParaRPr lang="en-US" sz="6400" b="1" spc="108" dirty="0">
              <a:solidFill>
                <a:srgbClr val="253140"/>
              </a:solidFill>
            </a:endParaRPr>
          </a:p>
        </p:txBody>
      </p:sp>
      <p:sp>
        <p:nvSpPr>
          <p:cNvPr id="6" name="AutoShape 6"/>
          <p:cNvSpPr/>
          <p:nvPr/>
        </p:nvSpPr>
        <p:spPr>
          <a:xfrm>
            <a:off x="491902" y="2884521"/>
            <a:ext cx="16328415" cy="7218612"/>
          </a:xfrm>
          <a:prstGeom prst="rect">
            <a:avLst/>
          </a:prstGeom>
          <a:solidFill>
            <a:srgbClr val="DB9463"/>
          </a:solidFill>
        </p:spPr>
      </p:sp>
      <p:sp>
        <p:nvSpPr>
          <p:cNvPr id="7" name="AutoShape 7"/>
          <p:cNvSpPr/>
          <p:nvPr/>
        </p:nvSpPr>
        <p:spPr>
          <a:xfrm>
            <a:off x="805442" y="3164906"/>
            <a:ext cx="16453858" cy="6855393"/>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226904" y="2576532"/>
            <a:ext cx="1164686" cy="1231880"/>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8616" y="-27296"/>
            <a:ext cx="1837699" cy="314870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73122">
            <a:off x="15842820" y="756022"/>
            <a:ext cx="2179574" cy="1636662"/>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310385" y="2490896"/>
            <a:ext cx="622221" cy="630243"/>
          </a:xfrm>
          <a:prstGeom prst="rect">
            <a:avLst/>
          </a:prstGeom>
        </p:spPr>
      </p:pic>
      <p:sp>
        <p:nvSpPr>
          <p:cNvPr id="8" name="Rectangle 7"/>
          <p:cNvSpPr/>
          <p:nvPr/>
        </p:nvSpPr>
        <p:spPr>
          <a:xfrm>
            <a:off x="1447800" y="3551848"/>
            <a:ext cx="10913565" cy="738664"/>
          </a:xfrm>
          <a:prstGeom prst="rect">
            <a:avLst/>
          </a:prstGeom>
        </p:spPr>
        <p:txBody>
          <a:bodyPr wrap="none">
            <a:spAutoFit/>
          </a:bodyPr>
          <a:lstStyle/>
          <a:p>
            <a:r>
              <a:rPr lang="vi-VN" sz="4200" b="1" dirty="0">
                <a:solidFill>
                  <a:srgbClr val="000000"/>
                </a:solidFill>
                <a:latin typeface="Arial" panose="020B0604020202020204" pitchFamily="34" charset="0"/>
                <a:ea typeface="Calibri" panose="020F0502020204030204" pitchFamily="34" charset="0"/>
                <a:cs typeface="Arial" panose="020B0604020202020204" pitchFamily="34" charset="0"/>
              </a:rPr>
              <a:t>- C</a:t>
            </a:r>
            <a:r>
              <a:rPr lang="nl-NL" sz="4200" b="1" dirty="0">
                <a:solidFill>
                  <a:srgbClr val="000000"/>
                </a:solidFill>
                <a:latin typeface="Arial" panose="020B0604020202020204" pitchFamily="34" charset="0"/>
                <a:ea typeface="Calibri" panose="020F0502020204030204" pitchFamily="34" charset="0"/>
                <a:cs typeface="Arial" panose="020B0604020202020204" pitchFamily="34" charset="0"/>
              </a:rPr>
              <a:t>ác bộ phận của cơ quan tiêu hóa gồm: </a:t>
            </a:r>
            <a:endParaRPr lang="en-US" sz="4200" b="1" dirty="0">
              <a:latin typeface="Arial" panose="020B0604020202020204" pitchFamily="34" charset="0"/>
              <a:cs typeface="Arial" panose="020B0604020202020204" pitchFamily="34" charset="0"/>
            </a:endParaRPr>
          </a:p>
        </p:txBody>
      </p:sp>
      <p:sp>
        <p:nvSpPr>
          <p:cNvPr id="9" name="Rounded Rectangle 8"/>
          <p:cNvSpPr/>
          <p:nvPr/>
        </p:nvSpPr>
        <p:spPr>
          <a:xfrm>
            <a:off x="2133600" y="4838700"/>
            <a:ext cx="287016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Miệng</a:t>
            </a:r>
            <a:endParaRPr lang="en-US" sz="4000" dirty="0">
              <a:solidFill>
                <a:srgbClr val="FF0000"/>
              </a:solidFill>
            </a:endParaRPr>
          </a:p>
        </p:txBody>
      </p:sp>
      <p:sp>
        <p:nvSpPr>
          <p:cNvPr id="19" name="Rounded Rectangle 18"/>
          <p:cNvSpPr/>
          <p:nvPr/>
        </p:nvSpPr>
        <p:spPr>
          <a:xfrm>
            <a:off x="6629400" y="4815385"/>
            <a:ext cx="443757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Tuyến nước bọt</a:t>
            </a:r>
            <a:endParaRPr lang="en-US" sz="4000" dirty="0">
              <a:solidFill>
                <a:srgbClr val="FF0000"/>
              </a:solidFill>
            </a:endParaRPr>
          </a:p>
        </p:txBody>
      </p:sp>
      <p:sp>
        <p:nvSpPr>
          <p:cNvPr id="20" name="Rounded Rectangle 19"/>
          <p:cNvSpPr/>
          <p:nvPr/>
        </p:nvSpPr>
        <p:spPr>
          <a:xfrm>
            <a:off x="12876194" y="4815385"/>
            <a:ext cx="287016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Thực quản</a:t>
            </a:r>
            <a:endParaRPr lang="en-US" sz="4000" dirty="0">
              <a:solidFill>
                <a:srgbClr val="FF0000"/>
              </a:solidFill>
            </a:endParaRPr>
          </a:p>
        </p:txBody>
      </p:sp>
      <p:sp>
        <p:nvSpPr>
          <p:cNvPr id="21" name="Rounded Rectangle 20"/>
          <p:cNvSpPr/>
          <p:nvPr/>
        </p:nvSpPr>
        <p:spPr>
          <a:xfrm>
            <a:off x="2113217" y="6650164"/>
            <a:ext cx="287016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Gan</a:t>
            </a:r>
            <a:endParaRPr lang="en-US" sz="4000" dirty="0">
              <a:solidFill>
                <a:srgbClr val="FF0000"/>
              </a:solidFill>
            </a:endParaRPr>
          </a:p>
        </p:txBody>
      </p:sp>
      <p:sp>
        <p:nvSpPr>
          <p:cNvPr id="22" name="Rounded Rectangle 21"/>
          <p:cNvSpPr/>
          <p:nvPr/>
        </p:nvSpPr>
        <p:spPr>
          <a:xfrm>
            <a:off x="5700876" y="6626849"/>
            <a:ext cx="287016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Túi mật</a:t>
            </a:r>
            <a:endParaRPr lang="en-US" sz="4000" dirty="0">
              <a:solidFill>
                <a:srgbClr val="FF0000"/>
              </a:solidFill>
            </a:endParaRPr>
          </a:p>
        </p:txBody>
      </p:sp>
      <p:sp>
        <p:nvSpPr>
          <p:cNvPr id="23" name="Rounded Rectangle 22"/>
          <p:cNvSpPr/>
          <p:nvPr/>
        </p:nvSpPr>
        <p:spPr>
          <a:xfrm>
            <a:off x="9288535" y="6644829"/>
            <a:ext cx="287016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Tụy</a:t>
            </a:r>
            <a:endParaRPr lang="en-US" sz="4000" dirty="0">
              <a:solidFill>
                <a:srgbClr val="FF0000"/>
              </a:solidFill>
            </a:endParaRPr>
          </a:p>
        </p:txBody>
      </p:sp>
      <p:sp>
        <p:nvSpPr>
          <p:cNvPr id="24" name="Rounded Rectangle 23"/>
          <p:cNvSpPr/>
          <p:nvPr/>
        </p:nvSpPr>
        <p:spPr>
          <a:xfrm>
            <a:off x="12876194" y="6626849"/>
            <a:ext cx="287016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Dạ dày</a:t>
            </a:r>
            <a:endParaRPr lang="en-US" sz="4000" dirty="0">
              <a:solidFill>
                <a:srgbClr val="FF0000"/>
              </a:solidFill>
            </a:endParaRPr>
          </a:p>
        </p:txBody>
      </p:sp>
      <p:sp>
        <p:nvSpPr>
          <p:cNvPr id="25" name="Rounded Rectangle 24"/>
          <p:cNvSpPr/>
          <p:nvPr/>
        </p:nvSpPr>
        <p:spPr>
          <a:xfrm>
            <a:off x="3822828" y="8294722"/>
            <a:ext cx="287016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Ruột non</a:t>
            </a:r>
            <a:endParaRPr lang="en-US" sz="4000" dirty="0">
              <a:solidFill>
                <a:srgbClr val="FF0000"/>
              </a:solidFill>
            </a:endParaRPr>
          </a:p>
        </p:txBody>
      </p:sp>
      <p:sp>
        <p:nvSpPr>
          <p:cNvPr id="26" name="Rounded Rectangle 25"/>
          <p:cNvSpPr/>
          <p:nvPr/>
        </p:nvSpPr>
        <p:spPr>
          <a:xfrm>
            <a:off x="7873926" y="8284791"/>
            <a:ext cx="287016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Ruột già</a:t>
            </a:r>
            <a:endParaRPr lang="en-US" sz="4000" dirty="0">
              <a:solidFill>
                <a:srgbClr val="FF0000"/>
              </a:solidFill>
            </a:endParaRPr>
          </a:p>
        </p:txBody>
      </p:sp>
      <p:sp>
        <p:nvSpPr>
          <p:cNvPr id="27" name="Rounded Rectangle 26"/>
          <p:cNvSpPr/>
          <p:nvPr/>
        </p:nvSpPr>
        <p:spPr>
          <a:xfrm>
            <a:off x="11925024" y="8269278"/>
            <a:ext cx="2870163" cy="1143000"/>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Hậu môn</a:t>
            </a:r>
            <a:endParaRPr lang="en-US" sz="4000" dirty="0">
              <a:solidFill>
                <a:srgbClr val="FF0000"/>
              </a:solidFill>
            </a:endParaRPr>
          </a:p>
        </p:txBody>
      </p:sp>
    </p:spTree>
    <p:extLst>
      <p:ext uri="{BB962C8B-B14F-4D97-AF65-F5344CB8AC3E}">
        <p14:creationId xmlns:p14="http://schemas.microsoft.com/office/powerpoint/2010/main" val="4778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sp>
        <p:nvSpPr>
          <p:cNvPr id="3" name="AutoShape 3"/>
          <p:cNvSpPr/>
          <p:nvPr/>
        </p:nvSpPr>
        <p:spPr>
          <a:xfrm>
            <a:off x="685800" y="647700"/>
            <a:ext cx="16840200" cy="9067800"/>
          </a:xfrm>
          <a:prstGeom prst="rect">
            <a:avLst/>
          </a:prstGeom>
          <a:solidFill>
            <a:srgbClr val="FFFBEC"/>
          </a:solidFill>
        </p:spPr>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9757"/>
            <a:ext cx="1327631" cy="1334913"/>
          </a:xfrm>
          <a:prstGeom prst="rect">
            <a:avLst/>
          </a:prstGeom>
        </p:spPr>
      </p:pic>
      <p:pic>
        <p:nvPicPr>
          <p:cNvPr id="18"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98369" y="0"/>
            <a:ext cx="1327631" cy="1334913"/>
          </a:xfrm>
          <a:prstGeom prst="rect">
            <a:avLst/>
          </a:prstGeom>
        </p:spPr>
      </p:pic>
      <p:sp>
        <p:nvSpPr>
          <p:cNvPr id="19" name="Rounded Rectangle 18"/>
          <p:cNvSpPr/>
          <p:nvPr/>
        </p:nvSpPr>
        <p:spPr>
          <a:xfrm>
            <a:off x="6438900" y="1315725"/>
            <a:ext cx="5410200" cy="1371600"/>
          </a:xfrm>
          <a:prstGeom prst="roundRect">
            <a:avLst/>
          </a:prstGeom>
          <a:solidFill>
            <a:schemeClr val="accent3">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rgbClr val="FF0000"/>
                </a:solidFill>
              </a:rPr>
              <a:t>CƠ QUAN TIÊU HÓA</a:t>
            </a:r>
            <a:endParaRPr lang="en-US" sz="3500" b="1" dirty="0">
              <a:solidFill>
                <a:srgbClr val="FF0000"/>
              </a:solidFill>
            </a:endParaRPr>
          </a:p>
        </p:txBody>
      </p:sp>
      <p:sp>
        <p:nvSpPr>
          <p:cNvPr id="20" name="Rounded Rectangle 19"/>
          <p:cNvSpPr/>
          <p:nvPr/>
        </p:nvSpPr>
        <p:spPr>
          <a:xfrm>
            <a:off x="2000921" y="3335025"/>
            <a:ext cx="4876800" cy="1198875"/>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chemeClr val="tx1"/>
                </a:solidFill>
              </a:rPr>
              <a:t>Ống tiêu hóa</a:t>
            </a:r>
            <a:endParaRPr lang="en-US" sz="3500" b="1" dirty="0">
              <a:solidFill>
                <a:schemeClr val="tx1"/>
              </a:solidFill>
            </a:endParaRPr>
          </a:p>
        </p:txBody>
      </p:sp>
      <p:sp>
        <p:nvSpPr>
          <p:cNvPr id="21" name="Rounded Rectangle 20"/>
          <p:cNvSpPr/>
          <p:nvPr/>
        </p:nvSpPr>
        <p:spPr>
          <a:xfrm>
            <a:off x="10636929" y="3335024"/>
            <a:ext cx="4876800" cy="1198875"/>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chemeClr val="tx1"/>
                </a:solidFill>
              </a:rPr>
              <a:t>Tuyến tiêu hóa</a:t>
            </a:r>
            <a:endParaRPr lang="en-US" sz="3500" b="1" dirty="0">
              <a:solidFill>
                <a:schemeClr val="tx1"/>
              </a:solidFill>
            </a:endParaRPr>
          </a:p>
        </p:txBody>
      </p:sp>
      <p:cxnSp>
        <p:nvCxnSpPr>
          <p:cNvPr id="23" name="Straight Arrow Connector 22"/>
          <p:cNvCxnSpPr>
            <a:stCxn id="19" idx="2"/>
            <a:endCxn id="20" idx="0"/>
          </p:cNvCxnSpPr>
          <p:nvPr/>
        </p:nvCxnSpPr>
        <p:spPr>
          <a:xfrm flipH="1">
            <a:off x="4439321" y="2687325"/>
            <a:ext cx="4704679" cy="6477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a:stCxn id="19" idx="2"/>
            <a:endCxn id="21" idx="0"/>
          </p:cNvCxnSpPr>
          <p:nvPr/>
        </p:nvCxnSpPr>
        <p:spPr>
          <a:xfrm>
            <a:off x="9144000" y="2687325"/>
            <a:ext cx="3931329" cy="6476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2000921" y="4900589"/>
            <a:ext cx="2627642" cy="4444807"/>
          </a:xfrm>
          <a:prstGeom prst="rect">
            <a:avLst/>
          </a:prstGeom>
          <a:noFill/>
        </p:spPr>
        <p:txBody>
          <a:bodyPr wrap="none" rtlCol="0">
            <a:spAutoFit/>
          </a:bodyPr>
          <a:lstStyle/>
          <a:p>
            <a:pPr marL="457200" indent="-457200">
              <a:lnSpc>
                <a:spcPct val="150000"/>
              </a:lnSpc>
              <a:buFont typeface="Wingdings" panose="05000000000000000000" pitchFamily="2" charset="2"/>
              <a:buChar char="§"/>
            </a:pPr>
            <a:r>
              <a:rPr lang="vi-VN" sz="3200" dirty="0"/>
              <a:t>Miệng</a:t>
            </a:r>
          </a:p>
          <a:p>
            <a:pPr marL="457200" indent="-457200">
              <a:lnSpc>
                <a:spcPct val="150000"/>
              </a:lnSpc>
              <a:buFont typeface="Wingdings" panose="05000000000000000000" pitchFamily="2" charset="2"/>
              <a:buChar char="§"/>
            </a:pPr>
            <a:r>
              <a:rPr lang="vi-VN" sz="3200" dirty="0"/>
              <a:t>Thực quản</a:t>
            </a:r>
          </a:p>
          <a:p>
            <a:pPr marL="457200" indent="-457200">
              <a:lnSpc>
                <a:spcPct val="150000"/>
              </a:lnSpc>
              <a:buFont typeface="Wingdings" panose="05000000000000000000" pitchFamily="2" charset="2"/>
              <a:buChar char="§"/>
            </a:pPr>
            <a:r>
              <a:rPr lang="vi-VN" sz="3200" dirty="0"/>
              <a:t>Dạ dày</a:t>
            </a:r>
          </a:p>
          <a:p>
            <a:pPr marL="457200" indent="-457200">
              <a:lnSpc>
                <a:spcPct val="150000"/>
              </a:lnSpc>
              <a:buFont typeface="Wingdings" panose="05000000000000000000" pitchFamily="2" charset="2"/>
              <a:buChar char="§"/>
            </a:pPr>
            <a:r>
              <a:rPr lang="vi-VN" sz="3200" dirty="0"/>
              <a:t>Ruột non</a:t>
            </a:r>
          </a:p>
          <a:p>
            <a:pPr marL="457200" indent="-457200">
              <a:lnSpc>
                <a:spcPct val="150000"/>
              </a:lnSpc>
              <a:buFont typeface="Wingdings" panose="05000000000000000000" pitchFamily="2" charset="2"/>
              <a:buChar char="§"/>
            </a:pPr>
            <a:r>
              <a:rPr lang="vi-VN" sz="3200" dirty="0"/>
              <a:t>Ruột già</a:t>
            </a:r>
          </a:p>
          <a:p>
            <a:pPr marL="457200" indent="-457200">
              <a:lnSpc>
                <a:spcPct val="150000"/>
              </a:lnSpc>
              <a:buFont typeface="Wingdings" panose="05000000000000000000" pitchFamily="2" charset="2"/>
              <a:buChar char="§"/>
            </a:pPr>
            <a:r>
              <a:rPr lang="vi-VN" sz="3200" dirty="0"/>
              <a:t>Hậu môn</a:t>
            </a:r>
            <a:endParaRPr lang="en-US" sz="3200" dirty="0"/>
          </a:p>
        </p:txBody>
      </p:sp>
      <p:sp>
        <p:nvSpPr>
          <p:cNvPr id="28" name="TextBox 27"/>
          <p:cNvSpPr txBox="1"/>
          <p:nvPr/>
        </p:nvSpPr>
        <p:spPr>
          <a:xfrm>
            <a:off x="10636929" y="4882961"/>
            <a:ext cx="3542124" cy="3046988"/>
          </a:xfrm>
          <a:prstGeom prst="rect">
            <a:avLst/>
          </a:prstGeom>
          <a:noFill/>
        </p:spPr>
        <p:txBody>
          <a:bodyPr wrap="none" rtlCol="0">
            <a:spAutoFit/>
          </a:bodyPr>
          <a:lstStyle/>
          <a:p>
            <a:pPr marL="457200" indent="-457200">
              <a:lnSpc>
                <a:spcPct val="150000"/>
              </a:lnSpc>
              <a:buFont typeface="Wingdings" panose="05000000000000000000" pitchFamily="2" charset="2"/>
              <a:buChar char="§"/>
            </a:pPr>
            <a:r>
              <a:rPr lang="vi-VN" sz="3200" dirty="0"/>
              <a:t>Tuyến nước bọt</a:t>
            </a:r>
          </a:p>
          <a:p>
            <a:pPr marL="457200" indent="-457200">
              <a:lnSpc>
                <a:spcPct val="150000"/>
              </a:lnSpc>
              <a:buFont typeface="Wingdings" panose="05000000000000000000" pitchFamily="2" charset="2"/>
              <a:buChar char="§"/>
            </a:pPr>
            <a:r>
              <a:rPr lang="vi-VN" sz="3200" dirty="0"/>
              <a:t>Gan</a:t>
            </a:r>
          </a:p>
          <a:p>
            <a:pPr marL="457200" indent="-457200">
              <a:lnSpc>
                <a:spcPct val="150000"/>
              </a:lnSpc>
              <a:buFont typeface="Wingdings" panose="05000000000000000000" pitchFamily="2" charset="2"/>
              <a:buChar char="§"/>
            </a:pPr>
            <a:r>
              <a:rPr lang="vi-VN" sz="3200" dirty="0"/>
              <a:t>Túi mật</a:t>
            </a:r>
          </a:p>
          <a:p>
            <a:pPr marL="457200" indent="-457200">
              <a:lnSpc>
                <a:spcPct val="150000"/>
              </a:lnSpc>
              <a:buFont typeface="Wingdings" panose="05000000000000000000" pitchFamily="2" charset="2"/>
              <a:buChar char="§"/>
            </a:pPr>
            <a:r>
              <a:rPr lang="vi-VN" sz="3200" dirty="0"/>
              <a:t>Tụy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sp>
        <p:nvSpPr>
          <p:cNvPr id="3" name="AutoShape 3"/>
          <p:cNvSpPr/>
          <p:nvPr/>
        </p:nvSpPr>
        <p:spPr>
          <a:xfrm>
            <a:off x="685800" y="647700"/>
            <a:ext cx="16840200" cy="9067800"/>
          </a:xfrm>
          <a:prstGeom prst="rect">
            <a:avLst/>
          </a:prstGeom>
          <a:solidFill>
            <a:srgbClr val="FFFBEC"/>
          </a:solidFill>
        </p:spPr>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9757"/>
            <a:ext cx="1327631" cy="1334913"/>
          </a:xfrm>
          <a:prstGeom prst="rect">
            <a:avLst/>
          </a:prstGeom>
        </p:spPr>
      </p:pic>
      <p:pic>
        <p:nvPicPr>
          <p:cNvPr id="18"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98369" y="0"/>
            <a:ext cx="1327631" cy="1334913"/>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0856" r="20856"/>
          <a:stretch/>
        </p:blipFill>
        <p:spPr>
          <a:xfrm>
            <a:off x="1295400" y="1104900"/>
            <a:ext cx="5660785" cy="8031238"/>
          </a:xfrm>
          <a:prstGeom prst="rect">
            <a:avLst/>
          </a:prstGeom>
        </p:spPr>
      </p:pic>
      <p:sp>
        <p:nvSpPr>
          <p:cNvPr id="6" name="Rectangle 5"/>
          <p:cNvSpPr/>
          <p:nvPr/>
        </p:nvSpPr>
        <p:spPr>
          <a:xfrm>
            <a:off x="6110880" y="1689777"/>
            <a:ext cx="10287000" cy="1384995"/>
          </a:xfrm>
          <a:prstGeom prst="rect">
            <a:avLst/>
          </a:prstGeom>
          <a:solidFill>
            <a:schemeClr val="accent3">
              <a:lumMod val="40000"/>
              <a:lumOff val="60000"/>
            </a:schemeClr>
          </a:solidFill>
        </p:spPr>
        <p:txBody>
          <a:bodyPr wrap="square">
            <a:spAutoFit/>
          </a:bodyPr>
          <a:lstStyle/>
          <a:p>
            <a:pPr marL="342900" indent="-342900" algn="just">
              <a:lnSpc>
                <a:spcPct val="150000"/>
              </a:lnSpc>
              <a:buFont typeface="Wingdings" panose="05000000000000000000" pitchFamily="2" charset="2"/>
              <a:buChar char="§"/>
            </a:pPr>
            <a:r>
              <a:rPr lang="nl-NL" sz="2800" b="1" dirty="0">
                <a:solidFill>
                  <a:srgbClr val="000000"/>
                </a:solidFill>
                <a:latin typeface="Arial" panose="020B0604020202020204" pitchFamily="34" charset="0"/>
                <a:ea typeface="Calibri" panose="020F0502020204030204" pitchFamily="34" charset="0"/>
                <a:cs typeface="Arial" panose="020B0604020202020204" pitchFamily="34" charset="0"/>
              </a:rPr>
              <a:t>Ống tiêu hóa </a:t>
            </a:r>
            <a:r>
              <a:rPr lang="nl-NL" sz="2800" dirty="0">
                <a:solidFill>
                  <a:srgbClr val="000000"/>
                </a:solidFill>
                <a:latin typeface="Arial" panose="020B0604020202020204" pitchFamily="34" charset="0"/>
                <a:ea typeface="Calibri" panose="020F0502020204030204" pitchFamily="34" charset="0"/>
                <a:cs typeface="Arial" panose="020B0604020202020204" pitchFamily="34" charset="0"/>
              </a:rPr>
              <a:t>bắt đầu từ miệng và kết thúc tại hậu môn, dài đến 7 mét, gấp 4 lần chiều cao của người trưởng thành. </a:t>
            </a:r>
            <a:endParaRPr lang="en-US" sz="2800" dirty="0">
              <a:latin typeface="Arial" panose="020B0604020202020204" pitchFamily="34" charset="0"/>
              <a:cs typeface="Arial" panose="020B0604020202020204" pitchFamily="34" charset="0"/>
            </a:endParaRPr>
          </a:p>
        </p:txBody>
      </p:sp>
      <p:sp>
        <p:nvSpPr>
          <p:cNvPr id="16" name="Rectangle 15"/>
          <p:cNvSpPr/>
          <p:nvPr/>
        </p:nvSpPr>
        <p:spPr>
          <a:xfrm>
            <a:off x="7599904" y="3726462"/>
            <a:ext cx="8797976" cy="738664"/>
          </a:xfrm>
          <a:prstGeom prst="rect">
            <a:avLst/>
          </a:prstGeom>
          <a:solidFill>
            <a:schemeClr val="accent3">
              <a:lumMod val="40000"/>
              <a:lumOff val="60000"/>
            </a:schemeClr>
          </a:solidFill>
        </p:spPr>
        <p:txBody>
          <a:bodyPr wrap="square">
            <a:spAutoFit/>
          </a:bodyPr>
          <a:lstStyle/>
          <a:p>
            <a:pPr marL="342900" indent="-342900" algn="just">
              <a:lnSpc>
                <a:spcPct val="150000"/>
              </a:lnSpc>
              <a:buFont typeface="Wingdings" panose="05000000000000000000" pitchFamily="2" charset="2"/>
              <a:buChar char="§"/>
            </a:pPr>
            <a:r>
              <a:rPr lang="nl-NL" sz="2800" b="1" dirty="0">
                <a:solidFill>
                  <a:srgbClr val="000000"/>
                </a:solidFill>
                <a:latin typeface="Arial" panose="020B0604020202020204" pitchFamily="34" charset="0"/>
                <a:ea typeface="Calibri" panose="020F0502020204030204" pitchFamily="34" charset="0"/>
                <a:cs typeface="Arial" panose="020B0604020202020204" pitchFamily="34" charset="0"/>
              </a:rPr>
              <a:t>Thực quản </a:t>
            </a:r>
            <a:r>
              <a:rPr lang="nl-NL" sz="2800" dirty="0">
                <a:solidFill>
                  <a:srgbClr val="000000"/>
                </a:solidFill>
                <a:latin typeface="Arial" panose="020B0604020202020204" pitchFamily="34" charset="0"/>
                <a:ea typeface="Calibri" panose="020F0502020204030204" pitchFamily="34" charset="0"/>
                <a:cs typeface="Arial" panose="020B0604020202020204" pitchFamily="34" charset="0"/>
              </a:rPr>
              <a:t>là một ống dài khoảng 25 xen-ti-mét. </a:t>
            </a:r>
            <a:endParaRPr lang="en-US" sz="2800" dirty="0">
              <a:latin typeface="Arial" panose="020B0604020202020204" pitchFamily="34" charset="0"/>
              <a:cs typeface="Arial" panose="020B0604020202020204" pitchFamily="34" charset="0"/>
            </a:endParaRPr>
          </a:p>
        </p:txBody>
      </p:sp>
      <p:sp>
        <p:nvSpPr>
          <p:cNvPr id="17" name="Rectangle 16"/>
          <p:cNvSpPr/>
          <p:nvPr/>
        </p:nvSpPr>
        <p:spPr>
          <a:xfrm>
            <a:off x="7288093" y="5158308"/>
            <a:ext cx="9819069" cy="1384995"/>
          </a:xfrm>
          <a:prstGeom prst="rect">
            <a:avLst/>
          </a:prstGeom>
          <a:solidFill>
            <a:schemeClr val="accent3">
              <a:lumMod val="40000"/>
              <a:lumOff val="60000"/>
            </a:schemeClr>
          </a:solidFill>
        </p:spPr>
        <p:txBody>
          <a:bodyPr wrap="square">
            <a:spAutoFit/>
          </a:bodyPr>
          <a:lstStyle/>
          <a:p>
            <a:pPr marL="342900" indent="-342900" algn="just">
              <a:lnSpc>
                <a:spcPct val="150000"/>
              </a:lnSpc>
              <a:buFont typeface="Wingdings" panose="05000000000000000000" pitchFamily="2" charset="2"/>
              <a:buChar char="§"/>
            </a:pPr>
            <a:r>
              <a:rPr lang="nl-NL" sz="2800" b="1" dirty="0">
                <a:solidFill>
                  <a:srgbClr val="000000"/>
                </a:solidFill>
                <a:latin typeface="Arial" panose="020B0604020202020204" pitchFamily="34" charset="0"/>
                <a:ea typeface="Calibri" panose="020F0502020204030204" pitchFamily="34" charset="0"/>
                <a:cs typeface="Arial" panose="020B0604020202020204" pitchFamily="34" charset="0"/>
              </a:rPr>
              <a:t>Dạ dày </a:t>
            </a:r>
            <a:r>
              <a:rPr lang="nl-NL" sz="2800" dirty="0">
                <a:solidFill>
                  <a:srgbClr val="000000"/>
                </a:solidFill>
                <a:latin typeface="Arial" panose="020B0604020202020204" pitchFamily="34" charset="0"/>
                <a:ea typeface="Calibri" panose="020F0502020204030204" pitchFamily="34" charset="0"/>
                <a:cs typeface="Arial" panose="020B0604020202020204" pitchFamily="34" charset="0"/>
              </a:rPr>
              <a:t>là thành phần phình to nhất của ống tiêu hóa, làm thành cái túi có thể tích khoảng 1200 xen-ti-mét khối. </a:t>
            </a:r>
            <a:endParaRPr lang="en-US" sz="2800" dirty="0">
              <a:latin typeface="Arial" panose="020B0604020202020204" pitchFamily="34" charset="0"/>
              <a:cs typeface="Arial" panose="020B0604020202020204" pitchFamily="34" charset="0"/>
            </a:endParaRPr>
          </a:p>
        </p:txBody>
      </p:sp>
      <p:sp>
        <p:nvSpPr>
          <p:cNvPr id="22" name="Rectangle 21"/>
          <p:cNvSpPr/>
          <p:nvPr/>
        </p:nvSpPr>
        <p:spPr>
          <a:xfrm>
            <a:off x="7151021" y="7303195"/>
            <a:ext cx="9956141" cy="1384995"/>
          </a:xfrm>
          <a:prstGeom prst="rect">
            <a:avLst/>
          </a:prstGeom>
          <a:solidFill>
            <a:schemeClr val="accent3">
              <a:lumMod val="40000"/>
              <a:lumOff val="60000"/>
            </a:schemeClr>
          </a:solidFill>
        </p:spPr>
        <p:txBody>
          <a:bodyPr wrap="square">
            <a:spAutoFit/>
          </a:bodyPr>
          <a:lstStyle/>
          <a:p>
            <a:pPr marL="342900" indent="-342900" algn="just">
              <a:lnSpc>
                <a:spcPct val="150000"/>
              </a:lnSpc>
              <a:buFont typeface="Wingdings" panose="05000000000000000000" pitchFamily="2" charset="2"/>
              <a:buChar char="§"/>
            </a:pPr>
            <a:r>
              <a:rPr lang="vi-VN" sz="2800" b="1" dirty="0">
                <a:solidFill>
                  <a:srgbClr val="000000"/>
                </a:solidFill>
                <a:ea typeface="Calibri" panose="020F0502020204030204" pitchFamily="34" charset="0"/>
                <a:cs typeface="Arial" panose="020B0604020202020204" pitchFamily="34" charset="0"/>
              </a:rPr>
              <a:t>Ruột non </a:t>
            </a:r>
            <a:r>
              <a:rPr lang="vi-VN" sz="2800" dirty="0">
                <a:solidFill>
                  <a:srgbClr val="000000"/>
                </a:solidFill>
                <a:ea typeface="Calibri" panose="020F0502020204030204" pitchFamily="34" charset="0"/>
                <a:cs typeface="Arial" panose="020B0604020202020204" pitchFamily="34" charset="0"/>
              </a:rPr>
              <a:t>là phần dài nhất của ống tiêu hóa, dài từ 4 đến 6 mét ở người trưởng thành. Ruột già dài khoảng 1-1,5 mét. </a:t>
            </a:r>
            <a:endParaRPr lang="en-US" sz="2800" dirty="0">
              <a:latin typeface="Arial" panose="020B0604020202020204" pitchFamily="34" charset="0"/>
              <a:cs typeface="Arial" panose="020B0604020202020204" pitchFamily="34" charset="0"/>
            </a:endParaRPr>
          </a:p>
        </p:txBody>
      </p:sp>
      <p:cxnSp>
        <p:nvCxnSpPr>
          <p:cNvPr id="8" name="Straight Arrow Connector 7"/>
          <p:cNvCxnSpPr>
            <a:stCxn id="16" idx="1"/>
          </p:cNvCxnSpPr>
          <p:nvPr/>
        </p:nvCxnSpPr>
        <p:spPr>
          <a:xfrm flipH="1" flipV="1">
            <a:off x="4114802" y="3543300"/>
            <a:ext cx="3485102" cy="5524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17" idx="1"/>
          </p:cNvCxnSpPr>
          <p:nvPr/>
        </p:nvCxnSpPr>
        <p:spPr>
          <a:xfrm flipH="1" flipV="1">
            <a:off x="4876801" y="5829300"/>
            <a:ext cx="2411292" cy="215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22" idx="1"/>
          </p:cNvCxnSpPr>
          <p:nvPr/>
        </p:nvCxnSpPr>
        <p:spPr>
          <a:xfrm flipH="1" flipV="1">
            <a:off x="4419600" y="7460414"/>
            <a:ext cx="2731421" cy="5352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1542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1068</TotalTime>
  <Words>395</Words>
  <Application>Microsoft Office PowerPoint</Application>
  <PresentationFormat>Custom</PresentationFormat>
  <Paragraphs>72</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ACER</cp:lastModifiedBy>
  <cp:revision>21</cp:revision>
  <dcterms:created xsi:type="dcterms:W3CDTF">2006-08-16T00:00:00Z</dcterms:created>
  <dcterms:modified xsi:type="dcterms:W3CDTF">2025-01-25T11:30:13Z</dcterms:modified>
  <dc:identifier>DAEz_iZBoOU</dc:identifier>
</cp:coreProperties>
</file>