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8" r:id="rId2"/>
    <p:sldId id="257" r:id="rId3"/>
    <p:sldId id="259" r:id="rId4"/>
    <p:sldId id="274" r:id="rId5"/>
    <p:sldId id="272" r:id="rId6"/>
    <p:sldId id="275" r:id="rId7"/>
    <p:sldId id="260" r:id="rId8"/>
    <p:sldId id="276" r:id="rId9"/>
    <p:sldId id="301" r:id="rId10"/>
    <p:sldId id="277" r:id="rId11"/>
    <p:sldId id="278" r:id="rId12"/>
    <p:sldId id="279" r:id="rId13"/>
    <p:sldId id="263" r:id="rId14"/>
    <p:sldId id="281" r:id="rId15"/>
    <p:sldId id="265" r:id="rId16"/>
    <p:sldId id="266" r:id="rId17"/>
    <p:sldId id="267" r:id="rId18"/>
    <p:sldId id="268" r:id="rId19"/>
    <p:sldId id="269" r:id="rId20"/>
    <p:sldId id="296" r:id="rId21"/>
    <p:sldId id="282" r:id="rId22"/>
    <p:sldId id="299" r:id="rId23"/>
    <p:sldId id="283" r:id="rId24"/>
    <p:sldId id="284" r:id="rId25"/>
    <p:sldId id="300" r:id="rId26"/>
    <p:sldId id="297" r:id="rId27"/>
    <p:sldId id="298" r:id="rId28"/>
    <p:sldId id="292" r:id="rId29"/>
    <p:sldId id="289" r:id="rId30"/>
    <p:sldId id="293" r:id="rId31"/>
    <p:sldId id="285" r:id="rId32"/>
    <p:sldId id="294" r:id="rId3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800080"/>
    <a:srgbClr val="080808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-39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C2551-2C87-4F50-A69A-5BAA5360E5A9}" type="datetimeFigureOut">
              <a:rPr lang="en-US" smtClean="0"/>
              <a:t>26/01/25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205F6-63CF-4AEC-8F38-AC5BC1B7F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10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205F6-63CF-4AEC-8F38-AC5BC1B7F0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57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23B9A-167E-4E61-A7ED-9DB9EAA449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1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205F6-63CF-4AEC-8F38-AC5BC1B7F0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55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205F6-63CF-4AEC-8F38-AC5BC1B7F0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55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0098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23B9A-167E-4E61-A7ED-9DB9EAA449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1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0098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6739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37A32-154D-4F04-B190-9181C61E9777}" type="datetimeFigureOut">
              <a:rPr lang="en-US" smtClean="0"/>
              <a:t>26/01/25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05B4-533F-4207-95CD-11039A1A5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46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37A32-154D-4F04-B190-9181C61E9777}" type="datetimeFigureOut">
              <a:rPr lang="en-US" smtClean="0"/>
              <a:t>26/01/25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05B4-533F-4207-95CD-11039A1A5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44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37A32-154D-4F04-B190-9181C61E9777}" type="datetimeFigureOut">
              <a:rPr lang="en-US" smtClean="0"/>
              <a:t>26/01/25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05B4-533F-4207-95CD-11039A1A5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45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97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"/>
          <p:cNvSpPr txBox="1">
            <a:spLocks noGrp="1"/>
          </p:cNvSpPr>
          <p:nvPr>
            <p:ph type="title"/>
          </p:nvPr>
        </p:nvSpPr>
        <p:spPr>
          <a:xfrm>
            <a:off x="1620587" y="1780048"/>
            <a:ext cx="2446500" cy="5277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1"/>
          </p:nvPr>
        </p:nvSpPr>
        <p:spPr>
          <a:xfrm>
            <a:off x="1522862" y="2152500"/>
            <a:ext cx="2642100" cy="484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2"/>
          </p:nvPr>
        </p:nvSpPr>
        <p:spPr>
          <a:xfrm>
            <a:off x="4960737" y="1780048"/>
            <a:ext cx="2446500" cy="5277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subTitle" idx="3"/>
          </p:nvPr>
        </p:nvSpPr>
        <p:spPr>
          <a:xfrm>
            <a:off x="4746838" y="2152500"/>
            <a:ext cx="2874300" cy="484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title" idx="4"/>
          </p:nvPr>
        </p:nvSpPr>
        <p:spPr>
          <a:xfrm>
            <a:off x="1620587" y="3678700"/>
            <a:ext cx="2446500" cy="5277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5"/>
          </p:nvPr>
        </p:nvSpPr>
        <p:spPr>
          <a:xfrm>
            <a:off x="1522862" y="4051153"/>
            <a:ext cx="2642100" cy="484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6"/>
          </p:nvPr>
        </p:nvSpPr>
        <p:spPr>
          <a:xfrm>
            <a:off x="4969367" y="3678700"/>
            <a:ext cx="2429100" cy="5277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7"/>
          </p:nvPr>
        </p:nvSpPr>
        <p:spPr>
          <a:xfrm>
            <a:off x="4746838" y="4051162"/>
            <a:ext cx="2874300" cy="484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9" hasCustomPrompt="1"/>
          </p:nvPr>
        </p:nvSpPr>
        <p:spPr>
          <a:xfrm>
            <a:off x="2447687" y="1264562"/>
            <a:ext cx="792300" cy="4476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 txBox="1">
            <a:spLocks noGrp="1"/>
          </p:cNvSpPr>
          <p:nvPr>
            <p:ph type="title" idx="13" hasCustomPrompt="1"/>
          </p:nvPr>
        </p:nvSpPr>
        <p:spPr>
          <a:xfrm>
            <a:off x="2447687" y="3160269"/>
            <a:ext cx="792300" cy="4476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14" hasCustomPrompt="1"/>
          </p:nvPr>
        </p:nvSpPr>
        <p:spPr>
          <a:xfrm>
            <a:off x="5787888" y="1264562"/>
            <a:ext cx="792300" cy="4476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15" hasCustomPrompt="1"/>
          </p:nvPr>
        </p:nvSpPr>
        <p:spPr>
          <a:xfrm>
            <a:off x="5787888" y="3149619"/>
            <a:ext cx="792300" cy="4476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62043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37A32-154D-4F04-B190-9181C61E9777}" type="datetimeFigureOut">
              <a:rPr lang="en-US" smtClean="0"/>
              <a:t>26/01/25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05B4-533F-4207-95CD-11039A1A5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76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37A32-154D-4F04-B190-9181C61E9777}" type="datetimeFigureOut">
              <a:rPr lang="en-US" smtClean="0"/>
              <a:t>26/01/25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05B4-533F-4207-95CD-11039A1A5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211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37A32-154D-4F04-B190-9181C61E9777}" type="datetimeFigureOut">
              <a:rPr lang="en-US" smtClean="0"/>
              <a:t>26/01/25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05B4-533F-4207-95CD-11039A1A5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91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37A32-154D-4F04-B190-9181C61E9777}" type="datetimeFigureOut">
              <a:rPr lang="en-US" smtClean="0"/>
              <a:t>26/01/25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05B4-533F-4207-95CD-11039A1A5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88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37A32-154D-4F04-B190-9181C61E9777}" type="datetimeFigureOut">
              <a:rPr lang="en-US" smtClean="0"/>
              <a:t>26/01/25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05B4-533F-4207-95CD-11039A1A5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08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37A32-154D-4F04-B190-9181C61E9777}" type="datetimeFigureOut">
              <a:rPr lang="en-US" smtClean="0"/>
              <a:t>26/01/25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05B4-533F-4207-95CD-11039A1A5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64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37A32-154D-4F04-B190-9181C61E9777}" type="datetimeFigureOut">
              <a:rPr lang="en-US" smtClean="0"/>
              <a:t>26/01/25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05B4-533F-4207-95CD-11039A1A5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03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37A32-154D-4F04-B190-9181C61E9777}" type="datetimeFigureOut">
              <a:rPr lang="en-US" smtClean="0"/>
              <a:t>26/01/25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505B4-533F-4207-95CD-11039A1A5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85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37A32-154D-4F04-B190-9181C61E9777}" type="datetimeFigureOut">
              <a:rPr lang="en-US" smtClean="0"/>
              <a:t>26/01/25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505B4-533F-4207-95CD-11039A1A5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51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2.pn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AEBA4430-EFC9-7098-8A66-FD630836BB3C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9266A26F-ABEC-BF8E-4863-4743AFC1E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27DD8F0F-AF34-868F-B3D1-3144FD973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807" y="314960"/>
              <a:ext cx="7029993" cy="499872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C93513E-4E68-3E4E-27BE-22DBC0E50D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3532" y="655321"/>
            <a:ext cx="2389262" cy="27466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EF2F421-48D8-E4BB-5C77-3AEC34AC0D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-483" t="1732" r="42822" b="-1732"/>
          <a:stretch/>
        </p:blipFill>
        <p:spPr>
          <a:xfrm>
            <a:off x="-192391" y="4044589"/>
            <a:ext cx="5272495" cy="1518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709BFBB-C614-42AA-89A7-90F1A418E7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497" y="657570"/>
            <a:ext cx="3520745" cy="238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6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531 -0.01666 L -0.18477 -0.03426 L -0.33893 -0.01805 L -0.43555 0.03959 L -0.31224 0.23959 L -0.4306 0.30348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49" y="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xmlns="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-19050"/>
            <a:ext cx="9067800" cy="51435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766AA30-BB4A-4DD7-89EC-8834D2528669}"/>
              </a:ext>
            </a:extLst>
          </p:cNvPr>
          <p:cNvGrpSpPr/>
          <p:nvPr/>
        </p:nvGrpSpPr>
        <p:grpSpPr>
          <a:xfrm>
            <a:off x="1752630" y="-76827"/>
            <a:ext cx="3657570" cy="1504950"/>
            <a:chOff x="-209549" y="1236847"/>
            <a:chExt cx="5854660" cy="22737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33220FEF-74A1-4B87-BAEC-0FA399064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9549" y="1236847"/>
              <a:ext cx="5854660" cy="227373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D2245FB7-EC7C-43CD-AA8F-82C3D3BE847D}"/>
                </a:ext>
              </a:extLst>
            </p:cNvPr>
            <p:cNvSpPr txBox="1"/>
            <p:nvPr/>
          </p:nvSpPr>
          <p:spPr>
            <a:xfrm>
              <a:off x="349077" y="1940505"/>
              <a:ext cx="4692767" cy="6975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kern="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Hoạt</a:t>
              </a:r>
              <a:r>
                <a:rPr lang="en-US" sz="2400" kern="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kern="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động</a:t>
              </a:r>
              <a:r>
                <a:rPr lang="en-US" sz="2400" kern="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kern="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cá</a:t>
              </a:r>
              <a:r>
                <a:rPr lang="en-US" sz="2400" kern="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kern="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nhân</a:t>
              </a:r>
              <a:endPara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3DE5754-B641-4DC0-9ABA-C407DE8AD742}"/>
              </a:ext>
            </a:extLst>
          </p:cNvPr>
          <p:cNvSpPr txBox="1"/>
          <p:nvPr/>
        </p:nvSpPr>
        <p:spPr>
          <a:xfrm>
            <a:off x="267537" y="1460160"/>
            <a:ext cx="7352463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uống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tuần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D5ACEBA-F113-4494-86FB-5897E2B031FF}"/>
              </a:ext>
            </a:extLst>
          </p:cNvPr>
          <p:cNvGrpSpPr/>
          <p:nvPr/>
        </p:nvGrpSpPr>
        <p:grpSpPr>
          <a:xfrm>
            <a:off x="0" y="2719029"/>
            <a:ext cx="2270381" cy="1647673"/>
            <a:chOff x="-146619" y="3082307"/>
            <a:chExt cx="2128768" cy="2035064"/>
          </a:xfrm>
        </p:grpSpPr>
        <p:sp>
          <p:nvSpPr>
            <p:cNvPr id="12" name="Oval 15">
              <a:extLst>
                <a:ext uri="{FF2B5EF4-FFF2-40B4-BE49-F238E27FC236}">
                  <a16:creationId xmlns="" xmlns:a16="http://schemas.microsoft.com/office/drawing/2014/main" id="{E966ACCB-887A-41B5-B69E-13F9E0BA1F41}"/>
                </a:ext>
              </a:extLst>
            </p:cNvPr>
            <p:cNvSpPr/>
            <p:nvPr/>
          </p:nvSpPr>
          <p:spPr>
            <a:xfrm>
              <a:off x="-146619" y="3082307"/>
              <a:ext cx="2128768" cy="2035064"/>
            </a:xfrm>
            <a:prstGeom prst="ellipse">
              <a:avLst/>
            </a:prstGeom>
            <a:solidFill>
              <a:srgbClr val="FEECDA"/>
            </a:solidFill>
            <a:ln w="12700">
              <a:miter lim="400000"/>
            </a:ln>
            <a:effectLst>
              <a:outerShdw blurRad="152400" dist="90035" dir="2315233" rotWithShape="0">
                <a:srgbClr val="000000">
                  <a:alpha val="38297"/>
                </a:srgbClr>
              </a:outerShdw>
            </a:effectLst>
          </p:spPr>
          <p:txBody>
            <a:bodyPr lIns="45719" rIns="45719" anchor="ctr"/>
            <a:lstStyle/>
            <a:p>
              <a:endParaRPr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45B9267D-42DD-4E3B-91EC-1392A1A3C9DA}"/>
                </a:ext>
              </a:extLst>
            </p:cNvPr>
            <p:cNvSpPr txBox="1"/>
            <p:nvPr/>
          </p:nvSpPr>
          <p:spPr>
            <a:xfrm>
              <a:off x="104231" y="3465095"/>
              <a:ext cx="1558711" cy="1026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Thức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ăn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đồ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uống</a:t>
              </a:r>
              <a:endParaRPr lang="zh-CN" alt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C9A6244E-E2BB-4BE3-8247-52F3E50CCB9B}"/>
              </a:ext>
            </a:extLst>
          </p:cNvPr>
          <p:cNvGrpSpPr/>
          <p:nvPr/>
        </p:nvGrpSpPr>
        <p:grpSpPr>
          <a:xfrm>
            <a:off x="1783973" y="2466455"/>
            <a:ext cx="7055227" cy="1019695"/>
            <a:chOff x="1373015" y="1600200"/>
            <a:chExt cx="5608996" cy="1349422"/>
          </a:xfrm>
        </p:grpSpPr>
        <p:grpSp>
          <p:nvGrpSpPr>
            <p:cNvPr id="15" name="Group">
              <a:extLst>
                <a:ext uri="{FF2B5EF4-FFF2-40B4-BE49-F238E27FC236}">
                  <a16:creationId xmlns="" xmlns:a16="http://schemas.microsoft.com/office/drawing/2014/main" id="{E24A778A-6887-452A-8D78-79F735A594D0}"/>
                </a:ext>
              </a:extLst>
            </p:cNvPr>
            <p:cNvGrpSpPr/>
            <p:nvPr/>
          </p:nvGrpSpPr>
          <p:grpSpPr>
            <a:xfrm>
              <a:off x="1373015" y="2093094"/>
              <a:ext cx="980366" cy="856528"/>
              <a:chOff x="0" y="0"/>
              <a:chExt cx="1622495" cy="1621410"/>
            </a:xfrm>
            <a:solidFill>
              <a:srgbClr val="63D7BB"/>
            </a:solidFill>
          </p:grpSpPr>
          <p:sp>
            <p:nvSpPr>
              <p:cNvPr id="19" name="Freeform: Shape 11">
                <a:extLst>
                  <a:ext uri="{FF2B5EF4-FFF2-40B4-BE49-F238E27FC236}">
                    <a16:creationId xmlns="" xmlns:a16="http://schemas.microsoft.com/office/drawing/2014/main" id="{B522BA30-D963-49D2-B486-63C0CC0E5C06}"/>
                  </a:ext>
                </a:extLst>
              </p:cNvPr>
              <p:cNvSpPr/>
              <p:nvPr/>
            </p:nvSpPr>
            <p:spPr>
              <a:xfrm rot="18918126">
                <a:off x="386058" y="722815"/>
                <a:ext cx="1219710" cy="5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21053" y="20019"/>
                    </a:lnTo>
                    <a:cubicBezTo>
                      <a:pt x="18267" y="12701"/>
                      <a:pt x="14695" y="8304"/>
                      <a:pt x="10800" y="8304"/>
                    </a:cubicBezTo>
                    <a:cubicBezTo>
                      <a:pt x="6905" y="8304"/>
                      <a:pt x="3333" y="12701"/>
                      <a:pt x="547" y="20019"/>
                    </a:cubicBezTo>
                    <a:lnTo>
                      <a:pt x="0" y="21600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square" lIns="45719" tIns="45719" rIns="45719" bIns="45719" numCol="1" anchor="ctr">
                <a:noAutofit/>
              </a:bodyPr>
              <a:lstStyle/>
              <a:p>
                <a:endParaRPr sz="1600"/>
              </a:p>
            </p:txBody>
          </p:sp>
          <p:sp>
            <p:nvSpPr>
              <p:cNvPr id="20" name="Freeform: Shape 12">
                <a:extLst>
                  <a:ext uri="{FF2B5EF4-FFF2-40B4-BE49-F238E27FC236}">
                    <a16:creationId xmlns="" xmlns:a16="http://schemas.microsoft.com/office/drawing/2014/main" id="{BD10037D-13B4-4ACD-82CB-3995470F8378}"/>
                  </a:ext>
                </a:extLst>
              </p:cNvPr>
              <p:cNvSpPr/>
              <p:nvPr/>
            </p:nvSpPr>
            <p:spPr>
              <a:xfrm rot="8118126" flipH="1">
                <a:off x="16728" y="349570"/>
                <a:ext cx="1219710" cy="5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21053" y="20019"/>
                    </a:lnTo>
                    <a:cubicBezTo>
                      <a:pt x="18267" y="12701"/>
                      <a:pt x="14695" y="8304"/>
                      <a:pt x="10800" y="8304"/>
                    </a:cubicBezTo>
                    <a:cubicBezTo>
                      <a:pt x="6905" y="8304"/>
                      <a:pt x="3333" y="12701"/>
                      <a:pt x="547" y="20019"/>
                    </a:cubicBezTo>
                    <a:lnTo>
                      <a:pt x="0" y="21600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square" lIns="45719" tIns="45719" rIns="45719" bIns="45719" numCol="1" anchor="ctr">
                <a:noAutofit/>
              </a:bodyPr>
              <a:lstStyle/>
              <a:p>
                <a:endParaRPr sz="1600"/>
              </a:p>
            </p:txBody>
          </p:sp>
        </p:grpSp>
        <p:sp>
          <p:nvSpPr>
            <p:cNvPr id="16" name="Oval 17">
              <a:extLst>
                <a:ext uri="{FF2B5EF4-FFF2-40B4-BE49-F238E27FC236}">
                  <a16:creationId xmlns="" xmlns:a16="http://schemas.microsoft.com/office/drawing/2014/main" id="{A5631FEC-BBC4-43EA-AC18-2FEA7AF3D019}"/>
                </a:ext>
              </a:extLst>
            </p:cNvPr>
            <p:cNvSpPr/>
            <p:nvPr/>
          </p:nvSpPr>
          <p:spPr>
            <a:xfrm>
              <a:off x="1891909" y="1600200"/>
              <a:ext cx="955319" cy="891146"/>
            </a:xfrm>
            <a:prstGeom prst="ellipse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45719" rIns="45719" anchor="ctr"/>
            <a:lstStyle/>
            <a:p>
              <a:endParaRPr sz="1600"/>
            </a:p>
          </p:txBody>
        </p:sp>
        <p:sp>
          <p:nvSpPr>
            <p:cNvPr id="17" name="Oval 19">
              <a:extLst>
                <a:ext uri="{FF2B5EF4-FFF2-40B4-BE49-F238E27FC236}">
                  <a16:creationId xmlns="" xmlns:a16="http://schemas.microsoft.com/office/drawing/2014/main" id="{B20E3FBF-07A4-4B0E-8A89-02E88CAE47AF}"/>
                </a:ext>
              </a:extLst>
            </p:cNvPr>
            <p:cNvSpPr/>
            <p:nvPr/>
          </p:nvSpPr>
          <p:spPr>
            <a:xfrm>
              <a:off x="2032819" y="1724741"/>
              <a:ext cx="741354" cy="648142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45719" rIns="45719" anchor="ctr"/>
            <a:lstStyle/>
            <a:p>
              <a:endParaRPr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6773BC0E-EE6D-4EAE-985C-71C057EC6D33}"/>
                </a:ext>
              </a:extLst>
            </p:cNvPr>
            <p:cNvSpPr txBox="1"/>
            <p:nvPr/>
          </p:nvSpPr>
          <p:spPr>
            <a:xfrm>
              <a:off x="2903405" y="1704458"/>
              <a:ext cx="4078606" cy="109970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lợi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: Rau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xanh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trái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cây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tỏi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gừng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nước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ép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hoa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quả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,..</a:t>
              </a:r>
              <a:endParaRPr lang="zh-CN" alt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731635" y="3943350"/>
            <a:ext cx="7107565" cy="919165"/>
            <a:chOff x="1731635" y="4022985"/>
            <a:chExt cx="7107565" cy="919165"/>
          </a:xfrm>
        </p:grpSpPr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EAE2CCE1-CA12-430C-B4D8-15380E26C3AD}"/>
                </a:ext>
              </a:extLst>
            </p:cNvPr>
            <p:cNvGrpSpPr/>
            <p:nvPr/>
          </p:nvGrpSpPr>
          <p:grpSpPr>
            <a:xfrm>
              <a:off x="1731635" y="4022985"/>
              <a:ext cx="1849735" cy="853879"/>
              <a:chOff x="1570617" y="3592508"/>
              <a:chExt cx="1332393" cy="1095251"/>
            </a:xfrm>
          </p:grpSpPr>
          <p:grpSp>
            <p:nvGrpSpPr>
              <p:cNvPr id="22" name="Group">
                <a:extLst>
                  <a:ext uri="{FF2B5EF4-FFF2-40B4-BE49-F238E27FC236}">
                    <a16:creationId xmlns="" xmlns:a16="http://schemas.microsoft.com/office/drawing/2014/main" id="{3FDA5FF8-021A-4084-B445-4176372110E5}"/>
                  </a:ext>
                </a:extLst>
              </p:cNvPr>
              <p:cNvGrpSpPr/>
              <p:nvPr/>
            </p:nvGrpSpPr>
            <p:grpSpPr>
              <a:xfrm>
                <a:off x="1570617" y="3592508"/>
                <a:ext cx="892922" cy="551900"/>
                <a:chOff x="327235" y="224454"/>
                <a:chExt cx="1477774" cy="1044748"/>
              </a:xfrm>
              <a:solidFill>
                <a:srgbClr val="FD7223"/>
              </a:solidFill>
            </p:grpSpPr>
            <p:sp>
              <p:nvSpPr>
                <p:cNvPr id="25" name="Freeform: Shape 48">
                  <a:extLst>
                    <a:ext uri="{FF2B5EF4-FFF2-40B4-BE49-F238E27FC236}">
                      <a16:creationId xmlns="" xmlns:a16="http://schemas.microsoft.com/office/drawing/2014/main" id="{E9C3BCE3-C92B-4706-8DB6-2BBE23810014}"/>
                    </a:ext>
                  </a:extLst>
                </p:cNvPr>
                <p:cNvSpPr/>
                <p:nvPr/>
              </p:nvSpPr>
              <p:spPr>
                <a:xfrm rot="2406479">
                  <a:off x="327235" y="824990"/>
                  <a:ext cx="1219707" cy="4442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21053" y="20019"/>
                      </a:lnTo>
                      <a:cubicBezTo>
                        <a:pt x="18267" y="12701"/>
                        <a:pt x="14695" y="8304"/>
                        <a:pt x="10800" y="8304"/>
                      </a:cubicBezTo>
                      <a:cubicBezTo>
                        <a:pt x="6905" y="8304"/>
                        <a:pt x="3333" y="12701"/>
                        <a:pt x="547" y="20019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 sz="1600"/>
                </a:p>
              </p:txBody>
            </p:sp>
            <p:sp>
              <p:nvSpPr>
                <p:cNvPr id="26" name="Freeform: Shape 49">
                  <a:extLst>
                    <a:ext uri="{FF2B5EF4-FFF2-40B4-BE49-F238E27FC236}">
                      <a16:creationId xmlns="" xmlns:a16="http://schemas.microsoft.com/office/drawing/2014/main" id="{C043D1EA-F578-4AC2-A5CF-EDC2A743A5A2}"/>
                    </a:ext>
                  </a:extLst>
                </p:cNvPr>
                <p:cNvSpPr/>
                <p:nvPr/>
              </p:nvSpPr>
              <p:spPr>
                <a:xfrm rot="13139630" flipH="1">
                  <a:off x="585298" y="224454"/>
                  <a:ext cx="1219711" cy="5490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21053" y="20019"/>
                      </a:lnTo>
                      <a:cubicBezTo>
                        <a:pt x="18267" y="12701"/>
                        <a:pt x="14695" y="8304"/>
                        <a:pt x="10800" y="8304"/>
                      </a:cubicBezTo>
                      <a:cubicBezTo>
                        <a:pt x="6905" y="8304"/>
                        <a:pt x="3333" y="12701"/>
                        <a:pt x="547" y="20019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 sz="1600"/>
                </a:p>
              </p:txBody>
            </p:sp>
          </p:grpSp>
          <p:sp>
            <p:nvSpPr>
              <p:cNvPr id="23" name="Oval 39">
                <a:extLst>
                  <a:ext uri="{FF2B5EF4-FFF2-40B4-BE49-F238E27FC236}">
                    <a16:creationId xmlns="" xmlns:a16="http://schemas.microsoft.com/office/drawing/2014/main" id="{373CB2BC-902E-481A-A287-FA4F7A344973}"/>
                  </a:ext>
                </a:extLst>
              </p:cNvPr>
              <p:cNvSpPr/>
              <p:nvPr/>
            </p:nvSpPr>
            <p:spPr>
              <a:xfrm>
                <a:off x="2095043" y="3793232"/>
                <a:ext cx="807967" cy="894527"/>
              </a:xfrm>
              <a:prstGeom prst="ellipse">
                <a:avLst/>
              </a:prstGeom>
              <a:solidFill>
                <a:srgbClr val="FEECDA"/>
              </a:solidFill>
              <a:ln w="12700">
                <a:miter lim="400000"/>
              </a:ln>
              <a:effectLst>
                <a:outerShdw blurRad="152400" dist="90035" dir="2315233" rotWithShape="0">
                  <a:srgbClr val="000000">
                    <a:alpha val="38297"/>
                  </a:srgbClr>
                </a:outerShdw>
              </a:effectLst>
            </p:spPr>
            <p:txBody>
              <a:bodyPr lIns="45719" rIns="45719" anchor="ctr"/>
              <a:lstStyle/>
              <a:p>
                <a:endParaRPr sz="1600"/>
              </a:p>
            </p:txBody>
          </p:sp>
          <p:sp>
            <p:nvSpPr>
              <p:cNvPr id="24" name="Oval 41">
                <a:extLst>
                  <a:ext uri="{FF2B5EF4-FFF2-40B4-BE49-F238E27FC236}">
                    <a16:creationId xmlns="" xmlns:a16="http://schemas.microsoft.com/office/drawing/2014/main" id="{32CBB6D8-E6D0-4FCF-AAEC-CC02BCBDD29B}"/>
                  </a:ext>
                </a:extLst>
              </p:cNvPr>
              <p:cNvSpPr/>
              <p:nvPr/>
            </p:nvSpPr>
            <p:spPr>
              <a:xfrm>
                <a:off x="2165556" y="3909503"/>
                <a:ext cx="641666" cy="648142"/>
              </a:xfrm>
              <a:prstGeom prst="ellipse">
                <a:avLst/>
              </a:prstGeom>
              <a:solidFill>
                <a:srgbClr val="FD7223"/>
              </a:solidFill>
              <a:ln w="12700">
                <a:miter lim="400000"/>
              </a:ln>
            </p:spPr>
            <p:txBody>
              <a:bodyPr lIns="45719" rIns="45719" anchor="ctr"/>
              <a:lstStyle/>
              <a:p>
                <a:endParaRPr sz="1600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6773BC0E-EE6D-4EAE-985C-71C057EC6D33}"/>
                </a:ext>
              </a:extLst>
            </p:cNvPr>
            <p:cNvSpPr txBox="1"/>
            <p:nvPr/>
          </p:nvSpPr>
          <p:spPr>
            <a:xfrm>
              <a:off x="3657600" y="4111153"/>
              <a:ext cx="5181600" cy="83099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Không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lợi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Đồ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chiên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rán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cà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phê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chất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kích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thích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nước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ga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,…</a:t>
              </a:r>
              <a:endParaRPr lang="zh-CN" alt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842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" y="0"/>
            <a:ext cx="9130352" cy="520065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4" name="Rectangle: Rounded Corners 155"/>
          <p:cNvSpPr/>
          <p:nvPr/>
        </p:nvSpPr>
        <p:spPr>
          <a:xfrm>
            <a:off x="31541" y="297306"/>
            <a:ext cx="7997594" cy="2171700"/>
          </a:xfrm>
          <a:prstGeom prst="roundRect">
            <a:avLst>
              <a:gd name="adj" fmla="val 1027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 dirty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1" y="2300194"/>
            <a:ext cx="4015854" cy="2611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609" y="297306"/>
            <a:ext cx="691839" cy="1281184"/>
          </a:xfrm>
          <a:prstGeom prst="rect">
            <a:avLst/>
          </a:prstGeom>
          <a:noFill/>
        </p:spPr>
      </p:pic>
      <p:sp>
        <p:nvSpPr>
          <p:cNvPr id="7" name="Content Placeholder 2"/>
          <p:cNvSpPr txBox="1"/>
          <p:nvPr/>
        </p:nvSpPr>
        <p:spPr>
          <a:xfrm>
            <a:off x="0" y="57150"/>
            <a:ext cx="8029135" cy="1983794"/>
          </a:xfrm>
          <a:prstGeom prst="rect">
            <a:avLst/>
          </a:prstGeom>
          <a:noFill/>
        </p:spPr>
        <p:txBody>
          <a:bodyPr lIns="68580" tIns="34290" rIns="68580" bIns="3429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24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luận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tuần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tim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mạch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rau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sản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phẩm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sữa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ngũ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cốc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hạt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,..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tránh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uống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tránh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chiên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rán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dầu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mỡ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rượu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phê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ga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,..</a:t>
            </a:r>
            <a:endParaRPr lang="vi-VN" altLang="en-US" sz="24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30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D35C07B-24C8-20B4-90C2-4998D8F91F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16" y="-743604"/>
            <a:ext cx="9055256" cy="6503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A118D6F-B9D8-DD02-94D1-B4C83A0B59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ABA509-3A73-BE37-456F-DDDAB29AA5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573" y="354330"/>
            <a:ext cx="7390855" cy="472059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868BBF60-12F3-8C0F-AF3D-DC59AEAAEED7}"/>
              </a:ext>
            </a:extLst>
          </p:cNvPr>
          <p:cNvSpPr/>
          <p:nvPr/>
        </p:nvSpPr>
        <p:spPr>
          <a:xfrm>
            <a:off x="1524000" y="1123950"/>
            <a:ext cx="6019800" cy="14886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 defTabSz="685800">
              <a:defRPr/>
            </a:pPr>
            <a:r>
              <a:rPr lang="en-US" sz="2400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nl-NL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Quan sát và nêu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tránh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tuần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hoàn</a:t>
            </a:r>
            <a:endParaRPr lang="en-US" sz="2400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C3759C6A-945A-C407-5D33-B1DC9839B055}"/>
              </a:ext>
            </a:extLst>
          </p:cNvPr>
          <p:cNvGrpSpPr/>
          <p:nvPr/>
        </p:nvGrpSpPr>
        <p:grpSpPr>
          <a:xfrm>
            <a:off x="213359" y="2571750"/>
            <a:ext cx="1894914" cy="2536510"/>
            <a:chOff x="4837666" y="1863018"/>
            <a:chExt cx="2526552" cy="3382013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C68E4C13-06EB-086B-3CF4-58B1633DB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37666" y="1917462"/>
              <a:ext cx="2526552" cy="3327569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="" xmlns:a16="http://schemas.microsoft.com/office/drawing/2014/main" id="{D45F2A83-6BEC-937A-E061-D7D36314D3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006" y="1863018"/>
              <a:ext cx="1071431" cy="1071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8686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2400" y="-19050"/>
            <a:ext cx="8686800" cy="748583"/>
            <a:chOff x="0" y="1428123"/>
            <a:chExt cx="8763000" cy="8382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03DE5754-B641-4DC0-9ABA-C407DE8AD742}"/>
                </a:ext>
              </a:extLst>
            </p:cNvPr>
            <p:cNvSpPr txBox="1"/>
            <p:nvPr/>
          </p:nvSpPr>
          <p:spPr>
            <a:xfrm>
              <a:off x="838200" y="1458410"/>
              <a:ext cx="7924800" cy="74635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just"/>
              <a:r>
                <a:rPr lang="en-US" sz="2200" dirty="0" err="1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Quan</a:t>
              </a:r>
              <a:r>
                <a:rPr lang="en-US" sz="2200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sát</a:t>
              </a:r>
              <a:r>
                <a:rPr lang="en-US" sz="2200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các</a:t>
              </a:r>
              <a:r>
                <a:rPr lang="en-US" sz="2200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2200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dưới</a:t>
              </a:r>
              <a:r>
                <a:rPr lang="en-US" sz="2200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đây</a:t>
              </a:r>
              <a:r>
                <a:rPr lang="en-US" sz="2200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và</a:t>
              </a:r>
              <a:r>
                <a:rPr lang="en-US" sz="2200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trả</a:t>
              </a:r>
              <a:r>
                <a:rPr lang="en-US" sz="2200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lời</a:t>
              </a:r>
              <a:r>
                <a:rPr lang="en-US" sz="2200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câu</a:t>
              </a:r>
              <a:r>
                <a:rPr lang="en-US" sz="2200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hỏi</a:t>
              </a:r>
              <a:r>
                <a:rPr lang="en-US" sz="2200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sz="2200" dirty="0" err="1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Việc</a:t>
              </a:r>
              <a:r>
                <a:rPr lang="en-US" sz="2200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nào</a:t>
              </a:r>
              <a:r>
                <a:rPr lang="en-US" sz="2200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cần</a:t>
              </a:r>
              <a:r>
                <a:rPr lang="en-US" sz="2200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làm</a:t>
              </a:r>
              <a:r>
                <a:rPr lang="en-US" sz="2200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200" dirty="0" err="1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việc</a:t>
              </a:r>
              <a:r>
                <a:rPr lang="en-US" sz="2200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nào</a:t>
              </a:r>
              <a:r>
                <a:rPr lang="en-US" sz="2200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cần</a:t>
              </a:r>
              <a:r>
                <a:rPr lang="en-US" sz="2200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tránh</a:t>
              </a:r>
              <a:r>
                <a:rPr lang="en-US" sz="2200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để</a:t>
              </a:r>
              <a:r>
                <a:rPr lang="en-US" sz="2200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bảo</a:t>
              </a:r>
              <a:r>
                <a:rPr lang="en-US" sz="2200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vệ</a:t>
              </a:r>
              <a:r>
                <a:rPr lang="en-US" sz="2200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cơ</a:t>
              </a:r>
              <a:r>
                <a:rPr lang="en-US" sz="2200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quan</a:t>
              </a:r>
              <a:r>
                <a:rPr lang="en-US" sz="2200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tuần</a:t>
              </a:r>
              <a:r>
                <a:rPr lang="en-US" sz="2200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dirty="0" err="1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hoàn</a:t>
              </a:r>
              <a:r>
                <a:rPr lang="en-US" sz="2200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22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15D0D245-C95A-49FB-847A-0CB78B465403}"/>
                </a:ext>
              </a:extLst>
            </p:cNvPr>
            <p:cNvSpPr/>
            <p:nvPr/>
          </p:nvSpPr>
          <p:spPr>
            <a:xfrm>
              <a:off x="0" y="1428123"/>
              <a:ext cx="838200" cy="8382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sz="2200" dirty="0" smtClean="0">
                  <a:latin typeface="Arial" pitchFamily="34" charset="0"/>
                  <a:cs typeface="Arial" pitchFamily="34" charset="0"/>
                </a:rPr>
                <a:t>3.</a:t>
              </a:r>
              <a:endParaRPr lang="en-US" sz="2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860" y="742950"/>
            <a:ext cx="9126280" cy="4450612"/>
            <a:chOff x="8860" y="742950"/>
            <a:chExt cx="9126280" cy="445061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742950"/>
              <a:ext cx="2752725" cy="1581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8925" y="742950"/>
              <a:ext cx="3038475" cy="144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4740" y="742950"/>
              <a:ext cx="3200400" cy="1612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0" y="2343150"/>
              <a:ext cx="2886740" cy="1716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409" y="2190750"/>
              <a:ext cx="3251791" cy="15430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408" y="3733801"/>
              <a:ext cx="3325333" cy="1459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4097" y="2460552"/>
              <a:ext cx="2931043" cy="1406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6333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79" y="2623243"/>
            <a:ext cx="5212532" cy="2002709"/>
          </a:xfrm>
          <a:prstGeom prst="rect">
            <a:avLst/>
          </a:prstGeom>
        </p:spPr>
      </p:pic>
      <p:sp>
        <p:nvSpPr>
          <p:cNvPr id="6" name="Cross 5"/>
          <p:cNvSpPr/>
          <p:nvPr/>
        </p:nvSpPr>
        <p:spPr>
          <a:xfrm>
            <a:off x="1295400" y="701750"/>
            <a:ext cx="6629399" cy="1761336"/>
          </a:xfrm>
          <a:prstGeom prst="plu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63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LUU 13-5-22\GIÁO ÁN SLIDE\HÌNH LÀM SILDE\HÌNH NỀN BẢNG XAN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43000" y="904785"/>
            <a:ext cx="556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 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1512153"/>
            <a:ext cx="792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hay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tránh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tuần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1 PHÚ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07" y="4437803"/>
            <a:ext cx="422342" cy="41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7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1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9" y="32341"/>
            <a:ext cx="5715001" cy="3301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71600" y="3486150"/>
            <a:ext cx="662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xe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đạp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nhảy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dây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3947815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duy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trì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dục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thường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xuyên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khỏe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1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7024"/>
            <a:ext cx="7239000" cy="3611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71600" y="3641288"/>
            <a:ext cx="662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đá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bóng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4102953"/>
            <a:ext cx="876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duy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trì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dục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thường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xuyên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khỏe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95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3606"/>
            <a:ext cx="6400800" cy="3587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95401" y="3641288"/>
            <a:ext cx="662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tưới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4102953"/>
            <a:ext cx="830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4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giữ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trạng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vui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vẻ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sóc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cối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bầu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lành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97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848"/>
            <a:ext cx="6781800" cy="347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3409950"/>
            <a:ext cx="906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đôi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giày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chật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3867150"/>
            <a:ext cx="899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5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hại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đem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phồng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viêm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khớp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biến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dạng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khớp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ngón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máu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lưu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38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0400" y="1"/>
            <a:ext cx="2819400" cy="43814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200" y="1504950"/>
            <a:ext cx="2286000" cy="838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215" y="2571751"/>
            <a:ext cx="2286000" cy="129539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95600" y="4248150"/>
            <a:ext cx="3657600" cy="43814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781800" y="2571751"/>
            <a:ext cx="2286000" cy="129539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05200" y="7263"/>
            <a:ext cx="224292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200" b="1" dirty="0" smtClean="0">
                <a:latin typeface="Arial" pitchFamily="34" charset="0"/>
                <a:cs typeface="Arial" pitchFamily="34" charset="0"/>
              </a:rPr>
              <a:t>Mao </a:t>
            </a:r>
            <a:r>
              <a:rPr lang="en-US" altLang="en-US" sz="2200" b="1" dirty="0" err="1" smtClean="0">
                <a:latin typeface="Arial" pitchFamily="34" charset="0"/>
                <a:cs typeface="Arial" pitchFamily="34" charset="0"/>
              </a:rPr>
              <a:t>mạch</a:t>
            </a:r>
            <a:r>
              <a:rPr lang="en-US" alt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dirty="0" err="1" smtClean="0">
                <a:latin typeface="Arial" pitchFamily="34" charset="0"/>
                <a:cs typeface="Arial" pitchFamily="34" charset="0"/>
              </a:rPr>
              <a:t>phổi</a:t>
            </a:r>
            <a:endParaRPr lang="en-US" altLang="en-US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2659" y="1683663"/>
            <a:ext cx="68134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200" b="1" dirty="0" smtClean="0">
                <a:latin typeface="Arial" pitchFamily="34" charset="0"/>
                <a:cs typeface="Arial" pitchFamily="34" charset="0"/>
              </a:rPr>
              <a:t>Tim</a:t>
            </a:r>
            <a:endParaRPr lang="en-US" altLang="en-US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0958" y="2952750"/>
            <a:ext cx="159851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200" b="1" dirty="0" err="1" smtClean="0">
                <a:latin typeface="Arial" pitchFamily="34" charset="0"/>
                <a:cs typeface="Arial" pitchFamily="34" charset="0"/>
              </a:rPr>
              <a:t>Tĩnh</a:t>
            </a:r>
            <a:r>
              <a:rPr lang="en-US" alt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dirty="0" err="1" smtClean="0">
                <a:latin typeface="Arial" pitchFamily="34" charset="0"/>
                <a:cs typeface="Arial" pitchFamily="34" charset="0"/>
              </a:rPr>
              <a:t>mạch</a:t>
            </a:r>
            <a:endParaRPr lang="en-US" altLang="en-US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70746" y="4237692"/>
            <a:ext cx="330731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200" b="1" dirty="0" smtClean="0">
                <a:latin typeface="Arial" pitchFamily="34" charset="0"/>
                <a:cs typeface="Arial" pitchFamily="34" charset="0"/>
              </a:rPr>
              <a:t>Mao </a:t>
            </a:r>
            <a:r>
              <a:rPr lang="en-US" altLang="en-US" sz="2200" b="1" dirty="0" err="1" smtClean="0">
                <a:latin typeface="Arial" pitchFamily="34" charset="0"/>
                <a:cs typeface="Arial" pitchFamily="34" charset="0"/>
              </a:rPr>
              <a:t>mạch</a:t>
            </a:r>
            <a:r>
              <a:rPr lang="en-US" alt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dirty="0" err="1" smtClean="0">
                <a:latin typeface="Arial" pitchFamily="34" charset="0"/>
                <a:cs typeface="Arial" pitchFamily="34" charset="0"/>
              </a:rPr>
              <a:t>cơ</a:t>
            </a:r>
            <a:r>
              <a:rPr lang="en-US" alt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dirty="0" err="1" smtClean="0">
                <a:latin typeface="Arial" pitchFamily="34" charset="0"/>
                <a:cs typeface="Arial" pitchFamily="34" charset="0"/>
              </a:rPr>
              <a:t>quan</a:t>
            </a:r>
            <a:endParaRPr lang="en-US" altLang="en-US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78167" y="2952750"/>
            <a:ext cx="172355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200" b="1" dirty="0" err="1" smtClean="0">
                <a:latin typeface="Arial" pitchFamily="34" charset="0"/>
                <a:cs typeface="Arial" pitchFamily="34" charset="0"/>
              </a:rPr>
              <a:t>Động</a:t>
            </a:r>
            <a:r>
              <a:rPr lang="en-US" alt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00" b="1" dirty="0" err="1" smtClean="0">
                <a:latin typeface="Arial" pitchFamily="34" charset="0"/>
                <a:cs typeface="Arial" pitchFamily="34" charset="0"/>
              </a:rPr>
              <a:t>mạch</a:t>
            </a:r>
            <a:endParaRPr lang="en-US" altLang="en-US" sz="2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85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764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15"/>
            <a:ext cx="6934200" cy="363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" y="3634085"/>
            <a:ext cx="906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bệnh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viêm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4102953"/>
            <a:ext cx="899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6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khuyên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nữ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thăm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khám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sĩ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thường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xuyên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bệnh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44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953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629400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" y="3634085"/>
            <a:ext cx="906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chạy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4102953"/>
            <a:ext cx="899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7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mệt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nghỉ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ngơi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quá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0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7086600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" y="3634085"/>
            <a:ext cx="906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xin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chút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mắm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4102953"/>
            <a:ext cx="899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8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mặn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bệnh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mạch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bệnh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thận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bệnh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lý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34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1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600" y="464438"/>
            <a:ext cx="8738191" cy="4658240"/>
            <a:chOff x="228600" y="464438"/>
            <a:chExt cx="8738191" cy="465824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464438"/>
              <a:ext cx="4191000" cy="2260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5325" y="471084"/>
              <a:ext cx="4029075" cy="208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164" y="2661811"/>
              <a:ext cx="4055436" cy="2389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2590311"/>
              <a:ext cx="4166191" cy="25323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3139595" y="9419"/>
            <a:ext cx="2731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32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808" y="590550"/>
            <a:ext cx="8926035" cy="4552951"/>
            <a:chOff x="24808" y="590550"/>
            <a:chExt cx="8926035" cy="4552951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08" y="590550"/>
              <a:ext cx="4318592" cy="228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7667" y="2876550"/>
              <a:ext cx="5077933" cy="22669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590550"/>
              <a:ext cx="4302643" cy="228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3139595" y="9419"/>
            <a:ext cx="2731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tránh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01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xmlns="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-19050"/>
            <a:ext cx="9144000" cy="51435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766AA30-BB4A-4DD7-89EC-8834D2528669}"/>
              </a:ext>
            </a:extLst>
          </p:cNvPr>
          <p:cNvGrpSpPr/>
          <p:nvPr/>
        </p:nvGrpSpPr>
        <p:grpSpPr>
          <a:xfrm>
            <a:off x="1752630" y="-76827"/>
            <a:ext cx="3657570" cy="1504950"/>
            <a:chOff x="-209549" y="1236847"/>
            <a:chExt cx="5854660" cy="22737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33220FEF-74A1-4B87-BAEC-0FA399064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9549" y="1236847"/>
              <a:ext cx="5854660" cy="227373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D2245FB7-EC7C-43CD-AA8F-82C3D3BE847D}"/>
                </a:ext>
              </a:extLst>
            </p:cNvPr>
            <p:cNvSpPr txBox="1"/>
            <p:nvPr/>
          </p:nvSpPr>
          <p:spPr>
            <a:xfrm>
              <a:off x="349077" y="1940505"/>
              <a:ext cx="4692767" cy="6975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kern="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Hoạt</a:t>
              </a:r>
              <a:r>
                <a:rPr lang="en-US" sz="2400" kern="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kern="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động</a:t>
              </a:r>
              <a:r>
                <a:rPr lang="en-US" sz="2400" kern="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kern="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cá</a:t>
              </a:r>
              <a:r>
                <a:rPr lang="en-US" sz="2400" kern="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kern="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nhân</a:t>
              </a:r>
              <a:endPara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3DE5754-B641-4DC0-9ABA-C407DE8AD742}"/>
              </a:ext>
            </a:extLst>
          </p:cNvPr>
          <p:cNvSpPr txBox="1"/>
          <p:nvPr/>
        </p:nvSpPr>
        <p:spPr>
          <a:xfrm>
            <a:off x="457200" y="1470792"/>
            <a:ext cx="7162800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tránh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tuần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D5ACEBA-F113-4494-86FB-5897E2B031FF}"/>
              </a:ext>
            </a:extLst>
          </p:cNvPr>
          <p:cNvGrpSpPr/>
          <p:nvPr/>
        </p:nvGrpSpPr>
        <p:grpSpPr>
          <a:xfrm>
            <a:off x="0" y="2719029"/>
            <a:ext cx="2270381" cy="1647673"/>
            <a:chOff x="-146619" y="3082307"/>
            <a:chExt cx="2128768" cy="2035064"/>
          </a:xfrm>
        </p:grpSpPr>
        <p:sp>
          <p:nvSpPr>
            <p:cNvPr id="12" name="Oval 15">
              <a:extLst>
                <a:ext uri="{FF2B5EF4-FFF2-40B4-BE49-F238E27FC236}">
                  <a16:creationId xmlns="" xmlns:a16="http://schemas.microsoft.com/office/drawing/2014/main" id="{E966ACCB-887A-41B5-B69E-13F9E0BA1F41}"/>
                </a:ext>
              </a:extLst>
            </p:cNvPr>
            <p:cNvSpPr/>
            <p:nvPr/>
          </p:nvSpPr>
          <p:spPr>
            <a:xfrm>
              <a:off x="-146619" y="3082307"/>
              <a:ext cx="2128768" cy="2035064"/>
            </a:xfrm>
            <a:prstGeom prst="ellipse">
              <a:avLst/>
            </a:prstGeom>
            <a:solidFill>
              <a:srgbClr val="FEECDA"/>
            </a:solidFill>
            <a:ln w="12700">
              <a:miter lim="400000"/>
            </a:ln>
            <a:effectLst>
              <a:outerShdw blurRad="152400" dist="90035" dir="2315233" rotWithShape="0">
                <a:srgbClr val="000000">
                  <a:alpha val="38297"/>
                </a:srgbClr>
              </a:outerShdw>
            </a:effectLst>
          </p:spPr>
          <p:txBody>
            <a:bodyPr lIns="45719" rIns="45719" anchor="ctr"/>
            <a:lstStyle/>
            <a:p>
              <a:endParaRPr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45B9267D-42DD-4E3B-91EC-1392A1A3C9DA}"/>
                </a:ext>
              </a:extLst>
            </p:cNvPr>
            <p:cNvSpPr txBox="1"/>
            <p:nvPr/>
          </p:nvSpPr>
          <p:spPr>
            <a:xfrm>
              <a:off x="104231" y="3465095"/>
              <a:ext cx="1558711" cy="1482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Bảo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vệ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cơ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quan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tuần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hoàn</a:t>
              </a:r>
              <a:endParaRPr lang="zh-CN" alt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C9A6244E-E2BB-4BE3-8247-52F3E50CCB9B}"/>
              </a:ext>
            </a:extLst>
          </p:cNvPr>
          <p:cNvGrpSpPr/>
          <p:nvPr/>
        </p:nvGrpSpPr>
        <p:grpSpPr>
          <a:xfrm>
            <a:off x="1783973" y="2419350"/>
            <a:ext cx="7055227" cy="1019695"/>
            <a:chOff x="1373015" y="1600200"/>
            <a:chExt cx="5608996" cy="1349422"/>
          </a:xfrm>
        </p:grpSpPr>
        <p:grpSp>
          <p:nvGrpSpPr>
            <p:cNvPr id="15" name="Group">
              <a:extLst>
                <a:ext uri="{FF2B5EF4-FFF2-40B4-BE49-F238E27FC236}">
                  <a16:creationId xmlns="" xmlns:a16="http://schemas.microsoft.com/office/drawing/2014/main" id="{E24A778A-6887-452A-8D78-79F735A594D0}"/>
                </a:ext>
              </a:extLst>
            </p:cNvPr>
            <p:cNvGrpSpPr/>
            <p:nvPr/>
          </p:nvGrpSpPr>
          <p:grpSpPr>
            <a:xfrm>
              <a:off x="1373015" y="2093094"/>
              <a:ext cx="980366" cy="856528"/>
              <a:chOff x="0" y="0"/>
              <a:chExt cx="1622495" cy="1621410"/>
            </a:xfrm>
            <a:solidFill>
              <a:srgbClr val="63D7BB"/>
            </a:solidFill>
          </p:grpSpPr>
          <p:sp>
            <p:nvSpPr>
              <p:cNvPr id="19" name="Freeform: Shape 11">
                <a:extLst>
                  <a:ext uri="{FF2B5EF4-FFF2-40B4-BE49-F238E27FC236}">
                    <a16:creationId xmlns="" xmlns:a16="http://schemas.microsoft.com/office/drawing/2014/main" id="{B522BA30-D963-49D2-B486-63C0CC0E5C06}"/>
                  </a:ext>
                </a:extLst>
              </p:cNvPr>
              <p:cNvSpPr/>
              <p:nvPr/>
            </p:nvSpPr>
            <p:spPr>
              <a:xfrm rot="18918126">
                <a:off x="386058" y="722815"/>
                <a:ext cx="1219710" cy="5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21053" y="20019"/>
                    </a:lnTo>
                    <a:cubicBezTo>
                      <a:pt x="18267" y="12701"/>
                      <a:pt x="14695" y="8304"/>
                      <a:pt x="10800" y="8304"/>
                    </a:cubicBezTo>
                    <a:cubicBezTo>
                      <a:pt x="6905" y="8304"/>
                      <a:pt x="3333" y="12701"/>
                      <a:pt x="547" y="20019"/>
                    </a:cubicBezTo>
                    <a:lnTo>
                      <a:pt x="0" y="21600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square" lIns="45719" tIns="45719" rIns="45719" bIns="45719" numCol="1" anchor="ctr">
                <a:noAutofit/>
              </a:bodyPr>
              <a:lstStyle/>
              <a:p>
                <a:endParaRPr sz="1600"/>
              </a:p>
            </p:txBody>
          </p:sp>
          <p:sp>
            <p:nvSpPr>
              <p:cNvPr id="20" name="Freeform: Shape 12">
                <a:extLst>
                  <a:ext uri="{FF2B5EF4-FFF2-40B4-BE49-F238E27FC236}">
                    <a16:creationId xmlns="" xmlns:a16="http://schemas.microsoft.com/office/drawing/2014/main" id="{BD10037D-13B4-4ACD-82CB-3995470F8378}"/>
                  </a:ext>
                </a:extLst>
              </p:cNvPr>
              <p:cNvSpPr/>
              <p:nvPr/>
            </p:nvSpPr>
            <p:spPr>
              <a:xfrm rot="8118126" flipH="1">
                <a:off x="16728" y="349570"/>
                <a:ext cx="1219710" cy="5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21053" y="20019"/>
                    </a:lnTo>
                    <a:cubicBezTo>
                      <a:pt x="18267" y="12701"/>
                      <a:pt x="14695" y="8304"/>
                      <a:pt x="10800" y="8304"/>
                    </a:cubicBezTo>
                    <a:cubicBezTo>
                      <a:pt x="6905" y="8304"/>
                      <a:pt x="3333" y="12701"/>
                      <a:pt x="547" y="20019"/>
                    </a:cubicBezTo>
                    <a:lnTo>
                      <a:pt x="0" y="21600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square" lIns="45719" tIns="45719" rIns="45719" bIns="45719" numCol="1" anchor="ctr">
                <a:noAutofit/>
              </a:bodyPr>
              <a:lstStyle/>
              <a:p>
                <a:endParaRPr sz="1600"/>
              </a:p>
            </p:txBody>
          </p:sp>
        </p:grpSp>
        <p:sp>
          <p:nvSpPr>
            <p:cNvPr id="16" name="Oval 17">
              <a:extLst>
                <a:ext uri="{FF2B5EF4-FFF2-40B4-BE49-F238E27FC236}">
                  <a16:creationId xmlns="" xmlns:a16="http://schemas.microsoft.com/office/drawing/2014/main" id="{A5631FEC-BBC4-43EA-AC18-2FEA7AF3D019}"/>
                </a:ext>
              </a:extLst>
            </p:cNvPr>
            <p:cNvSpPr/>
            <p:nvPr/>
          </p:nvSpPr>
          <p:spPr>
            <a:xfrm>
              <a:off x="1891909" y="1600200"/>
              <a:ext cx="955319" cy="891146"/>
            </a:xfrm>
            <a:prstGeom prst="ellipse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45719" rIns="45719" anchor="ctr"/>
            <a:lstStyle/>
            <a:p>
              <a:endParaRPr sz="1600"/>
            </a:p>
          </p:txBody>
        </p:sp>
        <p:sp>
          <p:nvSpPr>
            <p:cNvPr id="17" name="Oval 19">
              <a:extLst>
                <a:ext uri="{FF2B5EF4-FFF2-40B4-BE49-F238E27FC236}">
                  <a16:creationId xmlns="" xmlns:a16="http://schemas.microsoft.com/office/drawing/2014/main" id="{B20E3FBF-07A4-4B0E-8A89-02E88CAE47AF}"/>
                </a:ext>
              </a:extLst>
            </p:cNvPr>
            <p:cNvSpPr/>
            <p:nvPr/>
          </p:nvSpPr>
          <p:spPr>
            <a:xfrm>
              <a:off x="2032819" y="1724741"/>
              <a:ext cx="741354" cy="648142"/>
            </a:xfrm>
            <a:prstGeom prst="ellipse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45719" rIns="45719" anchor="ctr"/>
            <a:lstStyle/>
            <a:p>
              <a:endParaRPr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6773BC0E-EE6D-4EAE-985C-71C057EC6D33}"/>
                </a:ext>
              </a:extLst>
            </p:cNvPr>
            <p:cNvSpPr txBox="1"/>
            <p:nvPr/>
          </p:nvSpPr>
          <p:spPr>
            <a:xfrm>
              <a:off x="2903405" y="1704458"/>
              <a:ext cx="4078606" cy="109970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Cần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làm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Chơi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thể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thao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vừa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sức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ăn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uống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đúng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cách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sống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vui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vẻ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,..</a:t>
              </a:r>
              <a:endParaRPr lang="zh-CN" alt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731635" y="3790950"/>
            <a:ext cx="7107565" cy="1288497"/>
            <a:chOff x="1731635" y="4022985"/>
            <a:chExt cx="7107565" cy="1288497"/>
          </a:xfrm>
        </p:grpSpPr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EAE2CCE1-CA12-430C-B4D8-15380E26C3AD}"/>
                </a:ext>
              </a:extLst>
            </p:cNvPr>
            <p:cNvGrpSpPr/>
            <p:nvPr/>
          </p:nvGrpSpPr>
          <p:grpSpPr>
            <a:xfrm>
              <a:off x="1731635" y="4022985"/>
              <a:ext cx="1849735" cy="853879"/>
              <a:chOff x="1570617" y="3592508"/>
              <a:chExt cx="1332393" cy="1095251"/>
            </a:xfrm>
          </p:grpSpPr>
          <p:grpSp>
            <p:nvGrpSpPr>
              <p:cNvPr id="22" name="Group">
                <a:extLst>
                  <a:ext uri="{FF2B5EF4-FFF2-40B4-BE49-F238E27FC236}">
                    <a16:creationId xmlns="" xmlns:a16="http://schemas.microsoft.com/office/drawing/2014/main" id="{3FDA5FF8-021A-4084-B445-4176372110E5}"/>
                  </a:ext>
                </a:extLst>
              </p:cNvPr>
              <p:cNvGrpSpPr/>
              <p:nvPr/>
            </p:nvGrpSpPr>
            <p:grpSpPr>
              <a:xfrm>
                <a:off x="1570617" y="3592508"/>
                <a:ext cx="892922" cy="551900"/>
                <a:chOff x="327235" y="224454"/>
                <a:chExt cx="1477774" cy="1044748"/>
              </a:xfrm>
              <a:solidFill>
                <a:srgbClr val="FD7223"/>
              </a:solidFill>
            </p:grpSpPr>
            <p:sp>
              <p:nvSpPr>
                <p:cNvPr id="25" name="Freeform: Shape 48">
                  <a:extLst>
                    <a:ext uri="{FF2B5EF4-FFF2-40B4-BE49-F238E27FC236}">
                      <a16:creationId xmlns="" xmlns:a16="http://schemas.microsoft.com/office/drawing/2014/main" id="{E9C3BCE3-C92B-4706-8DB6-2BBE23810014}"/>
                    </a:ext>
                  </a:extLst>
                </p:cNvPr>
                <p:cNvSpPr/>
                <p:nvPr/>
              </p:nvSpPr>
              <p:spPr>
                <a:xfrm rot="2406479">
                  <a:off x="327235" y="824990"/>
                  <a:ext cx="1219707" cy="4442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21053" y="20019"/>
                      </a:lnTo>
                      <a:cubicBezTo>
                        <a:pt x="18267" y="12701"/>
                        <a:pt x="14695" y="8304"/>
                        <a:pt x="10800" y="8304"/>
                      </a:cubicBezTo>
                      <a:cubicBezTo>
                        <a:pt x="6905" y="8304"/>
                        <a:pt x="3333" y="12701"/>
                        <a:pt x="547" y="20019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 sz="1600"/>
                </a:p>
              </p:txBody>
            </p:sp>
            <p:sp>
              <p:nvSpPr>
                <p:cNvPr id="26" name="Freeform: Shape 49">
                  <a:extLst>
                    <a:ext uri="{FF2B5EF4-FFF2-40B4-BE49-F238E27FC236}">
                      <a16:creationId xmlns="" xmlns:a16="http://schemas.microsoft.com/office/drawing/2014/main" id="{C043D1EA-F578-4AC2-A5CF-EDC2A743A5A2}"/>
                    </a:ext>
                  </a:extLst>
                </p:cNvPr>
                <p:cNvSpPr/>
                <p:nvPr/>
              </p:nvSpPr>
              <p:spPr>
                <a:xfrm rot="13139630" flipH="1">
                  <a:off x="585298" y="224454"/>
                  <a:ext cx="1219711" cy="5490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21053" y="20019"/>
                      </a:lnTo>
                      <a:cubicBezTo>
                        <a:pt x="18267" y="12701"/>
                        <a:pt x="14695" y="8304"/>
                        <a:pt x="10800" y="8304"/>
                      </a:cubicBezTo>
                      <a:cubicBezTo>
                        <a:pt x="6905" y="8304"/>
                        <a:pt x="3333" y="12701"/>
                        <a:pt x="547" y="20019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 sz="1600"/>
                </a:p>
              </p:txBody>
            </p:sp>
          </p:grpSp>
          <p:sp>
            <p:nvSpPr>
              <p:cNvPr id="23" name="Oval 39">
                <a:extLst>
                  <a:ext uri="{FF2B5EF4-FFF2-40B4-BE49-F238E27FC236}">
                    <a16:creationId xmlns="" xmlns:a16="http://schemas.microsoft.com/office/drawing/2014/main" id="{373CB2BC-902E-481A-A287-FA4F7A344973}"/>
                  </a:ext>
                </a:extLst>
              </p:cNvPr>
              <p:cNvSpPr/>
              <p:nvPr/>
            </p:nvSpPr>
            <p:spPr>
              <a:xfrm>
                <a:off x="2095043" y="3793232"/>
                <a:ext cx="807967" cy="894527"/>
              </a:xfrm>
              <a:prstGeom prst="ellipse">
                <a:avLst/>
              </a:prstGeom>
              <a:solidFill>
                <a:srgbClr val="FEECDA"/>
              </a:solidFill>
              <a:ln w="12700">
                <a:miter lim="400000"/>
              </a:ln>
              <a:effectLst>
                <a:outerShdw blurRad="152400" dist="90035" dir="2315233" rotWithShape="0">
                  <a:srgbClr val="000000">
                    <a:alpha val="38297"/>
                  </a:srgbClr>
                </a:outerShdw>
              </a:effectLst>
            </p:spPr>
            <p:txBody>
              <a:bodyPr lIns="45719" rIns="45719" anchor="ctr"/>
              <a:lstStyle/>
              <a:p>
                <a:endParaRPr sz="1600"/>
              </a:p>
            </p:txBody>
          </p:sp>
          <p:sp>
            <p:nvSpPr>
              <p:cNvPr id="24" name="Oval 41">
                <a:extLst>
                  <a:ext uri="{FF2B5EF4-FFF2-40B4-BE49-F238E27FC236}">
                    <a16:creationId xmlns="" xmlns:a16="http://schemas.microsoft.com/office/drawing/2014/main" id="{32CBB6D8-E6D0-4FCF-AAEC-CC02BCBDD29B}"/>
                  </a:ext>
                </a:extLst>
              </p:cNvPr>
              <p:cNvSpPr/>
              <p:nvPr/>
            </p:nvSpPr>
            <p:spPr>
              <a:xfrm>
                <a:off x="2165556" y="3909503"/>
                <a:ext cx="641666" cy="648142"/>
              </a:xfrm>
              <a:prstGeom prst="ellipse">
                <a:avLst/>
              </a:prstGeom>
              <a:solidFill>
                <a:srgbClr val="FD7223"/>
              </a:solidFill>
              <a:ln w="12700">
                <a:miter lim="400000"/>
              </a:ln>
            </p:spPr>
            <p:txBody>
              <a:bodyPr lIns="45719" rIns="45719" anchor="ctr"/>
              <a:lstStyle/>
              <a:p>
                <a:endParaRPr sz="1600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6773BC0E-EE6D-4EAE-985C-71C057EC6D33}"/>
                </a:ext>
              </a:extLst>
            </p:cNvPr>
            <p:cNvSpPr txBox="1"/>
            <p:nvPr/>
          </p:nvSpPr>
          <p:spPr>
            <a:xfrm>
              <a:off x="3657600" y="4111153"/>
              <a:ext cx="5181600" cy="120032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Cần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tránh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Vận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động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quá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sức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ngồi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lâu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thức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khuya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luôn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lo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lắng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căng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4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thẳng</a:t>
              </a:r>
              <a:r>
                <a:rPr lang="en-US" altLang="zh-CN" sz="24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,..</a:t>
              </a:r>
              <a:endParaRPr lang="zh-CN" alt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563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428"/>
            <a:ext cx="9130352" cy="520065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4" name="Rectangle: Rounded Corners 155"/>
          <p:cNvSpPr/>
          <p:nvPr/>
        </p:nvSpPr>
        <p:spPr>
          <a:xfrm>
            <a:off x="31541" y="0"/>
            <a:ext cx="7997594" cy="3181350"/>
          </a:xfrm>
          <a:prstGeom prst="roundRect">
            <a:avLst>
              <a:gd name="adj" fmla="val 1027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400" dirty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1" y="2779644"/>
            <a:ext cx="4015854" cy="2611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609" y="297306"/>
            <a:ext cx="691839" cy="1281184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228600" y="194321"/>
            <a:ext cx="7467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luận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vệ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tuần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hoàn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vệ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mạch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chúng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ta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Thường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xuyên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dục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thao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vui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vừa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sức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;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Sống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vui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vẻ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tránh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xúc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mạnh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hoặc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tức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giận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;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mặc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áo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hoặc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giày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dép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quá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dọa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nạt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mất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ngủ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lo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lắng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;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viêm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họng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lâu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dẫn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nguy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bệnh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thấp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;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ăn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uống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điều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đủ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chất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,…</a:t>
            </a:r>
            <a:endParaRPr lang="vi-VN" altLang="en-US" sz="24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99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93662"/>
            <a:ext cx="8839200" cy="80168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62000" y="57150"/>
            <a:ext cx="8229600" cy="762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giờ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tức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ngực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tim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đập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nhanh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vậy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2" descr="6 tư thế ngủ thể hiện tính cách và sức khỏe - Benh.vn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123950"/>
            <a:ext cx="43434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1876957"/>
            <a:ext cx="4267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từng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tức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ngực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nằm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úp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xuống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giường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60" y="1836152"/>
            <a:ext cx="426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Tim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đập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nhanh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chạy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nhanh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nhanh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tim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đập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nhanh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D:\LUU 13-5-22\GIÁO ÁN SLIDE\HÌNH LÀM SILDE\hình động chạy nhanh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123950"/>
            <a:ext cx="43434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42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-nen-slide-thuyet-trinh-dep-17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31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9" y="1120462"/>
            <a:ext cx="3042635" cy="42738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7DD8F0F-AF34-868F-B3D1-3144FD973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8" y="177165"/>
            <a:ext cx="5524290" cy="2811781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1371600" y="1047750"/>
            <a:ext cx="2632710" cy="5715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68580" tIns="34290" rIns="68580" bIns="34290" anchor="t"/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3600" b="1" dirty="0" err="1" smtClean="0">
                <a:solidFill>
                  <a:srgbClr val="FF0000"/>
                </a:solidFill>
                <a:latin typeface="Segoe Print" pitchFamily="2" charset="0"/>
                <a:cs typeface="UTM Avo" panose="02040603050506020204" pitchFamily="18" charset="0"/>
              </a:rPr>
              <a:t>Vận</a:t>
            </a:r>
            <a:r>
              <a:rPr lang="en-US" altLang="en-US" sz="3600" b="1" dirty="0" smtClean="0">
                <a:solidFill>
                  <a:srgbClr val="FF0000"/>
                </a:solidFill>
                <a:latin typeface="Segoe Print" pitchFamily="2" charset="0"/>
                <a:cs typeface="UTM Avo" panose="020406030505060202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Segoe Print" pitchFamily="2" charset="0"/>
                <a:cs typeface="UTM Avo" panose="02040603050506020204" pitchFamily="18" charset="0"/>
              </a:rPr>
              <a:t>dụng</a:t>
            </a:r>
            <a:endParaRPr lang="en-US" altLang="en-US" sz="3600" b="1" dirty="0">
              <a:latin typeface="Segoe Print" pitchFamily="2" charset="0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01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2">
            <a:extLst>
              <a:ext uri="{FF2B5EF4-FFF2-40B4-BE49-F238E27FC236}">
                <a16:creationId xmlns:a16="http://schemas.microsoft.com/office/drawing/2014/main" xmlns="" id="{99B86E85-EC52-4171-8939-31759E1A0DCF}"/>
              </a:ext>
            </a:extLst>
          </p:cNvPr>
          <p:cNvSpPr/>
          <p:nvPr/>
        </p:nvSpPr>
        <p:spPr>
          <a:xfrm>
            <a:off x="4724400" y="124978"/>
            <a:ext cx="4211181" cy="2106394"/>
          </a:xfrm>
          <a:prstGeom prst="wedgeRoundRectCallout">
            <a:avLst>
              <a:gd name="adj1" fmla="val -41117"/>
              <a:gd name="adj2" fmla="val 76744"/>
              <a:gd name="adj3" fmla="val 16667"/>
            </a:avLst>
          </a:prstGeom>
          <a:noFill/>
          <a:ln w="38100">
            <a:solidFill>
              <a:srgbClr val="00B0F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nl-NL" sz="4800" dirty="0" smtClean="0">
                <a:solidFill>
                  <a:srgbClr val="FFC000"/>
                </a:solidFill>
                <a:latin typeface="Bodoni MT Condensed" pitchFamily="18" charset="0"/>
                <a:ea typeface="Times New Roman" panose="02020603050405020304" pitchFamily="18" charset="0"/>
                <a:cs typeface="Arial" pitchFamily="34" charset="0"/>
              </a:rPr>
              <a:t>Trò chơi vận động</a:t>
            </a:r>
            <a:endParaRPr lang="en-US" sz="4800" dirty="0">
              <a:solidFill>
                <a:srgbClr val="FFC000"/>
              </a:solidFill>
              <a:latin typeface="Bodoni MT Condensed" pitchFamily="18" charset="0"/>
              <a:cs typeface="Arial" pitchFamily="34" charset="0"/>
            </a:endParaRPr>
          </a:p>
        </p:txBody>
      </p:sp>
      <p:pic>
        <p:nvPicPr>
          <p:cNvPr id="12290" name="Picture 2" descr="D:\LUU 13-5-22\GIÁO ÁN SLIDE\HÌNH LÀM SILDE\hình động cầm đà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8150"/>
            <a:ext cx="1600200" cy="243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LUU 13-5-22\GIÁO ÁN SLIDE\HÌNH LÀM SILDE\hình động nhảy mú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029" y="1178175"/>
            <a:ext cx="12827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LUU 13-5-22\GIÁO ÁN SLIDE\HÌNH LÀM SILDE\hình động người ai cập nhảy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231372"/>
            <a:ext cx="1600199" cy="247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12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0"/>
          <p:cNvPicPr preferRelativeResize="0"/>
          <p:nvPr/>
        </p:nvPicPr>
        <p:blipFill rotWithShape="1">
          <a:blip r:embed="rId3">
            <a:alphaModFix/>
          </a:blip>
          <a:srcRect t="31866"/>
          <a:stretch/>
        </p:blipFill>
        <p:spPr>
          <a:xfrm>
            <a:off x="2064609" y="117691"/>
            <a:ext cx="4030319" cy="597087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0"/>
          <p:cNvSpPr/>
          <p:nvPr/>
        </p:nvSpPr>
        <p:spPr>
          <a:xfrm>
            <a:off x="2498301" y="93089"/>
            <a:ext cx="352853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A651"/>
                </a:solidFill>
                <a:latin typeface="Arial"/>
                <a:ea typeface="Arial"/>
                <a:cs typeface="Arial"/>
                <a:sym typeface="Arial"/>
              </a:rPr>
              <a:t>Hoạt</a:t>
            </a:r>
            <a:r>
              <a:rPr lang="en-US" sz="2400" b="1" dirty="0">
                <a:solidFill>
                  <a:srgbClr val="00A65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00A651"/>
                </a:solidFill>
                <a:latin typeface="Arial"/>
                <a:ea typeface="Arial"/>
                <a:cs typeface="Arial"/>
                <a:sym typeface="Arial"/>
              </a:rPr>
              <a:t>động</a:t>
            </a:r>
            <a:r>
              <a:rPr lang="en-US" sz="2400" b="1" dirty="0">
                <a:solidFill>
                  <a:srgbClr val="00A65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00A651"/>
                </a:solidFill>
                <a:latin typeface="Arial"/>
                <a:ea typeface="Arial"/>
                <a:cs typeface="Arial"/>
                <a:sym typeface="Arial"/>
              </a:rPr>
              <a:t>sau</a:t>
            </a:r>
            <a:r>
              <a:rPr lang="en-US" sz="2400" b="1" dirty="0">
                <a:solidFill>
                  <a:srgbClr val="00A65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00A651"/>
                </a:solidFill>
                <a:latin typeface="Arial"/>
                <a:ea typeface="Arial"/>
                <a:cs typeface="Arial"/>
                <a:sym typeface="Arial"/>
              </a:rPr>
              <a:t>giờ</a:t>
            </a:r>
            <a:r>
              <a:rPr lang="en-US" sz="2400" b="1" dirty="0">
                <a:solidFill>
                  <a:srgbClr val="00A65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00A651"/>
                </a:solidFill>
                <a:latin typeface="Arial"/>
                <a:ea typeface="Arial"/>
                <a:cs typeface="Arial"/>
                <a:sym typeface="Arial"/>
              </a:rPr>
              <a:t>học</a:t>
            </a:r>
            <a:endParaRPr sz="2400" b="1" dirty="0">
              <a:solidFill>
                <a:srgbClr val="00A6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0"/>
          <p:cNvSpPr txBox="1"/>
          <p:nvPr/>
        </p:nvSpPr>
        <p:spPr>
          <a:xfrm>
            <a:off x="1132036" y="990289"/>
            <a:ext cx="765779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Kể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bố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mẹ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nghe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điều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học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được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ở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lớp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endParaRPr dirty="0"/>
          </a:p>
        </p:txBody>
      </p:sp>
      <p:sp>
        <p:nvSpPr>
          <p:cNvPr id="157" name="Google Shape;157;p10"/>
          <p:cNvSpPr/>
          <p:nvPr/>
        </p:nvSpPr>
        <p:spPr>
          <a:xfrm>
            <a:off x="1738343" y="7647"/>
            <a:ext cx="721572" cy="707131"/>
          </a:xfrm>
          <a:prstGeom prst="ellipse">
            <a:avLst/>
          </a:prstGeom>
          <a:solidFill>
            <a:srgbClr val="00A651"/>
          </a:solidFill>
          <a:ln w="25400" cap="flat" cmpd="sng">
            <a:solidFill>
              <a:srgbClr val="1A8C5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0"/>
          <p:cNvSpPr/>
          <p:nvPr/>
        </p:nvSpPr>
        <p:spPr>
          <a:xfrm>
            <a:off x="1809303" y="83219"/>
            <a:ext cx="615146" cy="473195"/>
          </a:xfrm>
          <a:custGeom>
            <a:avLst/>
            <a:gdLst/>
            <a:ahLst/>
            <a:cxnLst/>
            <a:rect l="l" t="t" r="r" b="b"/>
            <a:pathLst>
              <a:path w="2714625" h="2130425" extrusionOk="0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56;p10"/>
          <p:cNvSpPr txBox="1"/>
          <p:nvPr/>
        </p:nvSpPr>
        <p:spPr>
          <a:xfrm>
            <a:off x="1132035" y="1576726"/>
            <a:ext cx="765779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xem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hôm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nay.</a:t>
            </a:r>
            <a:endParaRPr dirty="0"/>
          </a:p>
        </p:txBody>
      </p:sp>
      <p:sp>
        <p:nvSpPr>
          <p:cNvPr id="10" name="Google Shape;156;p10"/>
          <p:cNvSpPr txBox="1"/>
          <p:nvPr/>
        </p:nvSpPr>
        <p:spPr>
          <a:xfrm>
            <a:off x="1098365" y="2121794"/>
            <a:ext cx="765779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Chuẩn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cho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tiết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học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sau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: “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Chăm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sóc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bảo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vệ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cơ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quan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tuần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hoàn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”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tiết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2.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40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1714501" y="1124203"/>
            <a:ext cx="5918597" cy="76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sz="2700" b="1" u="sng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Tự</a:t>
            </a:r>
            <a:r>
              <a:rPr lang="en-US" sz="2700" b="1" u="sng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700" b="1" u="sng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nhiên</a:t>
            </a:r>
            <a:r>
              <a:rPr lang="en-US" sz="2700" b="1" u="sng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700" b="1" u="sng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và</a:t>
            </a:r>
            <a:r>
              <a:rPr lang="en-US" sz="2700" b="1" u="sng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700" b="1" u="sng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xã</a:t>
            </a:r>
            <a:r>
              <a:rPr lang="en-US" sz="2700" b="1" u="sng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700" b="1" u="sng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hội</a:t>
            </a:r>
            <a:r>
              <a:rPr lang="en-US" sz="2700" b="1" u="sng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:</a:t>
            </a:r>
            <a:endParaRPr lang="en-US" sz="2700" b="1" u="sng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409384" y="1572919"/>
            <a:ext cx="8429815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sz="27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Bài</a:t>
            </a:r>
            <a:r>
              <a:rPr lang="en-US" sz="27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21: </a:t>
            </a:r>
            <a:r>
              <a:rPr lang="en-US" sz="27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Chăm</a:t>
            </a:r>
            <a:r>
              <a:rPr lang="en-US" sz="27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sóc</a:t>
            </a:r>
            <a:r>
              <a:rPr lang="en-US" sz="27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và</a:t>
            </a:r>
            <a:r>
              <a:rPr lang="en-US" sz="27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bảo</a:t>
            </a:r>
            <a:r>
              <a:rPr lang="en-US" sz="27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vệ</a:t>
            </a:r>
            <a:r>
              <a:rPr lang="en-US" sz="27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cơ</a:t>
            </a:r>
            <a:r>
              <a:rPr lang="en-US" sz="27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quan</a:t>
            </a:r>
            <a:r>
              <a:rPr lang="en-US" sz="27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tuần</a:t>
            </a:r>
            <a:r>
              <a:rPr lang="en-US" sz="27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hoàn</a:t>
            </a:r>
            <a:endParaRPr lang="en-US" sz="27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2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-nen-slide-thuyet-trinh-dep-17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31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9" y="1120462"/>
            <a:ext cx="3042635" cy="42738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7DD8F0F-AF34-868F-B3D1-3144FD973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8" y="177165"/>
            <a:ext cx="5524290" cy="2811781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1371600" y="1047750"/>
            <a:ext cx="2632710" cy="5715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68580" tIns="34290" rIns="68580" bIns="34290" anchor="t"/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3600" b="1" dirty="0" err="1" smtClean="0">
                <a:solidFill>
                  <a:srgbClr val="FF0000"/>
                </a:solidFill>
                <a:latin typeface="Segoe Print" pitchFamily="2" charset="0"/>
                <a:cs typeface="UTM Avo" panose="02040603050506020204" pitchFamily="18" charset="0"/>
              </a:rPr>
              <a:t>Khám</a:t>
            </a:r>
            <a:r>
              <a:rPr lang="en-US" altLang="en-US" sz="3600" b="1" dirty="0" smtClean="0">
                <a:solidFill>
                  <a:srgbClr val="FF0000"/>
                </a:solidFill>
                <a:latin typeface="Segoe Print" pitchFamily="2" charset="0"/>
                <a:cs typeface="UTM Avo" panose="020406030505060202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Segoe Print" pitchFamily="2" charset="0"/>
                <a:cs typeface="UTM Avo" panose="02040603050506020204" pitchFamily="18" charset="0"/>
              </a:rPr>
              <a:t>phá</a:t>
            </a:r>
            <a:endParaRPr lang="en-US" altLang="en-US" sz="3600" b="1" dirty="0">
              <a:latin typeface="Segoe Print" pitchFamily="2" charset="0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27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D35C07B-24C8-20B4-90C2-4998D8F91F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16" y="-743604"/>
            <a:ext cx="9055256" cy="6503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A118D6F-B9D8-DD02-94D1-B4C83A0B59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ABA509-3A73-BE37-456F-DDDAB29AA5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573" y="354330"/>
            <a:ext cx="7390855" cy="472059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868BBF60-12F3-8C0F-AF3D-DC59AEAAEED7}"/>
              </a:ext>
            </a:extLst>
          </p:cNvPr>
          <p:cNvSpPr/>
          <p:nvPr/>
        </p:nvSpPr>
        <p:spPr>
          <a:xfrm>
            <a:off x="1524000" y="1123950"/>
            <a:ext cx="6019800" cy="14886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 defTabSz="685800">
              <a:defRPr/>
            </a:pPr>
            <a:r>
              <a:rPr lang="en-US" sz="2400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nl-NL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Quan sát hình và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uống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tuần</a:t>
            </a:r>
            <a:r>
              <a:rPr lang="en-US" sz="2400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hoàn</a:t>
            </a:r>
            <a:endParaRPr lang="en-US" sz="2400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C3759C6A-945A-C407-5D33-B1DC9839B055}"/>
              </a:ext>
            </a:extLst>
          </p:cNvPr>
          <p:cNvGrpSpPr/>
          <p:nvPr/>
        </p:nvGrpSpPr>
        <p:grpSpPr>
          <a:xfrm>
            <a:off x="213359" y="2571750"/>
            <a:ext cx="1894914" cy="2536510"/>
            <a:chOff x="4837666" y="1863018"/>
            <a:chExt cx="2526552" cy="3382013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C68E4C13-06EB-086B-3CF4-58B1633DB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37666" y="1917462"/>
              <a:ext cx="2526552" cy="3327569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="" xmlns:a16="http://schemas.microsoft.com/office/drawing/2014/main" id="{D45F2A83-6BEC-937A-E061-D7D36314D3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006" y="1863018"/>
              <a:ext cx="1071431" cy="1071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351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2" y="816049"/>
            <a:ext cx="906691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5" descr="Hình ảnh âm Thanh Nổi Kính Lúp Vẽ Tay Minh Họa PNG , Kính Lúp Stereo, Kính  Lúp Sáng Tạo, Vẽ Tay Kính Lúp PNG miễn phí tải tập tin PSDComment và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82032" y="68818"/>
            <a:ext cx="8909568" cy="830997"/>
            <a:chOff x="82032" y="68818"/>
            <a:chExt cx="8909568" cy="830997"/>
          </a:xfrm>
        </p:grpSpPr>
        <p:sp>
          <p:nvSpPr>
            <p:cNvPr id="4" name="Rectangle 3"/>
            <p:cNvSpPr/>
            <p:nvPr/>
          </p:nvSpPr>
          <p:spPr>
            <a:xfrm>
              <a:off x="615433" y="68818"/>
              <a:ext cx="837616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Quan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sát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số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1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và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cho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biết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tên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một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số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thức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ăn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đồ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uống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lợi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không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lợi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cho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cơ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quan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tuần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hoàn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trong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sau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: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32" y="161925"/>
              <a:ext cx="603767" cy="685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-82920" y="1195685"/>
            <a:ext cx="1371600" cy="681336"/>
            <a:chOff x="185701" y="899815"/>
            <a:chExt cx="1371600" cy="681336"/>
          </a:xfrm>
        </p:grpSpPr>
        <p:cxnSp>
          <p:nvCxnSpPr>
            <p:cNvPr id="9" name="Straight Arrow Connector 8"/>
            <p:cNvCxnSpPr>
              <a:endCxn id="11" idx="2"/>
            </p:cNvCxnSpPr>
            <p:nvPr/>
          </p:nvCxnSpPr>
          <p:spPr>
            <a:xfrm flipH="1" flipV="1">
              <a:off x="871501" y="1299925"/>
              <a:ext cx="37584" cy="28122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85701" y="899815"/>
              <a:ext cx="1371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Rượu</a:t>
              </a:r>
              <a:endPara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14400" y="819150"/>
            <a:ext cx="1371600" cy="681335"/>
            <a:chOff x="185701" y="899815"/>
            <a:chExt cx="1371600" cy="681335"/>
          </a:xfrm>
        </p:grpSpPr>
        <p:cxnSp>
          <p:nvCxnSpPr>
            <p:cNvPr id="18" name="Straight Arrow Connector 17"/>
            <p:cNvCxnSpPr/>
            <p:nvPr/>
          </p:nvCxnSpPr>
          <p:spPr>
            <a:xfrm flipV="1">
              <a:off x="909084" y="1276350"/>
              <a:ext cx="233916" cy="304800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85701" y="899815"/>
              <a:ext cx="1371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Dầu</a:t>
              </a:r>
              <a:r>
                <a:rPr lang="en-US" sz="2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ăn</a:t>
              </a:r>
              <a:endPara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52400" y="4095750"/>
            <a:ext cx="1371600" cy="685800"/>
            <a:chOff x="338101" y="819150"/>
            <a:chExt cx="1371600" cy="685800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1100101" y="819150"/>
              <a:ext cx="0" cy="296383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38101" y="1104840"/>
              <a:ext cx="1371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Muối</a:t>
              </a:r>
              <a:endPara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62000" y="3109615"/>
            <a:ext cx="1371600" cy="681336"/>
            <a:chOff x="185701" y="899815"/>
            <a:chExt cx="1371600" cy="681336"/>
          </a:xfrm>
        </p:grpSpPr>
        <p:cxnSp>
          <p:nvCxnSpPr>
            <p:cNvPr id="30" name="Straight Arrow Connector 29"/>
            <p:cNvCxnSpPr>
              <a:endCxn id="31" idx="2"/>
            </p:cNvCxnSpPr>
            <p:nvPr/>
          </p:nvCxnSpPr>
          <p:spPr>
            <a:xfrm flipH="1" flipV="1">
              <a:off x="871501" y="1299925"/>
              <a:ext cx="37584" cy="28122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5701" y="899815"/>
              <a:ext cx="1371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Bia</a:t>
              </a:r>
              <a:endPara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676769" y="2038350"/>
            <a:ext cx="1371600" cy="622378"/>
            <a:chOff x="185701" y="823615"/>
            <a:chExt cx="1371600" cy="622378"/>
          </a:xfrm>
        </p:grpSpPr>
        <p:cxnSp>
          <p:nvCxnSpPr>
            <p:cNvPr id="35" name="Straight Arrow Connector 34"/>
            <p:cNvCxnSpPr>
              <a:endCxn id="36" idx="2"/>
            </p:cNvCxnSpPr>
            <p:nvPr/>
          </p:nvCxnSpPr>
          <p:spPr>
            <a:xfrm flipV="1">
              <a:off x="792126" y="1223725"/>
              <a:ext cx="79375" cy="222268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85701" y="823615"/>
              <a:ext cx="1371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Lạc</a:t>
              </a:r>
              <a:endPara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517110" y="804505"/>
            <a:ext cx="1371600" cy="700445"/>
            <a:chOff x="185701" y="880705"/>
            <a:chExt cx="1371600" cy="700445"/>
          </a:xfrm>
        </p:grpSpPr>
        <p:cxnSp>
          <p:nvCxnSpPr>
            <p:cNvPr id="38" name="Straight Arrow Connector 37"/>
            <p:cNvCxnSpPr/>
            <p:nvPr/>
          </p:nvCxnSpPr>
          <p:spPr>
            <a:xfrm flipV="1">
              <a:off x="909084" y="1276350"/>
              <a:ext cx="233916" cy="304800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85701" y="880705"/>
              <a:ext cx="1371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D</a:t>
              </a:r>
              <a:r>
                <a:rPr lang="en-US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ưa</a:t>
              </a:r>
              <a:r>
                <a:rPr lang="en-US" sz="2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hấu</a:t>
              </a:r>
              <a:endPara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676769" y="3490137"/>
            <a:ext cx="1371600" cy="685800"/>
            <a:chOff x="338101" y="819150"/>
            <a:chExt cx="1371600" cy="685800"/>
          </a:xfrm>
        </p:grpSpPr>
        <p:cxnSp>
          <p:nvCxnSpPr>
            <p:cNvPr id="41" name="Straight Arrow Connector 40"/>
            <p:cNvCxnSpPr/>
            <p:nvPr/>
          </p:nvCxnSpPr>
          <p:spPr>
            <a:xfrm>
              <a:off x="1100101" y="819150"/>
              <a:ext cx="0" cy="296383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338101" y="1104840"/>
              <a:ext cx="1371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Cà</a:t>
              </a:r>
              <a:r>
                <a:rPr lang="en-US" sz="2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rốt</a:t>
              </a:r>
              <a:endPara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048369" y="2097792"/>
            <a:ext cx="1371600" cy="681335"/>
            <a:chOff x="185701" y="899815"/>
            <a:chExt cx="1371600" cy="681335"/>
          </a:xfrm>
        </p:grpSpPr>
        <p:cxnSp>
          <p:nvCxnSpPr>
            <p:cNvPr id="45" name="Straight Arrow Connector 44"/>
            <p:cNvCxnSpPr/>
            <p:nvPr/>
          </p:nvCxnSpPr>
          <p:spPr>
            <a:xfrm flipV="1">
              <a:off x="909084" y="1240483"/>
              <a:ext cx="0" cy="340667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185701" y="899815"/>
              <a:ext cx="1371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Thịt</a:t>
              </a:r>
              <a:endPara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452946" y="2897753"/>
            <a:ext cx="1371600" cy="681335"/>
            <a:chOff x="185701" y="899815"/>
            <a:chExt cx="1371600" cy="681335"/>
          </a:xfrm>
        </p:grpSpPr>
        <p:cxnSp>
          <p:nvCxnSpPr>
            <p:cNvPr id="49" name="Straight Arrow Connector 48"/>
            <p:cNvCxnSpPr/>
            <p:nvPr/>
          </p:nvCxnSpPr>
          <p:spPr>
            <a:xfrm flipV="1">
              <a:off x="909084" y="1240483"/>
              <a:ext cx="0" cy="340667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185701" y="899815"/>
              <a:ext cx="1371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Nước</a:t>
              </a:r>
              <a:r>
                <a:rPr lang="en-US" sz="2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lọc</a:t>
              </a:r>
              <a:endPara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019800" y="1219260"/>
            <a:ext cx="1371600" cy="681335"/>
            <a:chOff x="185701" y="899815"/>
            <a:chExt cx="1371600" cy="681335"/>
          </a:xfrm>
        </p:grpSpPr>
        <p:cxnSp>
          <p:nvCxnSpPr>
            <p:cNvPr id="52" name="Straight Arrow Connector 51"/>
            <p:cNvCxnSpPr/>
            <p:nvPr/>
          </p:nvCxnSpPr>
          <p:spPr>
            <a:xfrm flipV="1">
              <a:off x="909084" y="1240483"/>
              <a:ext cx="0" cy="340667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185701" y="899815"/>
              <a:ext cx="1371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Đậu</a:t>
              </a:r>
              <a:r>
                <a:rPr lang="en-US" sz="2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phụ</a:t>
              </a:r>
              <a:endPara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657600" y="2552640"/>
            <a:ext cx="1371600" cy="626597"/>
            <a:chOff x="185701" y="954553"/>
            <a:chExt cx="1371600" cy="626597"/>
          </a:xfrm>
        </p:grpSpPr>
        <p:cxnSp>
          <p:nvCxnSpPr>
            <p:cNvPr id="55" name="Straight Arrow Connector 54"/>
            <p:cNvCxnSpPr/>
            <p:nvPr/>
          </p:nvCxnSpPr>
          <p:spPr>
            <a:xfrm flipV="1">
              <a:off x="909084" y="1240483"/>
              <a:ext cx="0" cy="340667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85701" y="954553"/>
              <a:ext cx="1371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Cam</a:t>
              </a:r>
              <a:endPara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501117" y="1809750"/>
            <a:ext cx="1371600" cy="969377"/>
            <a:chOff x="296975" y="888160"/>
            <a:chExt cx="1371600" cy="969377"/>
          </a:xfrm>
        </p:grpSpPr>
        <p:cxnSp>
          <p:nvCxnSpPr>
            <p:cNvPr id="58" name="Straight Arrow Connector 57"/>
            <p:cNvCxnSpPr/>
            <p:nvPr/>
          </p:nvCxnSpPr>
          <p:spPr>
            <a:xfrm flipV="1">
              <a:off x="897417" y="1516870"/>
              <a:ext cx="0" cy="340667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296975" y="888160"/>
              <a:ext cx="1371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Bông</a:t>
              </a:r>
              <a:r>
                <a:rPr lang="en-US" sz="2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cải</a:t>
              </a:r>
              <a:r>
                <a:rPr lang="en-US" sz="2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trắng</a:t>
              </a:r>
              <a:endPara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962400" y="1255127"/>
            <a:ext cx="1371600" cy="681335"/>
            <a:chOff x="185701" y="899815"/>
            <a:chExt cx="1371600" cy="681335"/>
          </a:xfrm>
        </p:grpSpPr>
        <p:cxnSp>
          <p:nvCxnSpPr>
            <p:cNvPr id="61" name="Straight Arrow Connector 60"/>
            <p:cNvCxnSpPr/>
            <p:nvPr/>
          </p:nvCxnSpPr>
          <p:spPr>
            <a:xfrm flipV="1">
              <a:off x="792791" y="1240483"/>
              <a:ext cx="0" cy="340667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185701" y="899815"/>
              <a:ext cx="1371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Đường</a:t>
              </a:r>
              <a:endPara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4953000" y="899815"/>
            <a:ext cx="1371600" cy="681335"/>
            <a:chOff x="185701" y="899815"/>
            <a:chExt cx="1371600" cy="681335"/>
          </a:xfrm>
        </p:grpSpPr>
        <p:cxnSp>
          <p:nvCxnSpPr>
            <p:cNvPr id="64" name="Straight Arrow Connector 63"/>
            <p:cNvCxnSpPr/>
            <p:nvPr/>
          </p:nvCxnSpPr>
          <p:spPr>
            <a:xfrm flipV="1">
              <a:off x="909084" y="1240483"/>
              <a:ext cx="0" cy="340667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185701" y="899815"/>
              <a:ext cx="1371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Bắp</a:t>
              </a:r>
              <a:r>
                <a:rPr lang="en-US" sz="2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cải</a:t>
              </a:r>
              <a:endPara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858000" y="1787664"/>
            <a:ext cx="1371600" cy="819017"/>
            <a:chOff x="243811" y="893747"/>
            <a:chExt cx="1371600" cy="819017"/>
          </a:xfrm>
        </p:grpSpPr>
        <p:cxnSp>
          <p:nvCxnSpPr>
            <p:cNvPr id="70" name="Straight Arrow Connector 69"/>
            <p:cNvCxnSpPr/>
            <p:nvPr/>
          </p:nvCxnSpPr>
          <p:spPr>
            <a:xfrm flipV="1">
              <a:off x="624811" y="1403930"/>
              <a:ext cx="76200" cy="308834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243811" y="893747"/>
              <a:ext cx="1371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Đậu</a:t>
              </a:r>
              <a:r>
                <a:rPr lang="en-US" sz="2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hà</a:t>
              </a:r>
              <a:r>
                <a:rPr lang="en-US" sz="2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lan</a:t>
              </a:r>
              <a:endPara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7010400" y="976015"/>
            <a:ext cx="1371600" cy="681335"/>
            <a:chOff x="185701" y="899815"/>
            <a:chExt cx="1371600" cy="681335"/>
          </a:xfrm>
        </p:grpSpPr>
        <p:cxnSp>
          <p:nvCxnSpPr>
            <p:cNvPr id="73" name="Straight Arrow Connector 72"/>
            <p:cNvCxnSpPr/>
            <p:nvPr/>
          </p:nvCxnSpPr>
          <p:spPr>
            <a:xfrm flipV="1">
              <a:off x="909084" y="1240483"/>
              <a:ext cx="0" cy="340667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185701" y="899815"/>
              <a:ext cx="1371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Cơm</a:t>
              </a:r>
              <a:endPara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7733783" y="742950"/>
            <a:ext cx="1486417" cy="681336"/>
            <a:chOff x="70884" y="899815"/>
            <a:chExt cx="1486417" cy="681336"/>
          </a:xfrm>
        </p:grpSpPr>
        <p:cxnSp>
          <p:nvCxnSpPr>
            <p:cNvPr id="79" name="Straight Arrow Connector 78"/>
            <p:cNvCxnSpPr/>
            <p:nvPr/>
          </p:nvCxnSpPr>
          <p:spPr>
            <a:xfrm flipV="1">
              <a:off x="909084" y="1256735"/>
              <a:ext cx="191017" cy="32441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70884" y="899815"/>
              <a:ext cx="14864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Nước</a:t>
              </a:r>
              <a:r>
                <a:rPr lang="en-US" sz="2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ngọt</a:t>
              </a:r>
              <a:endPara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7848600" y="2324040"/>
            <a:ext cx="1371600" cy="628710"/>
            <a:chOff x="185701" y="952440"/>
            <a:chExt cx="1371600" cy="628710"/>
          </a:xfrm>
        </p:grpSpPr>
        <p:cxnSp>
          <p:nvCxnSpPr>
            <p:cNvPr id="84" name="Straight Arrow Connector 83"/>
            <p:cNvCxnSpPr/>
            <p:nvPr/>
          </p:nvCxnSpPr>
          <p:spPr>
            <a:xfrm flipV="1">
              <a:off x="909084" y="1240483"/>
              <a:ext cx="0" cy="340667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185701" y="952440"/>
              <a:ext cx="1371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Pho </a:t>
              </a:r>
              <a:r>
                <a:rPr lang="en-US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mai</a:t>
              </a:r>
              <a:endPara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5029200" y="3830106"/>
            <a:ext cx="1371600" cy="622661"/>
            <a:chOff x="243811" y="761320"/>
            <a:chExt cx="1371600" cy="622661"/>
          </a:xfrm>
        </p:grpSpPr>
        <p:cxnSp>
          <p:nvCxnSpPr>
            <p:cNvPr id="87" name="Straight Arrow Connector 86"/>
            <p:cNvCxnSpPr/>
            <p:nvPr/>
          </p:nvCxnSpPr>
          <p:spPr>
            <a:xfrm flipV="1">
              <a:off x="398721" y="1075147"/>
              <a:ext cx="454690" cy="308834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243811" y="761320"/>
              <a:ext cx="1371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Gà</a:t>
              </a:r>
              <a:r>
                <a:rPr lang="en-US" sz="2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quay</a:t>
              </a:r>
              <a:endPara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7772400" y="3982506"/>
            <a:ext cx="1371600" cy="409627"/>
            <a:chOff x="243811" y="761320"/>
            <a:chExt cx="1371600" cy="409627"/>
          </a:xfrm>
        </p:grpSpPr>
        <p:cxnSp>
          <p:nvCxnSpPr>
            <p:cNvPr id="91" name="Straight Arrow Connector 90"/>
            <p:cNvCxnSpPr/>
            <p:nvPr/>
          </p:nvCxnSpPr>
          <p:spPr>
            <a:xfrm flipV="1">
              <a:off x="320011" y="1075147"/>
              <a:ext cx="533400" cy="95800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243811" y="761320"/>
              <a:ext cx="1371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Cá</a:t>
              </a:r>
              <a:endPara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7814930" y="2952750"/>
            <a:ext cx="1371600" cy="645467"/>
            <a:chOff x="185701" y="784479"/>
            <a:chExt cx="1371600" cy="645467"/>
          </a:xfrm>
        </p:grpSpPr>
        <p:cxnSp>
          <p:nvCxnSpPr>
            <p:cNvPr id="95" name="Straight Arrow Connector 94"/>
            <p:cNvCxnSpPr/>
            <p:nvPr/>
          </p:nvCxnSpPr>
          <p:spPr>
            <a:xfrm flipV="1">
              <a:off x="909084" y="1089279"/>
              <a:ext cx="0" cy="340667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185701" y="784479"/>
              <a:ext cx="1371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Trứng</a:t>
              </a:r>
              <a:endPara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5410200" y="2042815"/>
            <a:ext cx="1371600" cy="709882"/>
            <a:chOff x="185701" y="899815"/>
            <a:chExt cx="1371600" cy="709882"/>
          </a:xfrm>
        </p:grpSpPr>
        <p:cxnSp>
          <p:nvCxnSpPr>
            <p:cNvPr id="98" name="Straight Arrow Connector 97"/>
            <p:cNvCxnSpPr/>
            <p:nvPr/>
          </p:nvCxnSpPr>
          <p:spPr>
            <a:xfrm flipV="1">
              <a:off x="795301" y="1154847"/>
              <a:ext cx="76200" cy="454850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/>
          </p:nvSpPr>
          <p:spPr>
            <a:xfrm>
              <a:off x="185701" y="899815"/>
              <a:ext cx="1371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Sữa</a:t>
              </a:r>
              <a:endPara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5943600" y="3193754"/>
            <a:ext cx="2019301" cy="597196"/>
            <a:chOff x="223802" y="907754"/>
            <a:chExt cx="1514475" cy="597196"/>
          </a:xfrm>
        </p:grpSpPr>
        <p:cxnSp>
          <p:nvCxnSpPr>
            <p:cNvPr id="109" name="Straight Arrow Connector 108"/>
            <p:cNvCxnSpPr/>
            <p:nvPr/>
          </p:nvCxnSpPr>
          <p:spPr>
            <a:xfrm>
              <a:off x="909602" y="907754"/>
              <a:ext cx="0" cy="296383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/>
            <p:cNvSpPr txBox="1"/>
            <p:nvPr/>
          </p:nvSpPr>
          <p:spPr>
            <a:xfrm>
              <a:off x="223802" y="1104840"/>
              <a:ext cx="15144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Khoai</a:t>
              </a:r>
              <a:r>
                <a:rPr lang="en-US" sz="2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tây</a:t>
              </a:r>
              <a:r>
                <a:rPr lang="en-US" sz="2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chiên</a:t>
              </a:r>
              <a:endPara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064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44148D2-2091-4749-AAD1-A550013B68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45"/>
          <a:stretch/>
        </p:blipFill>
        <p:spPr>
          <a:xfrm>
            <a:off x="15" y="223"/>
            <a:ext cx="9143985" cy="5143493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xmlns="" id="{8551E709-AA06-437C-AEA4-19E0BA09B75C}"/>
              </a:ext>
            </a:extLst>
          </p:cNvPr>
          <p:cNvSpPr txBox="1"/>
          <p:nvPr/>
        </p:nvSpPr>
        <p:spPr>
          <a:xfrm>
            <a:off x="914400" y="1812025"/>
            <a:ext cx="2590800" cy="83869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dist"/>
            <a:r>
              <a:rPr lang="en-US" altLang="zh-CN" sz="5000" dirty="0" err="1" smtClean="0">
                <a:solidFill>
                  <a:srgbClr val="FF0000"/>
                </a:solidFill>
                <a:latin typeface="Agency FB" pitchFamily="34" charset="0"/>
                <a:ea typeface="微软雅黑" panose="020B0503020204020204" pitchFamily="34" charset="-122"/>
                <a:cs typeface="Arial" pitchFamily="34" charset="0"/>
              </a:rPr>
              <a:t>Trò</a:t>
            </a:r>
            <a:r>
              <a:rPr lang="en-US" altLang="zh-CN" sz="5000" dirty="0" smtClean="0">
                <a:solidFill>
                  <a:srgbClr val="FF0000"/>
                </a:solidFill>
                <a:latin typeface="Agency FB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5000" dirty="0" err="1" smtClean="0">
                <a:solidFill>
                  <a:srgbClr val="FF0000"/>
                </a:solidFill>
                <a:latin typeface="Agency FB" pitchFamily="34" charset="0"/>
                <a:ea typeface="微软雅黑" panose="020B0503020204020204" pitchFamily="34" charset="-122"/>
                <a:cs typeface="Arial" pitchFamily="34" charset="0"/>
              </a:rPr>
              <a:t>chơi</a:t>
            </a:r>
            <a:endParaRPr lang="en-US" altLang="zh-CN" sz="5000" dirty="0">
              <a:solidFill>
                <a:srgbClr val="FF0000"/>
              </a:solidFill>
              <a:latin typeface="Agency FB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7" name="Shape 223">
            <a:extLst>
              <a:ext uri="{FF2B5EF4-FFF2-40B4-BE49-F238E27FC236}">
                <a16:creationId xmlns:a16="http://schemas.microsoft.com/office/drawing/2014/main" xmlns="" id="{00F1A124-8E46-40C3-8CB9-2CEF0519B081}"/>
              </a:ext>
            </a:extLst>
          </p:cNvPr>
          <p:cNvSpPr/>
          <p:nvPr/>
        </p:nvSpPr>
        <p:spPr>
          <a:xfrm>
            <a:off x="4914287" y="1346483"/>
            <a:ext cx="179536" cy="192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 algn="ctr" defTabSz="309563" hangingPunct="0"/>
            <a:r>
              <a:rPr lang="en-US" altLang="zh-CN" sz="1000" kern="0" cap="all" dirty="0">
                <a:latin typeface="Lato Bold"/>
                <a:sym typeface="Lato Bold"/>
              </a:rPr>
              <a:t>01</a:t>
            </a:r>
            <a:endParaRPr sz="1000" kern="0" cap="all" dirty="0">
              <a:latin typeface="Lato Bold"/>
              <a:sym typeface="Lato Bold"/>
            </a:endParaRPr>
          </a:p>
        </p:txBody>
      </p:sp>
      <p:sp>
        <p:nvSpPr>
          <p:cNvPr id="10" name="Shape 223">
            <a:extLst>
              <a:ext uri="{FF2B5EF4-FFF2-40B4-BE49-F238E27FC236}">
                <a16:creationId xmlns:a16="http://schemas.microsoft.com/office/drawing/2014/main" xmlns="" id="{2802B309-4ED2-4C80-99F4-1BAAFA494BB7}"/>
              </a:ext>
            </a:extLst>
          </p:cNvPr>
          <p:cNvSpPr/>
          <p:nvPr/>
        </p:nvSpPr>
        <p:spPr>
          <a:xfrm>
            <a:off x="4923922" y="2003394"/>
            <a:ext cx="179536" cy="192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 algn="ctr" defTabSz="309563" hangingPunct="0"/>
            <a:r>
              <a:rPr lang="en-US" altLang="zh-CN" sz="1000" kern="0" cap="all" dirty="0">
                <a:latin typeface="Lato Bold"/>
                <a:sym typeface="Lato Bold"/>
              </a:rPr>
              <a:t>02</a:t>
            </a:r>
            <a:endParaRPr sz="1000" kern="0" cap="all" dirty="0">
              <a:latin typeface="Lato Bold"/>
              <a:sym typeface="Lato Bold"/>
            </a:endParaRPr>
          </a:p>
        </p:txBody>
      </p:sp>
      <p:sp>
        <p:nvSpPr>
          <p:cNvPr id="13" name="Shape 223">
            <a:extLst>
              <a:ext uri="{FF2B5EF4-FFF2-40B4-BE49-F238E27FC236}">
                <a16:creationId xmlns:a16="http://schemas.microsoft.com/office/drawing/2014/main" xmlns="" id="{E687E286-0ADA-45D0-B2D2-6AD958CB2ECC}"/>
              </a:ext>
            </a:extLst>
          </p:cNvPr>
          <p:cNvSpPr/>
          <p:nvPr/>
        </p:nvSpPr>
        <p:spPr>
          <a:xfrm>
            <a:off x="4861227" y="2803142"/>
            <a:ext cx="229390" cy="192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 algn="ctr" defTabSz="309563" hangingPunct="0"/>
            <a:r>
              <a:rPr lang="en-US" altLang="zh-CN" sz="1000" kern="0" cap="all" dirty="0">
                <a:latin typeface="Lato Bold"/>
                <a:sym typeface="Lato Bold"/>
              </a:rPr>
              <a:t>03</a:t>
            </a:r>
            <a:endParaRPr sz="1000" kern="0" cap="all" dirty="0">
              <a:latin typeface="Lato Bold"/>
              <a:sym typeface="Lato Bold"/>
            </a:endParaRPr>
          </a:p>
        </p:txBody>
      </p:sp>
      <p:sp>
        <p:nvSpPr>
          <p:cNvPr id="16" name="Shape 223">
            <a:extLst>
              <a:ext uri="{FF2B5EF4-FFF2-40B4-BE49-F238E27FC236}">
                <a16:creationId xmlns:a16="http://schemas.microsoft.com/office/drawing/2014/main" xmlns="" id="{81F12023-B0CC-46C8-9AB2-2D783584CA95}"/>
              </a:ext>
            </a:extLst>
          </p:cNvPr>
          <p:cNvSpPr/>
          <p:nvPr/>
        </p:nvSpPr>
        <p:spPr>
          <a:xfrm>
            <a:off x="4858022" y="3963403"/>
            <a:ext cx="179536" cy="192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 algn="ctr" defTabSz="309563" hangingPunct="0"/>
            <a:r>
              <a:rPr lang="en-US" altLang="zh-CN" sz="1000" kern="0" cap="all" dirty="0">
                <a:latin typeface="Lato Bold"/>
                <a:sym typeface="Lato Bold"/>
              </a:rPr>
              <a:t>04</a:t>
            </a:r>
            <a:endParaRPr sz="1000" kern="0" cap="all" dirty="0">
              <a:latin typeface="Lato Bold"/>
              <a:sym typeface="Lato Bold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08152706-A5DF-4A35-B763-BA2E02970E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5" t="4941" r="12786" b="4639"/>
          <a:stretch/>
        </p:blipFill>
        <p:spPr>
          <a:xfrm>
            <a:off x="4638623" y="1657350"/>
            <a:ext cx="1861568" cy="2405222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xmlns="" id="{99B86E85-EC52-4171-8939-31759E1A0DCF}"/>
              </a:ext>
            </a:extLst>
          </p:cNvPr>
          <p:cNvSpPr/>
          <p:nvPr/>
        </p:nvSpPr>
        <p:spPr>
          <a:xfrm>
            <a:off x="5490025" y="124978"/>
            <a:ext cx="3445556" cy="1532372"/>
          </a:xfrm>
          <a:prstGeom prst="wedgeRoundRectCallout">
            <a:avLst>
              <a:gd name="adj1" fmla="val -41117"/>
              <a:gd name="adj2" fmla="val 76744"/>
              <a:gd name="adj3" fmla="val 16667"/>
            </a:avLst>
          </a:prstGeom>
          <a:noFill/>
          <a:ln w="38100">
            <a:solidFill>
              <a:srgbClr val="00B0F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nl-NL" sz="4800" dirty="0" smtClean="0">
                <a:solidFill>
                  <a:srgbClr val="FFC000"/>
                </a:solidFill>
                <a:latin typeface="Bodoni MT Condensed" pitchFamily="18" charset="0"/>
                <a:ea typeface="Times New Roman" panose="02020603050405020304" pitchFamily="18" charset="0"/>
                <a:cs typeface="Arial" pitchFamily="34" charset="0"/>
              </a:rPr>
              <a:t>Tiếp sức</a:t>
            </a:r>
            <a:endParaRPr lang="en-US" sz="4800" dirty="0">
              <a:solidFill>
                <a:srgbClr val="FFC000"/>
              </a:solidFill>
              <a:latin typeface="Bodoni MT Condensed" pitchFamily="18" charset="0"/>
              <a:cs typeface="Arial" pitchFamily="34" charset="0"/>
            </a:endParaRPr>
          </a:p>
        </p:txBody>
      </p:sp>
      <p:sp>
        <p:nvSpPr>
          <p:cNvPr id="20" name="Donut 19"/>
          <p:cNvSpPr/>
          <p:nvPr/>
        </p:nvSpPr>
        <p:spPr>
          <a:xfrm>
            <a:off x="7212803" y="2899322"/>
            <a:ext cx="1722779" cy="1676400"/>
          </a:xfrm>
          <a:prstGeom prst="donu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Donut 20"/>
          <p:cNvSpPr/>
          <p:nvPr/>
        </p:nvSpPr>
        <p:spPr>
          <a:xfrm>
            <a:off x="7212803" y="2876550"/>
            <a:ext cx="1722778" cy="1692989"/>
          </a:xfrm>
          <a:prstGeom prst="donut">
            <a:avLst/>
          </a:prstGeom>
          <a:solidFill>
            <a:srgbClr val="FF0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2" name="1 PHÚ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3800" y="4694636"/>
            <a:ext cx="422342" cy="41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1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6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312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82920" y="-136525"/>
            <a:ext cx="9303120" cy="5067374"/>
            <a:chOff x="-82920" y="-136525"/>
            <a:chExt cx="9303120" cy="5067374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32" y="816049"/>
              <a:ext cx="9066915" cy="411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AutoShape 5" descr="Hình ảnh âm Thanh Nổi Kính Lúp Vẽ Tay Minh Họa PNG , Kính Lúp Stereo, Kính  Lúp Sáng Tạo, Vẽ Tay Kính Lúp PNG miễn phí tải tập tin PSDComment và"/>
            <p:cNvSpPr>
              <a:spLocks noChangeAspect="1" noChangeArrowheads="1"/>
            </p:cNvSpPr>
            <p:nvPr/>
          </p:nvSpPr>
          <p:spPr bwMode="auto">
            <a:xfrm>
              <a:off x="155575" y="-136525"/>
              <a:ext cx="298450" cy="298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-82920" y="1195685"/>
              <a:ext cx="1371600" cy="681336"/>
              <a:chOff x="185701" y="899815"/>
              <a:chExt cx="1371600" cy="681336"/>
            </a:xfrm>
          </p:grpSpPr>
          <p:cxnSp>
            <p:nvCxnSpPr>
              <p:cNvPr id="9" name="Straight Arrow Connector 8"/>
              <p:cNvCxnSpPr>
                <a:endCxn id="11" idx="2"/>
              </p:cNvCxnSpPr>
              <p:nvPr/>
            </p:nvCxnSpPr>
            <p:spPr>
              <a:xfrm flipH="1" flipV="1">
                <a:off x="871501" y="1299925"/>
                <a:ext cx="37584" cy="281226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185701" y="899815"/>
                <a:ext cx="13716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Rượu</a:t>
                </a:r>
                <a:endParaRPr lang="en-US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914400" y="819150"/>
              <a:ext cx="1371600" cy="681335"/>
              <a:chOff x="185701" y="899815"/>
              <a:chExt cx="1371600" cy="681335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V="1">
                <a:off x="909084" y="1276350"/>
                <a:ext cx="233916" cy="304800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185701" y="899815"/>
                <a:ext cx="13716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Dầu</a:t>
                </a:r>
                <a:r>
                  <a:rPr lang="en-US" sz="2000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ăn</a:t>
                </a:r>
                <a:endParaRPr lang="en-US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152400" y="4095750"/>
              <a:ext cx="1371600" cy="685800"/>
              <a:chOff x="338101" y="819150"/>
              <a:chExt cx="1371600" cy="685800"/>
            </a:xfrm>
          </p:grpSpPr>
          <p:cxnSp>
            <p:nvCxnSpPr>
              <p:cNvPr id="23" name="Straight Arrow Connector 22"/>
              <p:cNvCxnSpPr/>
              <p:nvPr/>
            </p:nvCxnSpPr>
            <p:spPr>
              <a:xfrm>
                <a:off x="1100101" y="819150"/>
                <a:ext cx="0" cy="296383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38101" y="1104840"/>
                <a:ext cx="13716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Muối</a:t>
                </a:r>
                <a:endParaRPr lang="en-US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762000" y="3109615"/>
              <a:ext cx="1371600" cy="681336"/>
              <a:chOff x="185701" y="899815"/>
              <a:chExt cx="1371600" cy="681336"/>
            </a:xfrm>
          </p:grpSpPr>
          <p:cxnSp>
            <p:nvCxnSpPr>
              <p:cNvPr id="30" name="Straight Arrow Connector 29"/>
              <p:cNvCxnSpPr>
                <a:endCxn id="31" idx="2"/>
              </p:cNvCxnSpPr>
              <p:nvPr/>
            </p:nvCxnSpPr>
            <p:spPr>
              <a:xfrm flipH="1" flipV="1">
                <a:off x="871501" y="1299925"/>
                <a:ext cx="37584" cy="281226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185701" y="899815"/>
                <a:ext cx="13716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Bia</a:t>
                </a:r>
                <a:endParaRPr lang="en-US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1676769" y="2038350"/>
              <a:ext cx="1371600" cy="622378"/>
              <a:chOff x="185701" y="823615"/>
              <a:chExt cx="1371600" cy="622378"/>
            </a:xfrm>
          </p:grpSpPr>
          <p:cxnSp>
            <p:nvCxnSpPr>
              <p:cNvPr id="35" name="Straight Arrow Connector 34"/>
              <p:cNvCxnSpPr>
                <a:endCxn id="36" idx="2"/>
              </p:cNvCxnSpPr>
              <p:nvPr/>
            </p:nvCxnSpPr>
            <p:spPr>
              <a:xfrm flipV="1">
                <a:off x="792126" y="1223725"/>
                <a:ext cx="79375" cy="222268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/>
              <p:cNvSpPr txBox="1"/>
              <p:nvPr/>
            </p:nvSpPr>
            <p:spPr>
              <a:xfrm>
                <a:off x="185701" y="823615"/>
                <a:ext cx="13716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Lạc</a:t>
                </a:r>
                <a:endParaRPr lang="en-US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2517110" y="804505"/>
              <a:ext cx="1371600" cy="700445"/>
              <a:chOff x="185701" y="880705"/>
              <a:chExt cx="1371600" cy="700445"/>
            </a:xfrm>
          </p:grpSpPr>
          <p:cxnSp>
            <p:nvCxnSpPr>
              <p:cNvPr id="38" name="Straight Arrow Connector 37"/>
              <p:cNvCxnSpPr/>
              <p:nvPr/>
            </p:nvCxnSpPr>
            <p:spPr>
              <a:xfrm flipV="1">
                <a:off x="909084" y="1276350"/>
                <a:ext cx="233916" cy="304800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185701" y="880705"/>
                <a:ext cx="13716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D</a:t>
                </a:r>
                <a:r>
                  <a:rPr lang="en-US" sz="2000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ưa</a:t>
                </a:r>
                <a:r>
                  <a:rPr lang="en-US" sz="2000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hấu</a:t>
                </a:r>
                <a:endParaRPr lang="en-US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1676769" y="3490137"/>
              <a:ext cx="1371600" cy="685800"/>
              <a:chOff x="338101" y="819150"/>
              <a:chExt cx="1371600" cy="685800"/>
            </a:xfrm>
          </p:grpSpPr>
          <p:cxnSp>
            <p:nvCxnSpPr>
              <p:cNvPr id="41" name="Straight Arrow Connector 40"/>
              <p:cNvCxnSpPr/>
              <p:nvPr/>
            </p:nvCxnSpPr>
            <p:spPr>
              <a:xfrm>
                <a:off x="1100101" y="819150"/>
                <a:ext cx="0" cy="296383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/>
              <p:cNvSpPr txBox="1"/>
              <p:nvPr/>
            </p:nvSpPr>
            <p:spPr>
              <a:xfrm>
                <a:off x="338101" y="1104840"/>
                <a:ext cx="13716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Cà</a:t>
                </a:r>
                <a:r>
                  <a:rPr lang="en-US" sz="2000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rốt</a:t>
                </a:r>
                <a:endParaRPr lang="en-US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3048369" y="2097792"/>
              <a:ext cx="1371600" cy="681335"/>
              <a:chOff x="185701" y="899815"/>
              <a:chExt cx="1371600" cy="681335"/>
            </a:xfrm>
          </p:grpSpPr>
          <p:cxnSp>
            <p:nvCxnSpPr>
              <p:cNvPr id="45" name="Straight Arrow Connector 44"/>
              <p:cNvCxnSpPr/>
              <p:nvPr/>
            </p:nvCxnSpPr>
            <p:spPr>
              <a:xfrm flipV="1">
                <a:off x="909084" y="1240483"/>
                <a:ext cx="0" cy="340667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/>
              <p:cNvSpPr txBox="1"/>
              <p:nvPr/>
            </p:nvSpPr>
            <p:spPr>
              <a:xfrm>
                <a:off x="185701" y="899815"/>
                <a:ext cx="13716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Thịt</a:t>
                </a:r>
                <a:endParaRPr lang="en-US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2452946" y="2897753"/>
              <a:ext cx="1371600" cy="681335"/>
              <a:chOff x="185701" y="899815"/>
              <a:chExt cx="1371600" cy="681335"/>
            </a:xfrm>
          </p:grpSpPr>
          <p:cxnSp>
            <p:nvCxnSpPr>
              <p:cNvPr id="49" name="Straight Arrow Connector 48"/>
              <p:cNvCxnSpPr/>
              <p:nvPr/>
            </p:nvCxnSpPr>
            <p:spPr>
              <a:xfrm flipV="1">
                <a:off x="909084" y="1240483"/>
                <a:ext cx="0" cy="340667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185701" y="899815"/>
                <a:ext cx="13716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Nước</a:t>
                </a:r>
                <a:r>
                  <a:rPr lang="en-US" sz="2000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lọc</a:t>
                </a:r>
                <a:endParaRPr lang="en-US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6019800" y="1219260"/>
              <a:ext cx="1371600" cy="681335"/>
              <a:chOff x="185701" y="899815"/>
              <a:chExt cx="1371600" cy="681335"/>
            </a:xfrm>
          </p:grpSpPr>
          <p:cxnSp>
            <p:nvCxnSpPr>
              <p:cNvPr id="52" name="Straight Arrow Connector 51"/>
              <p:cNvCxnSpPr/>
              <p:nvPr/>
            </p:nvCxnSpPr>
            <p:spPr>
              <a:xfrm flipV="1">
                <a:off x="909084" y="1240483"/>
                <a:ext cx="0" cy="340667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/>
              <p:cNvSpPr txBox="1"/>
              <p:nvPr/>
            </p:nvSpPr>
            <p:spPr>
              <a:xfrm>
                <a:off x="185701" y="899815"/>
                <a:ext cx="13716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Đậu</a:t>
                </a:r>
                <a:r>
                  <a:rPr lang="en-US" sz="2000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phụ</a:t>
                </a:r>
                <a:endParaRPr lang="en-US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3657600" y="2552640"/>
              <a:ext cx="1371600" cy="626597"/>
              <a:chOff x="185701" y="954553"/>
              <a:chExt cx="1371600" cy="626597"/>
            </a:xfrm>
          </p:grpSpPr>
          <p:cxnSp>
            <p:nvCxnSpPr>
              <p:cNvPr id="55" name="Straight Arrow Connector 54"/>
              <p:cNvCxnSpPr/>
              <p:nvPr/>
            </p:nvCxnSpPr>
            <p:spPr>
              <a:xfrm flipV="1">
                <a:off x="909084" y="1240483"/>
                <a:ext cx="0" cy="340667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185701" y="954553"/>
                <a:ext cx="13716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Cam</a:t>
                </a:r>
                <a:endParaRPr lang="en-US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4501117" y="1809750"/>
              <a:ext cx="1371600" cy="969377"/>
              <a:chOff x="296975" y="888160"/>
              <a:chExt cx="1371600" cy="969377"/>
            </a:xfrm>
          </p:grpSpPr>
          <p:cxnSp>
            <p:nvCxnSpPr>
              <p:cNvPr id="58" name="Straight Arrow Connector 57"/>
              <p:cNvCxnSpPr/>
              <p:nvPr/>
            </p:nvCxnSpPr>
            <p:spPr>
              <a:xfrm flipV="1">
                <a:off x="897417" y="1516870"/>
                <a:ext cx="0" cy="340667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/>
              <p:cNvSpPr txBox="1"/>
              <p:nvPr/>
            </p:nvSpPr>
            <p:spPr>
              <a:xfrm>
                <a:off x="296975" y="888160"/>
                <a:ext cx="1371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Bông</a:t>
                </a:r>
                <a:r>
                  <a:rPr lang="en-US" sz="2000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cải</a:t>
                </a:r>
                <a:r>
                  <a:rPr lang="en-US" sz="2000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trắng</a:t>
                </a:r>
                <a:endParaRPr lang="en-US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3962400" y="1255127"/>
              <a:ext cx="1371600" cy="681335"/>
              <a:chOff x="185701" y="899815"/>
              <a:chExt cx="1371600" cy="681335"/>
            </a:xfrm>
          </p:grpSpPr>
          <p:cxnSp>
            <p:nvCxnSpPr>
              <p:cNvPr id="61" name="Straight Arrow Connector 60"/>
              <p:cNvCxnSpPr/>
              <p:nvPr/>
            </p:nvCxnSpPr>
            <p:spPr>
              <a:xfrm flipV="1">
                <a:off x="792791" y="1240483"/>
                <a:ext cx="0" cy="340667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/>
              <p:cNvSpPr txBox="1"/>
              <p:nvPr/>
            </p:nvSpPr>
            <p:spPr>
              <a:xfrm>
                <a:off x="185701" y="899815"/>
                <a:ext cx="13716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Đường</a:t>
                </a:r>
                <a:endParaRPr lang="en-US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953000" y="899815"/>
              <a:ext cx="1371600" cy="681335"/>
              <a:chOff x="185701" y="899815"/>
              <a:chExt cx="1371600" cy="681335"/>
            </a:xfrm>
          </p:grpSpPr>
          <p:cxnSp>
            <p:nvCxnSpPr>
              <p:cNvPr id="64" name="Straight Arrow Connector 63"/>
              <p:cNvCxnSpPr/>
              <p:nvPr/>
            </p:nvCxnSpPr>
            <p:spPr>
              <a:xfrm flipV="1">
                <a:off x="909084" y="1240483"/>
                <a:ext cx="0" cy="340667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/>
              <p:cNvSpPr txBox="1"/>
              <p:nvPr/>
            </p:nvSpPr>
            <p:spPr>
              <a:xfrm>
                <a:off x="185701" y="899815"/>
                <a:ext cx="13716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Bắp</a:t>
                </a:r>
                <a:r>
                  <a:rPr lang="en-US" sz="2000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cải</a:t>
                </a:r>
                <a:endParaRPr lang="en-US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6858000" y="1787664"/>
              <a:ext cx="1371600" cy="819017"/>
              <a:chOff x="243811" y="893747"/>
              <a:chExt cx="1371600" cy="819017"/>
            </a:xfrm>
          </p:grpSpPr>
          <p:cxnSp>
            <p:nvCxnSpPr>
              <p:cNvPr id="70" name="Straight Arrow Connector 69"/>
              <p:cNvCxnSpPr/>
              <p:nvPr/>
            </p:nvCxnSpPr>
            <p:spPr>
              <a:xfrm flipV="1">
                <a:off x="624811" y="1403930"/>
                <a:ext cx="76200" cy="308834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/>
              <p:cNvSpPr txBox="1"/>
              <p:nvPr/>
            </p:nvSpPr>
            <p:spPr>
              <a:xfrm>
                <a:off x="243811" y="893747"/>
                <a:ext cx="1371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Đậu</a:t>
                </a:r>
                <a:r>
                  <a:rPr lang="en-US" sz="2000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hà</a:t>
                </a:r>
                <a:r>
                  <a:rPr lang="en-US" sz="2000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lan</a:t>
                </a:r>
                <a:endParaRPr lang="en-US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7010400" y="976015"/>
              <a:ext cx="1371600" cy="681335"/>
              <a:chOff x="185701" y="899815"/>
              <a:chExt cx="1371600" cy="681335"/>
            </a:xfrm>
          </p:grpSpPr>
          <p:cxnSp>
            <p:nvCxnSpPr>
              <p:cNvPr id="73" name="Straight Arrow Connector 72"/>
              <p:cNvCxnSpPr/>
              <p:nvPr/>
            </p:nvCxnSpPr>
            <p:spPr>
              <a:xfrm flipV="1">
                <a:off x="909084" y="1240483"/>
                <a:ext cx="0" cy="340667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TextBox 73"/>
              <p:cNvSpPr txBox="1"/>
              <p:nvPr/>
            </p:nvSpPr>
            <p:spPr>
              <a:xfrm>
                <a:off x="185701" y="899815"/>
                <a:ext cx="13716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Cơm</a:t>
                </a:r>
                <a:endParaRPr lang="en-US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7733783" y="742950"/>
              <a:ext cx="1486417" cy="681336"/>
              <a:chOff x="70884" y="899815"/>
              <a:chExt cx="1486417" cy="681336"/>
            </a:xfrm>
          </p:grpSpPr>
          <p:cxnSp>
            <p:nvCxnSpPr>
              <p:cNvPr id="79" name="Straight Arrow Connector 78"/>
              <p:cNvCxnSpPr/>
              <p:nvPr/>
            </p:nvCxnSpPr>
            <p:spPr>
              <a:xfrm flipV="1">
                <a:off x="909084" y="1256735"/>
                <a:ext cx="191017" cy="324416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/>
              <p:cNvSpPr txBox="1"/>
              <p:nvPr/>
            </p:nvSpPr>
            <p:spPr>
              <a:xfrm>
                <a:off x="70884" y="899815"/>
                <a:ext cx="148641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Nước</a:t>
                </a:r>
                <a:r>
                  <a:rPr lang="en-US" sz="2000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ngọt</a:t>
                </a:r>
                <a:endParaRPr lang="en-US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>
              <a:off x="7848600" y="2324040"/>
              <a:ext cx="1371600" cy="628710"/>
              <a:chOff x="185701" y="952440"/>
              <a:chExt cx="1371600" cy="628710"/>
            </a:xfrm>
          </p:grpSpPr>
          <p:cxnSp>
            <p:nvCxnSpPr>
              <p:cNvPr id="84" name="Straight Arrow Connector 83"/>
              <p:cNvCxnSpPr/>
              <p:nvPr/>
            </p:nvCxnSpPr>
            <p:spPr>
              <a:xfrm flipV="1">
                <a:off x="909084" y="1240483"/>
                <a:ext cx="0" cy="340667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TextBox 84"/>
              <p:cNvSpPr txBox="1"/>
              <p:nvPr/>
            </p:nvSpPr>
            <p:spPr>
              <a:xfrm>
                <a:off x="185701" y="952440"/>
                <a:ext cx="13716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Pho </a:t>
                </a:r>
                <a:r>
                  <a:rPr lang="en-US" sz="2000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mai</a:t>
                </a:r>
                <a:endParaRPr lang="en-US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5029200" y="3830106"/>
              <a:ext cx="1371600" cy="622661"/>
              <a:chOff x="243811" y="761320"/>
              <a:chExt cx="1371600" cy="622661"/>
            </a:xfrm>
          </p:grpSpPr>
          <p:cxnSp>
            <p:nvCxnSpPr>
              <p:cNvPr id="87" name="Straight Arrow Connector 86"/>
              <p:cNvCxnSpPr/>
              <p:nvPr/>
            </p:nvCxnSpPr>
            <p:spPr>
              <a:xfrm flipV="1">
                <a:off x="398721" y="1075147"/>
                <a:ext cx="454690" cy="308834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TextBox 87"/>
              <p:cNvSpPr txBox="1"/>
              <p:nvPr/>
            </p:nvSpPr>
            <p:spPr>
              <a:xfrm>
                <a:off x="243811" y="761320"/>
                <a:ext cx="13716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Gà</a:t>
                </a:r>
                <a:r>
                  <a:rPr lang="en-US" sz="2000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quay</a:t>
                </a:r>
                <a:endParaRPr lang="en-US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>
              <a:off x="7772400" y="3982506"/>
              <a:ext cx="1371600" cy="409627"/>
              <a:chOff x="243811" y="761320"/>
              <a:chExt cx="1371600" cy="409627"/>
            </a:xfrm>
          </p:grpSpPr>
          <p:cxnSp>
            <p:nvCxnSpPr>
              <p:cNvPr id="91" name="Straight Arrow Connector 90"/>
              <p:cNvCxnSpPr/>
              <p:nvPr/>
            </p:nvCxnSpPr>
            <p:spPr>
              <a:xfrm flipV="1">
                <a:off x="320011" y="1075147"/>
                <a:ext cx="533400" cy="95800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TextBox 91"/>
              <p:cNvSpPr txBox="1"/>
              <p:nvPr/>
            </p:nvSpPr>
            <p:spPr>
              <a:xfrm>
                <a:off x="243811" y="761320"/>
                <a:ext cx="13716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Cá</a:t>
                </a:r>
                <a:endParaRPr lang="en-US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>
              <a:off x="7814930" y="2952750"/>
              <a:ext cx="1371600" cy="645467"/>
              <a:chOff x="185701" y="784479"/>
              <a:chExt cx="1371600" cy="645467"/>
            </a:xfrm>
          </p:grpSpPr>
          <p:cxnSp>
            <p:nvCxnSpPr>
              <p:cNvPr id="95" name="Straight Arrow Connector 94"/>
              <p:cNvCxnSpPr/>
              <p:nvPr/>
            </p:nvCxnSpPr>
            <p:spPr>
              <a:xfrm flipV="1">
                <a:off x="909084" y="1089279"/>
                <a:ext cx="0" cy="340667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xtBox 95"/>
              <p:cNvSpPr txBox="1"/>
              <p:nvPr/>
            </p:nvSpPr>
            <p:spPr>
              <a:xfrm>
                <a:off x="185701" y="784479"/>
                <a:ext cx="13716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Trứng</a:t>
                </a:r>
                <a:endParaRPr lang="en-US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5410200" y="2042815"/>
              <a:ext cx="1371600" cy="709882"/>
              <a:chOff x="185701" y="899815"/>
              <a:chExt cx="1371600" cy="709882"/>
            </a:xfrm>
          </p:grpSpPr>
          <p:cxnSp>
            <p:nvCxnSpPr>
              <p:cNvPr id="98" name="Straight Arrow Connector 97"/>
              <p:cNvCxnSpPr/>
              <p:nvPr/>
            </p:nvCxnSpPr>
            <p:spPr>
              <a:xfrm flipV="1">
                <a:off x="795301" y="1154847"/>
                <a:ext cx="76200" cy="454850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TextBox 98"/>
              <p:cNvSpPr txBox="1"/>
              <p:nvPr/>
            </p:nvSpPr>
            <p:spPr>
              <a:xfrm>
                <a:off x="185701" y="899815"/>
                <a:ext cx="13716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Sữa</a:t>
                </a:r>
                <a:endParaRPr lang="en-US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8" name="Group 107"/>
            <p:cNvGrpSpPr/>
            <p:nvPr/>
          </p:nvGrpSpPr>
          <p:grpSpPr>
            <a:xfrm>
              <a:off x="5943600" y="3193754"/>
              <a:ext cx="2019301" cy="597196"/>
              <a:chOff x="223802" y="907754"/>
              <a:chExt cx="1514475" cy="597196"/>
            </a:xfrm>
          </p:grpSpPr>
          <p:cxnSp>
            <p:nvCxnSpPr>
              <p:cNvPr id="109" name="Straight Arrow Connector 108"/>
              <p:cNvCxnSpPr/>
              <p:nvPr/>
            </p:nvCxnSpPr>
            <p:spPr>
              <a:xfrm>
                <a:off x="909602" y="907754"/>
                <a:ext cx="0" cy="296383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/>
              <p:cNvSpPr txBox="1"/>
              <p:nvPr/>
            </p:nvSpPr>
            <p:spPr>
              <a:xfrm>
                <a:off x="223802" y="1104840"/>
                <a:ext cx="151447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Khoai</a:t>
                </a:r>
                <a:r>
                  <a:rPr lang="en-US" sz="2000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tây</a:t>
                </a:r>
                <a:r>
                  <a:rPr lang="en-US" sz="2000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chiên</a:t>
                </a:r>
                <a:endParaRPr lang="en-US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178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</TotalTime>
  <Words>918</Words>
  <Application>Microsoft Office PowerPoint</Application>
  <PresentationFormat>On-screen Show (16:9)</PresentationFormat>
  <Paragraphs>111</Paragraphs>
  <Slides>32</Slides>
  <Notes>8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7450</dc:creator>
  <cp:lastModifiedBy>ACER</cp:lastModifiedBy>
  <cp:revision>93</cp:revision>
  <dcterms:created xsi:type="dcterms:W3CDTF">2023-02-18T08:50:35Z</dcterms:created>
  <dcterms:modified xsi:type="dcterms:W3CDTF">2025-01-26T04:21:51Z</dcterms:modified>
</cp:coreProperties>
</file>