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ppt/notesSlides/notesSlide16.xml" ContentType="application/vnd.openxmlformats-officedocument.presentationml.notesSlide+xml"/>
  <Override PartName="/ppt/tags/tag7.xml" ContentType="application/vnd.openxmlformats-officedocument.presentationml.tags+xml"/>
  <Override PartName="/ppt/notesSlides/notesSlide17.xml" ContentType="application/vnd.openxmlformats-officedocument.presentationml.notesSlide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tags/tag9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257" r:id="rId3"/>
    <p:sldId id="259" r:id="rId4"/>
    <p:sldId id="290" r:id="rId5"/>
    <p:sldId id="4365" r:id="rId6"/>
    <p:sldId id="294" r:id="rId7"/>
    <p:sldId id="265" r:id="rId8"/>
    <p:sldId id="4366" r:id="rId9"/>
    <p:sldId id="4367" r:id="rId10"/>
    <p:sldId id="4368" r:id="rId11"/>
    <p:sldId id="4370" r:id="rId12"/>
    <p:sldId id="4369" r:id="rId13"/>
    <p:sldId id="4371" r:id="rId14"/>
    <p:sldId id="4372" r:id="rId15"/>
    <p:sldId id="4373" r:id="rId16"/>
    <p:sldId id="4374" r:id="rId17"/>
    <p:sldId id="4375" r:id="rId18"/>
    <p:sldId id="4376" r:id="rId19"/>
    <p:sldId id="4377" r:id="rId20"/>
    <p:sldId id="4378" r:id="rId21"/>
    <p:sldId id="266" r:id="rId22"/>
    <p:sldId id="4379" r:id="rId23"/>
    <p:sldId id="43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2" d="100"/>
          <a:sy n="92" d="100"/>
        </p:scale>
        <p:origin x="-336" y="-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972E2-D2EB-4022-A77E-37780D4748FD}" type="datetimeFigureOut">
              <a:rPr lang="en-US" smtClean="0"/>
              <a:t>26/01/25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2B1C0-679F-44D0-9234-AC52D93CA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65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030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661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088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693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768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282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90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161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960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2400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121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430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8044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1507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288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806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416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749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204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790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188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390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348D18-DB74-435E-9BE9-48B046C9B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46D41E33-A853-481B-ADD0-19496460F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A19B632-6075-4950-8463-56002949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26F0B44-24E6-4699-BCBE-F03C973D0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37F1F21-A5F0-44BF-97E4-1A60CFDDC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6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6DE7216-EC27-4CD8-A47A-D86AFACB0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BBDED46-BF34-4381-A7AF-2690F5EFE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52E539C-CD83-4FA2-84C1-81A488B32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9798420-5586-43F4-9630-8BB56EF1D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FE0DF33-55BC-4E1C-96EA-6C98495D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5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0A13AD9A-FB84-464A-9231-58D33CB06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976B04D-9437-44D7-889A-457C4D0E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DCED7AE-E328-4EB8-9CA8-9CE0F440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9AA2D27-DDE4-46B8-BF59-BEECC894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92C9E5-6EEA-4B66-9892-E02F610E1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3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6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474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BB0ACB-03B5-48BD-9186-B463A0B9B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8CA6FFA-1F2D-4E59-9F03-5582A1266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F825A9-39B3-421A-AA88-6D83D7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390" y="6356749"/>
            <a:ext cx="2742447" cy="36427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26/01/2025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836F47-B750-48F1-A5AE-A645B147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413" y="6356749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367836-4DB5-4801-B9E6-FF72D868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1167" y="6356749"/>
            <a:ext cx="2742447" cy="36427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62918E10-43DF-4D34-9191-B9E03534C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37831" y="5412067"/>
            <a:ext cx="1888566" cy="188856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32072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B73570-7999-430A-94BB-E29404222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3C4DC63-1732-45C1-B975-C381BE585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DF71BDE-8B1F-4075-8849-C3DA97C9F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7570945-A837-4159-906F-AB7F1D4D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46A9E0F-3709-4449-8D91-4A87BAF36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69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CBF884B-25E7-4EBC-B51B-667F0BEF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D8BA533-D410-4924-9A7C-C96AA6462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D85ACE5-C6CF-4DC9-9A24-84867908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17A559A-7BA4-4385-A878-02EA43B4D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BDEB698-D0E7-422A-9DAB-CAF9A884F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75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44F0C7-293A-44DC-B199-7D8A3150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F965258-52F5-47FB-AD3E-9AE0121E5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F0AF49B-469F-43AD-9B0A-75EDC1485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5CF094E-C7E9-46BB-BD07-E23CFC07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F88D23-8325-49DA-856A-6178117CF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3558995-58C9-473F-8CA7-8A6D20E29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7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B90C174-B7E6-45BC-AB86-32AAE0F6F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90C9933-C9C7-495C-8389-4EC70593E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E524DE1-F191-4B87-8448-88630A47D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4618BF92-01C0-46BB-A20C-5E37B52630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A7BC00E-8B0A-499D-8102-90053CC6C7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9FE538F2-6527-48D3-8033-68F902012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8947722-8C5D-477A-A1B6-25D24E108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078E9A0-D0A6-4E0D-A597-4BE1B302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65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00A1D84-CA33-403A-BBE0-DB9B2624B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4B8561B-787B-4187-9ED1-B5340419F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19A86AA4-E380-4CE8-AD9C-0D2AD17C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3F515E6-55D8-4F54-9AC5-9DD6757B9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0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6A424B6-93BD-496A-A716-ED2F59308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80D5FE9-1911-4C6F-B4BB-C77ADDA6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F7BE3A-FEAF-4172-AAE6-466A3D56B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366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4EBE1D-BD76-4C3D-8B8B-8AA254465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2447093-C68B-4C21-9BAA-2DF62A9C3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58C2253-73D6-43D4-81D0-272558FAD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08A96F7-AE0E-44F0-A2ED-2CA8E214F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AD4F00B-909B-477E-BCCC-9925C7C9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D4022D4-9A53-4B7B-A6D0-CC939929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1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FA9D16A-0E9D-4EF0-9D67-205184171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669FD0C5-0E59-4036-B0A2-FEBF1FA687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47E48CC-45AD-4971-8FCB-5F0EEAFF5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161FABC-FB80-4A03-A125-E6A44F827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3CD006E-E4D7-4440-8CB3-CBA454440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B5D21E6-B411-417C-90FB-49910A74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275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A984DB8-3071-4BFE-89F8-DD74C839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0A2EFCF-381A-4467-AB09-81A97C63D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9AFDABE-08BC-4316-914A-400D7353FF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FEB62-F4D3-483A-8699-C6447A81AB21}" type="datetimeFigureOut">
              <a:rPr lang="zh-CN" altLang="en-US" smtClean="0"/>
              <a:t>2025/1/26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B481F0-F2F0-41EA-8D0D-33467C979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84BA6D4-CE25-4BD9-B54F-1C8E64222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7ECD7BEA-3C2E-B7BD-E819-01D467B7B41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17145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4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871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66683" rtl="0" eaLnBrk="1" latinLnBrk="0" hangingPunct="1">
        <a:lnSpc>
          <a:spcPct val="90000"/>
        </a:lnSpc>
        <a:spcBef>
          <a:spcPct val="0"/>
        </a:spcBef>
        <a:buNone/>
        <a:defRPr sz="41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71" indent="-216671" algn="l" defTabSz="86668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4" kern="1200">
          <a:solidFill>
            <a:schemeClr val="tx1"/>
          </a:solidFill>
          <a:latin typeface="+mn-lt"/>
          <a:ea typeface="+mn-ea"/>
          <a:cs typeface="+mn-cs"/>
        </a:defRPr>
      </a:lvl1pPr>
      <a:lvl2pPr marL="650012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4" kern="1200">
          <a:solidFill>
            <a:schemeClr val="tx1"/>
          </a:solidFill>
          <a:latin typeface="+mn-lt"/>
          <a:ea typeface="+mn-ea"/>
          <a:cs typeface="+mn-cs"/>
        </a:defRPr>
      </a:lvl2pPr>
      <a:lvl3pPr marL="1083353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6695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950036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383377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816719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250060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683401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1pPr>
      <a:lvl2pPr marL="433341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2pPr>
      <a:lvl3pPr marL="866683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3pPr>
      <a:lvl4pPr marL="1300024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733365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166707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600048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033389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466731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6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6.png"/><Relationship Id="rId10" Type="http://schemas.openxmlformats.org/officeDocument/2006/relationships/image" Target="../media/image48.png"/><Relationship Id="rId4" Type="http://schemas.openxmlformats.org/officeDocument/2006/relationships/image" Target="../media/image5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11" Type="http://schemas.openxmlformats.org/officeDocument/2006/relationships/image" Target="../media/image47.emf"/><Relationship Id="rId5" Type="http://schemas.openxmlformats.org/officeDocument/2006/relationships/image" Target="../media/image5.png"/><Relationship Id="rId10" Type="http://schemas.openxmlformats.org/officeDocument/2006/relationships/image" Target="../media/image44.pn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11" Type="http://schemas.openxmlformats.org/officeDocument/2006/relationships/image" Target="../media/image47.emf"/><Relationship Id="rId5" Type="http://schemas.openxmlformats.org/officeDocument/2006/relationships/image" Target="../media/image5.png"/><Relationship Id="rId10" Type="http://schemas.openxmlformats.org/officeDocument/2006/relationships/image" Target="../media/image44.pn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11" Type="http://schemas.openxmlformats.org/officeDocument/2006/relationships/image" Target="../media/image47.emf"/><Relationship Id="rId5" Type="http://schemas.openxmlformats.org/officeDocument/2006/relationships/image" Target="../media/image5.png"/><Relationship Id="rId10" Type="http://schemas.openxmlformats.org/officeDocument/2006/relationships/image" Target="../media/image44.pn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11" Type="http://schemas.openxmlformats.org/officeDocument/2006/relationships/image" Target="../media/image47.emf"/><Relationship Id="rId5" Type="http://schemas.openxmlformats.org/officeDocument/2006/relationships/image" Target="../media/image5.png"/><Relationship Id="rId10" Type="http://schemas.openxmlformats.org/officeDocument/2006/relationships/image" Target="../media/image44.pn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11" Type="http://schemas.openxmlformats.org/officeDocument/2006/relationships/image" Target="../media/image47.emf"/><Relationship Id="rId5" Type="http://schemas.openxmlformats.org/officeDocument/2006/relationships/image" Target="../media/image5.png"/><Relationship Id="rId10" Type="http://schemas.openxmlformats.org/officeDocument/2006/relationships/image" Target="../media/image44.pn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11" Type="http://schemas.openxmlformats.org/officeDocument/2006/relationships/image" Target="../media/image47.emf"/><Relationship Id="rId5" Type="http://schemas.openxmlformats.org/officeDocument/2006/relationships/image" Target="../media/image5.png"/><Relationship Id="rId10" Type="http://schemas.openxmlformats.org/officeDocument/2006/relationships/image" Target="../media/image44.pn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7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6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microsoft.com/office/2007/relationships/hdphoto" Target="../media/hdphoto1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22.svg"/><Relationship Id="rId9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6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22.svg"/><Relationship Id="rId9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6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3.png"/><Relationship Id="rId3" Type="http://schemas.openxmlformats.org/officeDocument/2006/relationships/tags" Target="../tags/tag1.xml"/><Relationship Id="rId7" Type="http://schemas.openxmlformats.org/officeDocument/2006/relationships/image" Target="../media/image5.png"/><Relationship Id="rId12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40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5.sv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33.svg"/><Relationship Id="rId5" Type="http://schemas.openxmlformats.org/officeDocument/2006/relationships/image" Target="../media/image6.png"/><Relationship Id="rId10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47.emf"/><Relationship Id="rId5" Type="http://schemas.openxmlformats.org/officeDocument/2006/relationships/image" Target="../media/image5.png"/><Relationship Id="rId10" Type="http://schemas.openxmlformats.org/officeDocument/2006/relationships/image" Target="../media/image44.pn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E4313517-275A-4294-96EA-460F2EB4337B}"/>
              </a:ext>
            </a:extLst>
          </p:cNvPr>
          <p:cNvGrpSpPr/>
          <p:nvPr/>
        </p:nvGrpSpPr>
        <p:grpSpPr>
          <a:xfrm>
            <a:off x="-1241770" y="2504661"/>
            <a:ext cx="3885580" cy="3306378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8577470" y="2713383"/>
            <a:ext cx="4235342" cy="3237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7E716888-6A9B-47DC-8F49-AEE398081F30}"/>
              </a:ext>
            </a:extLst>
          </p:cNvPr>
          <p:cNvGrpSpPr/>
          <p:nvPr/>
        </p:nvGrpSpPr>
        <p:grpSpPr>
          <a:xfrm>
            <a:off x="3747052" y="3707295"/>
            <a:ext cx="5034613" cy="3426419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xmlns="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xmlns="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xmlns="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7AE0F4-1306-A5BE-C864-764CE10104A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83586" y="1439111"/>
            <a:ext cx="5834378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B6DA468-5AAE-64C7-E6F2-B96D957FF49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29274" y="2451987"/>
            <a:ext cx="980931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8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" name="组合 18">
            <a:extLst>
              <a:ext uri="{FF2B5EF4-FFF2-40B4-BE49-F238E27FC236}">
                <a16:creationId xmlns:a16="http://schemas.microsoft.com/office/drawing/2014/main" xmlns="" id="{E56AD06E-6989-F61A-BCDB-6FD9FEE37E98}"/>
              </a:ext>
            </a:extLst>
          </p:cNvPr>
          <p:cNvGrpSpPr/>
          <p:nvPr/>
        </p:nvGrpSpPr>
        <p:grpSpPr>
          <a:xfrm>
            <a:off x="1143000" y="333375"/>
            <a:ext cx="9286746" cy="933479"/>
            <a:chOff x="1317" y="3053"/>
            <a:chExt cx="29536" cy="5374"/>
          </a:xfrm>
        </p:grpSpPr>
        <p:grpSp>
          <p:nvGrpSpPr>
            <p:cNvPr id="7" name="组合 15">
              <a:extLst>
                <a:ext uri="{FF2B5EF4-FFF2-40B4-BE49-F238E27FC236}">
                  <a16:creationId xmlns:a16="http://schemas.microsoft.com/office/drawing/2014/main" xmlns="" id="{F9258DAD-E181-CFAE-519B-0E0926F901E5}"/>
                </a:ext>
              </a:extLst>
            </p:cNvPr>
            <p:cNvGrpSpPr/>
            <p:nvPr/>
          </p:nvGrpSpPr>
          <p:grpSpPr>
            <a:xfrm>
              <a:off x="1317" y="3053"/>
              <a:ext cx="29536" cy="5374"/>
              <a:chOff x="1020" y="2328"/>
              <a:chExt cx="19498" cy="11072"/>
            </a:xfrm>
          </p:grpSpPr>
          <p:sp>
            <p:nvSpPr>
              <p:cNvPr id="11" name="圆角矩形 14">
                <a:extLst>
                  <a:ext uri="{FF2B5EF4-FFF2-40B4-BE49-F238E27FC236}">
                    <a16:creationId xmlns:a16="http://schemas.microsoft.com/office/drawing/2014/main" xmlns="" id="{075895B9-974C-65F3-4ACF-5041D75863E2}"/>
                  </a:ext>
                </a:extLst>
              </p:cNvPr>
              <p:cNvSpPr/>
              <p:nvPr/>
            </p:nvSpPr>
            <p:spPr>
              <a:xfrm>
                <a:off x="1220" y="2481"/>
                <a:ext cx="19298" cy="10919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圆角矩形 13">
                <a:extLst>
                  <a:ext uri="{FF2B5EF4-FFF2-40B4-BE49-F238E27FC236}">
                    <a16:creationId xmlns:a16="http://schemas.microsoft.com/office/drawing/2014/main" xmlns="" id="{BBC33515-15B7-23CF-A4CA-7250B889B695}"/>
                  </a:ext>
                </a:extLst>
              </p:cNvPr>
              <p:cNvSpPr/>
              <p:nvPr/>
            </p:nvSpPr>
            <p:spPr>
              <a:xfrm>
                <a:off x="1020" y="2328"/>
                <a:ext cx="19340" cy="10117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xmlns="" id="{A6C53E73-ADDB-8A8A-0CA2-447210E0A662}"/>
                </a:ext>
              </a:extLst>
            </p:cNvPr>
            <p:cNvSpPr txBox="1"/>
            <p:nvPr/>
          </p:nvSpPr>
          <p:spPr>
            <a:xfrm>
              <a:off x="2213" y="3107"/>
              <a:ext cx="28321" cy="4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 vị trí của Việt Nam trên lược đồ.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6074" y="1452562"/>
            <a:ext cx="6484995" cy="466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xmlns="" id="{122E4BED-6C69-6B36-A808-F0E6BE3AFC9E}"/>
              </a:ext>
            </a:extLst>
          </p:cNvPr>
          <p:cNvSpPr/>
          <p:nvPr/>
        </p:nvSpPr>
        <p:spPr>
          <a:xfrm rot="3696114">
            <a:off x="8137998" y="2941902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4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-1439789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15" y="4545618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7E716888-6A9B-47DC-8F49-AEE398081F30}"/>
              </a:ext>
            </a:extLst>
          </p:cNvPr>
          <p:cNvGrpSpPr/>
          <p:nvPr/>
        </p:nvGrpSpPr>
        <p:grpSpPr>
          <a:xfrm>
            <a:off x="803958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A8549EC3-AF91-472E-A32A-ED725069EE10}"/>
              </a:ext>
            </a:extLst>
          </p:cNvPr>
          <p:cNvGrpSpPr/>
          <p:nvPr/>
        </p:nvGrpSpPr>
        <p:grpSpPr>
          <a:xfrm>
            <a:off x="-976386" y="5198067"/>
            <a:ext cx="4259607" cy="4605932"/>
            <a:chOff x="7951111" y="4778078"/>
            <a:chExt cx="4259607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7562690" y="5166499"/>
              <a:ext cx="3622030" cy="284518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55F508C-72BC-2DEA-D8D2-5E1D04DA801A}"/>
              </a:ext>
            </a:extLst>
          </p:cNvPr>
          <p:cNvSpPr txBox="1"/>
          <p:nvPr/>
        </p:nvSpPr>
        <p:spPr>
          <a:xfrm>
            <a:off x="6810375" y="2028825"/>
            <a:ext cx="55245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8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TẬP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54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" name="组合 18">
            <a:extLst>
              <a:ext uri="{FF2B5EF4-FFF2-40B4-BE49-F238E27FC236}">
                <a16:creationId xmlns:a16="http://schemas.microsoft.com/office/drawing/2014/main" xmlns="" id="{E56AD06E-6989-F61A-BCDB-6FD9FEE37E98}"/>
              </a:ext>
            </a:extLst>
          </p:cNvPr>
          <p:cNvGrpSpPr/>
          <p:nvPr/>
        </p:nvGrpSpPr>
        <p:grpSpPr>
          <a:xfrm>
            <a:off x="708340" y="190499"/>
            <a:ext cx="10559606" cy="1762126"/>
            <a:chOff x="1317" y="3053"/>
            <a:chExt cx="29536" cy="5454"/>
          </a:xfrm>
        </p:grpSpPr>
        <p:grpSp>
          <p:nvGrpSpPr>
            <p:cNvPr id="7" name="组合 15">
              <a:extLst>
                <a:ext uri="{FF2B5EF4-FFF2-40B4-BE49-F238E27FC236}">
                  <a16:creationId xmlns:a16="http://schemas.microsoft.com/office/drawing/2014/main" xmlns="" id="{F9258DAD-E181-CFAE-519B-0E0926F901E5}"/>
                </a:ext>
              </a:extLst>
            </p:cNvPr>
            <p:cNvGrpSpPr/>
            <p:nvPr/>
          </p:nvGrpSpPr>
          <p:grpSpPr>
            <a:xfrm>
              <a:off x="1317" y="3053"/>
              <a:ext cx="29536" cy="5374"/>
              <a:chOff x="1020" y="2328"/>
              <a:chExt cx="19498" cy="11072"/>
            </a:xfrm>
          </p:grpSpPr>
          <p:sp>
            <p:nvSpPr>
              <p:cNvPr id="11" name="圆角矩形 14">
                <a:extLst>
                  <a:ext uri="{FF2B5EF4-FFF2-40B4-BE49-F238E27FC236}">
                    <a16:creationId xmlns:a16="http://schemas.microsoft.com/office/drawing/2014/main" xmlns="" id="{075895B9-974C-65F3-4ACF-5041D75863E2}"/>
                  </a:ext>
                </a:extLst>
              </p:cNvPr>
              <p:cNvSpPr/>
              <p:nvPr/>
            </p:nvSpPr>
            <p:spPr>
              <a:xfrm>
                <a:off x="1220" y="2481"/>
                <a:ext cx="19298" cy="10919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圆角矩形 13">
                <a:extLst>
                  <a:ext uri="{FF2B5EF4-FFF2-40B4-BE49-F238E27FC236}">
                    <a16:creationId xmlns:a16="http://schemas.microsoft.com/office/drawing/2014/main" xmlns="" id="{BBC33515-15B7-23CF-A4CA-7250B889B695}"/>
                  </a:ext>
                </a:extLst>
              </p:cNvPr>
              <p:cNvSpPr/>
              <p:nvPr/>
            </p:nvSpPr>
            <p:spPr>
              <a:xfrm>
                <a:off x="1020" y="2328"/>
                <a:ext cx="19340" cy="10117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xmlns="" id="{A6C53E73-ADDB-8A8A-0CA2-447210E0A662}"/>
                </a:ext>
              </a:extLst>
            </p:cNvPr>
            <p:cNvSpPr txBox="1"/>
            <p:nvPr/>
          </p:nvSpPr>
          <p:spPr>
            <a:xfrm>
              <a:off x="2213" y="3107"/>
              <a:ext cx="28321" cy="5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uan sát quả địa cầu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chia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sẻ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Từng châu lục tiếp giáp với đại dương nào?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Nước Việt Nam nằm ở châu lục nào? Tiếp giáp với biển thuộc đại dương nào?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4449" y="2014537"/>
            <a:ext cx="6484995" cy="466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FD1F644-3A75-59B3-44F8-B165617AFC86}"/>
              </a:ext>
            </a:extLst>
          </p:cNvPr>
          <p:cNvGrpSpPr/>
          <p:nvPr/>
        </p:nvGrpSpPr>
        <p:grpSpPr>
          <a:xfrm>
            <a:off x="7775030" y="4480766"/>
            <a:ext cx="4416970" cy="2156586"/>
            <a:chOff x="892354" y="3758439"/>
            <a:chExt cx="4278451" cy="21750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22215EBE-6200-BFD9-9105-1857F220C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62F58A00-CCF4-FD38-39A1-22205212C39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604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92361" cy="2547296"/>
            <a:chOff x="179877" y="1551249"/>
            <a:chExt cx="8115273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xmlns="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xmlns="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xmlns="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xmlns="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xmlns="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6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Á tiếp giáp với Bắc Băng Dương, Thái Bình Dương, Ấn Độ Dương.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5" name="Arrow: Down 4">
            <a:extLst>
              <a:ext uri="{FF2B5EF4-FFF2-40B4-BE49-F238E27FC236}">
                <a16:creationId xmlns:a16="http://schemas.microsoft.com/office/drawing/2014/main" xmlns="" id="{3F31E0F5-E8DA-02B1-70BF-DDD17C2F9109}"/>
              </a:ext>
            </a:extLst>
          </p:cNvPr>
          <p:cNvSpPr/>
          <p:nvPr/>
        </p:nvSpPr>
        <p:spPr>
          <a:xfrm>
            <a:off x="3137372" y="13702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xmlns="" id="{54A22C2B-A689-FD73-4495-3651BD2E1105}"/>
              </a:ext>
            </a:extLst>
          </p:cNvPr>
          <p:cNvSpPr/>
          <p:nvPr/>
        </p:nvSpPr>
        <p:spPr>
          <a:xfrm rot="1433246">
            <a:off x="5156673" y="22465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CBFF23B-AC03-9510-839F-5851B1CD34A3}"/>
              </a:ext>
            </a:extLst>
          </p:cNvPr>
          <p:cNvSpPr/>
          <p:nvPr/>
        </p:nvSpPr>
        <p:spPr>
          <a:xfrm>
            <a:off x="3409950" y="1771650"/>
            <a:ext cx="1704974" cy="155257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xmlns="" id="{F2E259E8-94BA-445C-DC2E-3C3D199B45A5}"/>
              </a:ext>
            </a:extLst>
          </p:cNvPr>
          <p:cNvSpPr/>
          <p:nvPr/>
        </p:nvSpPr>
        <p:spPr>
          <a:xfrm rot="1433246">
            <a:off x="4175598" y="313240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6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345512" y="23196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92361" cy="2547296"/>
            <a:chOff x="179877" y="1551249"/>
            <a:chExt cx="8115273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xmlns="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xmlns="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xmlns="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xmlns="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xmlns="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6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Âu tiếp giáp với Bắc Băng Dương, Đại Tây Dương.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5" name="Arrow: Down 4">
            <a:extLst>
              <a:ext uri="{FF2B5EF4-FFF2-40B4-BE49-F238E27FC236}">
                <a16:creationId xmlns:a16="http://schemas.microsoft.com/office/drawing/2014/main" xmlns="" id="{3F31E0F5-E8DA-02B1-70BF-DDD17C2F9109}"/>
              </a:ext>
            </a:extLst>
          </p:cNvPr>
          <p:cNvSpPr/>
          <p:nvPr/>
        </p:nvSpPr>
        <p:spPr>
          <a:xfrm>
            <a:off x="3137372" y="13702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xmlns="" id="{54A22C2B-A689-FD73-4495-3651BD2E1105}"/>
              </a:ext>
            </a:extLst>
          </p:cNvPr>
          <p:cNvSpPr/>
          <p:nvPr/>
        </p:nvSpPr>
        <p:spPr>
          <a:xfrm rot="1433246">
            <a:off x="2432523" y="20560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B071B3E3-C08D-5D87-49FB-9ED959B1A071}"/>
              </a:ext>
            </a:extLst>
          </p:cNvPr>
          <p:cNvSpPr/>
          <p:nvPr/>
        </p:nvSpPr>
        <p:spPr>
          <a:xfrm>
            <a:off x="2638424" y="2105026"/>
            <a:ext cx="1181101" cy="771524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9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92361" cy="2547296"/>
            <a:chOff x="179877" y="1551249"/>
            <a:chExt cx="8115273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xmlns="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xmlns="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xmlns="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xmlns="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xmlns="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6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Phi tiếp giáp với Ấn Độ Dương, Đại Tây Dương.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9" name="Arrow: Down 8">
            <a:extLst>
              <a:ext uri="{FF2B5EF4-FFF2-40B4-BE49-F238E27FC236}">
                <a16:creationId xmlns:a16="http://schemas.microsoft.com/office/drawing/2014/main" xmlns="" id="{54A22C2B-A689-FD73-4495-3651BD2E1105}"/>
              </a:ext>
            </a:extLst>
          </p:cNvPr>
          <p:cNvSpPr/>
          <p:nvPr/>
        </p:nvSpPr>
        <p:spPr>
          <a:xfrm rot="1433246">
            <a:off x="3985099" y="28942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1ED55502-56B2-C35B-4CE0-A6E2768C5DD5}"/>
              </a:ext>
            </a:extLst>
          </p:cNvPr>
          <p:cNvSpPr/>
          <p:nvPr/>
        </p:nvSpPr>
        <p:spPr>
          <a:xfrm>
            <a:off x="2486024" y="2838451"/>
            <a:ext cx="1181101" cy="1343024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xmlns="" id="{AD003A47-1619-2323-3AD8-1F7F5B4FB160}"/>
              </a:ext>
            </a:extLst>
          </p:cNvPr>
          <p:cNvSpPr/>
          <p:nvPr/>
        </p:nvSpPr>
        <p:spPr>
          <a:xfrm rot="1433246">
            <a:off x="2432524" y="212275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92361" cy="2547296"/>
            <a:chOff x="179877" y="1551249"/>
            <a:chExt cx="8115273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xmlns="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xmlns="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xmlns="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xmlns="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xmlns="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6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Mỹ  tiếp giáp với Bắc Băng Dương, Đại Tây Dương, Thái Bình Dương.</a:t>
                </a:r>
                <a:endPara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xmlns="" id="{1ED55502-56B2-C35B-4CE0-A6E2768C5DD5}"/>
              </a:ext>
            </a:extLst>
          </p:cNvPr>
          <p:cNvSpPr/>
          <p:nvPr/>
        </p:nvSpPr>
        <p:spPr>
          <a:xfrm>
            <a:off x="990599" y="1676401"/>
            <a:ext cx="1876426" cy="2886074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xmlns="" id="{AD003A47-1619-2323-3AD8-1F7F5B4FB160}"/>
              </a:ext>
            </a:extLst>
          </p:cNvPr>
          <p:cNvSpPr/>
          <p:nvPr/>
        </p:nvSpPr>
        <p:spPr>
          <a:xfrm rot="1433246">
            <a:off x="2889724" y="134170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xmlns="" id="{FE0268F9-82E5-BC94-2929-9EB3CCF4AE9C}"/>
              </a:ext>
            </a:extLst>
          </p:cNvPr>
          <p:cNvSpPr/>
          <p:nvPr/>
        </p:nvSpPr>
        <p:spPr>
          <a:xfrm rot="1433246">
            <a:off x="2546824" y="2198954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xmlns="" id="{BE04FC36-E9DB-D19D-2356-6BC6B45892F2}"/>
              </a:ext>
            </a:extLst>
          </p:cNvPr>
          <p:cNvSpPr/>
          <p:nvPr/>
        </p:nvSpPr>
        <p:spPr>
          <a:xfrm rot="1433246">
            <a:off x="1165699" y="2675204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58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5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92361" cy="2547296"/>
            <a:chOff x="179877" y="1551249"/>
            <a:chExt cx="8115273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xmlns="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xmlns="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xmlns="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xmlns="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xmlns="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6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Đại Dương tiếp giáp với Thái Bình Dương, Ấn Độ Dương.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9" name="Arrow: Down 8">
            <a:extLst>
              <a:ext uri="{FF2B5EF4-FFF2-40B4-BE49-F238E27FC236}">
                <a16:creationId xmlns:a16="http://schemas.microsoft.com/office/drawing/2014/main" xmlns="" id="{54A22C2B-A689-FD73-4495-3651BD2E1105}"/>
              </a:ext>
            </a:extLst>
          </p:cNvPr>
          <p:cNvSpPr/>
          <p:nvPr/>
        </p:nvSpPr>
        <p:spPr>
          <a:xfrm rot="1433246">
            <a:off x="5242399" y="219895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1ED55502-56B2-C35B-4CE0-A6E2768C5DD5}"/>
              </a:ext>
            </a:extLst>
          </p:cNvPr>
          <p:cNvSpPr/>
          <p:nvPr/>
        </p:nvSpPr>
        <p:spPr>
          <a:xfrm>
            <a:off x="4371975" y="3409950"/>
            <a:ext cx="819150" cy="79057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xmlns="" id="{AD003A47-1619-2323-3AD8-1F7F5B4FB160}"/>
              </a:ext>
            </a:extLst>
          </p:cNvPr>
          <p:cNvSpPr/>
          <p:nvPr/>
        </p:nvSpPr>
        <p:spPr>
          <a:xfrm rot="1433246">
            <a:off x="2432524" y="212275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xmlns="" id="{900FB597-CBEE-851C-EDB6-7D6AB4B54466}"/>
              </a:ext>
            </a:extLst>
          </p:cNvPr>
          <p:cNvSpPr/>
          <p:nvPr/>
        </p:nvSpPr>
        <p:spPr>
          <a:xfrm rot="1433246">
            <a:off x="4099400" y="302762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18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3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92361" cy="2547296"/>
            <a:chOff x="179877" y="1551249"/>
            <a:chExt cx="8115273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xmlns="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xmlns="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xmlns="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xmlns="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xmlns="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6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Nam Cực tiếp giáp với Thái Bình Dương, Đại Tây Dương, Ấn Độ Dương.</a:t>
                </a:r>
                <a:endPara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9" name="Arrow: Down 8">
            <a:extLst>
              <a:ext uri="{FF2B5EF4-FFF2-40B4-BE49-F238E27FC236}">
                <a16:creationId xmlns:a16="http://schemas.microsoft.com/office/drawing/2014/main" xmlns="" id="{54A22C2B-A689-FD73-4495-3651BD2E1105}"/>
              </a:ext>
            </a:extLst>
          </p:cNvPr>
          <p:cNvSpPr/>
          <p:nvPr/>
        </p:nvSpPr>
        <p:spPr>
          <a:xfrm rot="1433246">
            <a:off x="5242399" y="219895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1ED55502-56B2-C35B-4CE0-A6E2768C5DD5}"/>
              </a:ext>
            </a:extLst>
          </p:cNvPr>
          <p:cNvSpPr/>
          <p:nvPr/>
        </p:nvSpPr>
        <p:spPr>
          <a:xfrm>
            <a:off x="1666874" y="4410075"/>
            <a:ext cx="3667125" cy="60007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xmlns="" id="{1268B02A-F95A-5ADB-026F-EDBE168F8DDC}"/>
              </a:ext>
            </a:extLst>
          </p:cNvPr>
          <p:cNvSpPr/>
          <p:nvPr/>
        </p:nvSpPr>
        <p:spPr>
          <a:xfrm rot="1433246">
            <a:off x="2422997" y="215132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xmlns="" id="{C05250AC-7983-4B6C-BC82-E74C9C4BF69C}"/>
              </a:ext>
            </a:extLst>
          </p:cNvPr>
          <p:cNvSpPr/>
          <p:nvPr/>
        </p:nvSpPr>
        <p:spPr>
          <a:xfrm rot="1433246">
            <a:off x="4166072" y="31990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49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1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46A4F8A-6214-76DD-566A-6AB31281003F}"/>
              </a:ext>
            </a:extLst>
          </p:cNvPr>
          <p:cNvGrpSpPr/>
          <p:nvPr/>
        </p:nvGrpSpPr>
        <p:grpSpPr>
          <a:xfrm>
            <a:off x="5229225" y="1405579"/>
            <a:ext cx="6686675" cy="2547296"/>
            <a:chOff x="179877" y="1551249"/>
            <a:chExt cx="8115273" cy="5607522"/>
          </a:xfrm>
        </p:grpSpPr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xmlns="" id="{019A613A-8B93-5185-83FE-B32ECD037B8C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19" name="组合 15">
                <a:extLst>
                  <a:ext uri="{FF2B5EF4-FFF2-40B4-BE49-F238E27FC236}">
                    <a16:creationId xmlns:a16="http://schemas.microsoft.com/office/drawing/2014/main" xmlns="" id="{F0C750E4-A685-0E3F-73A2-D3B66FE00D43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31" name="圆角矩形 14">
                  <a:extLst>
                    <a:ext uri="{FF2B5EF4-FFF2-40B4-BE49-F238E27FC236}">
                      <a16:creationId xmlns:a16="http://schemas.microsoft.com/office/drawing/2014/main" xmlns="" id="{B3E12241-722D-0018-774C-3757F2D60731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024" name="圆角矩形 13">
                  <a:extLst>
                    <a:ext uri="{FF2B5EF4-FFF2-40B4-BE49-F238E27FC236}">
                      <a16:creationId xmlns:a16="http://schemas.microsoft.com/office/drawing/2014/main" xmlns="" id="{9645064D-8BBE-89DD-4E9B-7779E09EB792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4" name="文本框 17">
                <a:extLst>
                  <a:ext uri="{FF2B5EF4-FFF2-40B4-BE49-F238E27FC236}">
                    <a16:creationId xmlns:a16="http://schemas.microsoft.com/office/drawing/2014/main" xmlns="" id="{475A08F7-EF32-2577-DD57-1DF3285B6C65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8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Việt Nam </a:t>
                </a:r>
                <a:r>
                  <a:rPr kumimoji="0" lang="en-US" sz="3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nằm</a:t>
                </a:r>
                <a:r>
                  <a:rPr kumimoji="0" lang="en-US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ở </a:t>
                </a:r>
                <a:r>
                  <a:rPr kumimoji="0" lang="vi-VN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Á</a:t>
                </a:r>
                <a:r>
                  <a:rPr lang="en-US" sz="33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, </a:t>
                </a:r>
                <a:r>
                  <a:rPr kumimoji="0" lang="vi-VN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tiếp giáp với Thái Bình Dương, Ấn Độ Dương, Bắc Băng Dương.</a:t>
                </a:r>
                <a:endPara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7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518F87C1-2EA6-A5B4-A5AF-DA79887B3727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pic>
        <p:nvPicPr>
          <p:cNvPr id="1025" name="Picture 1024">
            <a:extLst>
              <a:ext uri="{FF2B5EF4-FFF2-40B4-BE49-F238E27FC236}">
                <a16:creationId xmlns:a16="http://schemas.microsoft.com/office/drawing/2014/main" xmlns="" id="{6A6BBCC1-D481-1768-799A-AAF739F341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724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1412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8753475" y="2647950"/>
            <a:ext cx="3491112" cy="3510297"/>
            <a:chOff x="-386398" y="386346"/>
            <a:chExt cx="3638411" cy="406848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386398" y="386346"/>
              <a:ext cx="3638411" cy="349612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941" y="2294162"/>
              <a:ext cx="2246293" cy="216066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61" name="Text Box 4">
            <a:extLst>
              <a:ext uri="{FF2B5EF4-FFF2-40B4-BE49-F238E27FC236}">
                <a16:creationId xmlns:a16="http://schemas.microsoft.com/office/drawing/2014/main" xmlns="" id="{49F3B967-72CA-41A9-A2BB-D30E4FA79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036" y="1356247"/>
            <a:ext cx="10225039" cy="1568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lvl="0" indent="-4572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vi-VN" altLang="zh-C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Tìm và nói được tên các châu lục và đại dương trên quả địa cầu.</a:t>
            </a:r>
          </a:p>
          <a:p>
            <a:pPr marL="457200" lvl="0" indent="-4572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vi-VN" altLang="zh-C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 được vị trí của Việt Nam trên quả địa cầu.</a:t>
            </a:r>
          </a:p>
        </p:txBody>
      </p:sp>
      <p:sp>
        <p:nvSpPr>
          <p:cNvPr id="62" name="Text Box 7">
            <a:extLst>
              <a:ext uri="{FF2B5EF4-FFF2-40B4-BE49-F238E27FC236}">
                <a16:creationId xmlns:a16="http://schemas.microsoft.com/office/drawing/2014/main" xmlns="" id="{43C24F1E-A1D4-4625-A71D-B9B37E56B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148" y="560396"/>
            <a:ext cx="471205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ct val="50000"/>
              </a:spcBef>
              <a:defRPr sz="3200">
                <a:solidFill>
                  <a:srgbClr val="0070C0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altLang="zh-C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altLang="zh-C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altLang="zh-C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đạt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字魂7号-温暖童稚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0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F90A629-B372-7B51-28F2-CF38CC39B3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1574" y="1133474"/>
            <a:ext cx="10201275" cy="368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7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-1439789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15" y="4545618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7E716888-6A9B-47DC-8F49-AEE398081F30}"/>
              </a:ext>
            </a:extLst>
          </p:cNvPr>
          <p:cNvGrpSpPr/>
          <p:nvPr/>
        </p:nvGrpSpPr>
        <p:grpSpPr>
          <a:xfrm>
            <a:off x="803958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A8549EC3-AF91-472E-A32A-ED725069EE10}"/>
              </a:ext>
            </a:extLst>
          </p:cNvPr>
          <p:cNvGrpSpPr/>
          <p:nvPr/>
        </p:nvGrpSpPr>
        <p:grpSpPr>
          <a:xfrm>
            <a:off x="-976386" y="5198067"/>
            <a:ext cx="4259607" cy="4605932"/>
            <a:chOff x="7951111" y="4778078"/>
            <a:chExt cx="4259607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7562690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B1BF2A-AADC-3B6D-1C76-D3A8519164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68545" y="1657952"/>
            <a:ext cx="552345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6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8371" b="4322"/>
          <a:stretch/>
        </p:blipFill>
        <p:spPr>
          <a:xfrm>
            <a:off x="-130458" y="893"/>
            <a:ext cx="12320871" cy="6856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B5CD68E-648B-4724-80E9-88674E4C0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5114" y="840004"/>
            <a:ext cx="7903424" cy="432895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909875C-67B4-4133-BDCD-80CAD350D736}"/>
              </a:ext>
            </a:extLst>
          </p:cNvPr>
          <p:cNvGrpSpPr/>
          <p:nvPr/>
        </p:nvGrpSpPr>
        <p:grpSpPr>
          <a:xfrm>
            <a:off x="-130457" y="-135477"/>
            <a:ext cx="2563251" cy="1625730"/>
            <a:chOff x="-213452" y="-612324"/>
            <a:chExt cx="3561591" cy="23599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8DDAD02D-3BD2-435C-AEE8-560E51C95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59C43E5B-A4F1-4F3C-A5F5-9EA95F22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xmlns="" id="{B3224159-34E8-4529-B537-07C9B6A126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90" y="1246778"/>
            <a:ext cx="2037820" cy="62069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C9EF152-816C-4086-96E6-C75EF006E43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4"/>
          <a:stretch/>
        </p:blipFill>
        <p:spPr>
          <a:xfrm>
            <a:off x="2534337" y="-800099"/>
            <a:ext cx="7516447" cy="752475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407C785-964E-40E1-BD32-77F611D0FF87}"/>
              </a:ext>
            </a:extLst>
          </p:cNvPr>
          <p:cNvSpPr/>
          <p:nvPr/>
        </p:nvSpPr>
        <p:spPr>
          <a:xfrm>
            <a:off x="2890377" y="672068"/>
            <a:ext cx="66022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8804">
              <a:defRPr/>
            </a:pP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nhà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  <a:p>
            <a:pPr lvl="0" algn="ctr" defTabSz="1218804">
              <a:defRPr/>
            </a:pPr>
            <a:r>
              <a:rPr lang="en-US" sz="320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</a:t>
            </a:r>
            <a:r>
              <a:rPr lang="vi-VN" sz="320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ưu tầm tranh ảnh và thông tin về các dạng địa hình: núi, cao nguyên, đồi, </a:t>
            </a:r>
            <a:r>
              <a:rPr lang="en-US" sz="320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</a:t>
            </a:r>
            <a:r>
              <a:rPr lang="vi-VN" sz="320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ồng bằng.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58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6927 0.00023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-1439789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15" y="4545618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7E716888-6A9B-47DC-8F49-AEE398081F30}"/>
              </a:ext>
            </a:extLst>
          </p:cNvPr>
          <p:cNvGrpSpPr/>
          <p:nvPr/>
        </p:nvGrpSpPr>
        <p:grpSpPr>
          <a:xfrm>
            <a:off x="803958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A8549EC3-AF91-472E-A32A-ED725069EE10}"/>
              </a:ext>
            </a:extLst>
          </p:cNvPr>
          <p:cNvGrpSpPr/>
          <p:nvPr/>
        </p:nvGrpSpPr>
        <p:grpSpPr>
          <a:xfrm>
            <a:off x="-976386" y="5198067"/>
            <a:ext cx="4259607" cy="4605932"/>
            <a:chOff x="7951111" y="4778078"/>
            <a:chExt cx="4259607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7562690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34DDCC2-FFB6-FBEB-7CE7-0F688F55FE5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28452" y="1641386"/>
            <a:ext cx="5450296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2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8371" b="4322"/>
          <a:stretch/>
        </p:blipFill>
        <p:spPr>
          <a:xfrm>
            <a:off x="-130458" y="893"/>
            <a:ext cx="12320871" cy="6856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B5CD68E-648B-4724-80E9-88674E4C0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5114" y="840004"/>
            <a:ext cx="7903424" cy="432895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909875C-67B4-4133-BDCD-80CAD350D736}"/>
              </a:ext>
            </a:extLst>
          </p:cNvPr>
          <p:cNvGrpSpPr/>
          <p:nvPr/>
        </p:nvGrpSpPr>
        <p:grpSpPr>
          <a:xfrm>
            <a:off x="-130457" y="-135477"/>
            <a:ext cx="2563251" cy="1625730"/>
            <a:chOff x="-213452" y="-612324"/>
            <a:chExt cx="3561591" cy="23599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8DDAD02D-3BD2-435C-AEE8-560E51C95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59C43E5B-A4F1-4F3C-A5F5-9EA95F22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xmlns="" id="{B3224159-34E8-4529-B537-07C9B6A126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90" y="1246778"/>
            <a:ext cx="2037820" cy="62069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C9EF152-816C-4086-96E6-C75EF006E43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4"/>
          <a:stretch/>
        </p:blipFill>
        <p:spPr>
          <a:xfrm>
            <a:off x="2534337" y="-308965"/>
            <a:ext cx="7516447" cy="703361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407C785-964E-40E1-BD32-77F611D0FF87}"/>
              </a:ext>
            </a:extLst>
          </p:cNvPr>
          <p:cNvSpPr/>
          <p:nvPr/>
        </p:nvSpPr>
        <p:spPr>
          <a:xfrm>
            <a:off x="2947527" y="1443593"/>
            <a:ext cx="66022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8804">
              <a:defRPr/>
            </a:pPr>
            <a:r>
              <a:rPr lang="vi-VN" sz="400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Hãy nói về quang cảnh thiên nhiên nơi em sống.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75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6927 0.00023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-1439789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15" y="4545618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7E716888-6A9B-47DC-8F49-AEE398081F30}"/>
              </a:ext>
            </a:extLst>
          </p:cNvPr>
          <p:cNvGrpSpPr/>
          <p:nvPr/>
        </p:nvGrpSpPr>
        <p:grpSpPr>
          <a:xfrm>
            <a:off x="803958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A8549EC3-AF91-472E-A32A-ED725069EE10}"/>
              </a:ext>
            </a:extLst>
          </p:cNvPr>
          <p:cNvGrpSpPr/>
          <p:nvPr/>
        </p:nvGrpSpPr>
        <p:grpSpPr>
          <a:xfrm>
            <a:off x="-976386" y="5198067"/>
            <a:ext cx="4259607" cy="4605932"/>
            <a:chOff x="7951111" y="4778078"/>
            <a:chExt cx="4259607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7562690" y="5166499"/>
              <a:ext cx="3622030" cy="284518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55F508C-72BC-2DEA-D8D2-5E1D04DA801A}"/>
              </a:ext>
            </a:extLst>
          </p:cNvPr>
          <p:cNvSpPr txBox="1"/>
          <p:nvPr/>
        </p:nvSpPr>
        <p:spPr>
          <a:xfrm>
            <a:off x="6810375" y="2028825"/>
            <a:ext cx="55245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FF00"/>
                </a:solidFill>
                <a:latin typeface="Coiny" panose="0200090306050006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0610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" name="组合 18">
            <a:extLst>
              <a:ext uri="{FF2B5EF4-FFF2-40B4-BE49-F238E27FC236}">
                <a16:creationId xmlns:a16="http://schemas.microsoft.com/office/drawing/2014/main" xmlns="" id="{E56AD06E-6989-F61A-BCDB-6FD9FEE37E98}"/>
              </a:ext>
            </a:extLst>
          </p:cNvPr>
          <p:cNvGrpSpPr/>
          <p:nvPr/>
        </p:nvGrpSpPr>
        <p:grpSpPr>
          <a:xfrm>
            <a:off x="984565" y="74713"/>
            <a:ext cx="10559606" cy="1325492"/>
            <a:chOff x="1317" y="3053"/>
            <a:chExt cx="29536" cy="5374"/>
          </a:xfrm>
        </p:grpSpPr>
        <p:grpSp>
          <p:nvGrpSpPr>
            <p:cNvPr id="7" name="组合 15">
              <a:extLst>
                <a:ext uri="{FF2B5EF4-FFF2-40B4-BE49-F238E27FC236}">
                  <a16:creationId xmlns:a16="http://schemas.microsoft.com/office/drawing/2014/main" xmlns="" id="{F9258DAD-E181-CFAE-519B-0E0926F901E5}"/>
                </a:ext>
              </a:extLst>
            </p:cNvPr>
            <p:cNvGrpSpPr/>
            <p:nvPr/>
          </p:nvGrpSpPr>
          <p:grpSpPr>
            <a:xfrm>
              <a:off x="1317" y="3053"/>
              <a:ext cx="29536" cy="5374"/>
              <a:chOff x="1020" y="2328"/>
              <a:chExt cx="19498" cy="11072"/>
            </a:xfrm>
          </p:grpSpPr>
          <p:sp>
            <p:nvSpPr>
              <p:cNvPr id="11" name="圆角矩形 14">
                <a:extLst>
                  <a:ext uri="{FF2B5EF4-FFF2-40B4-BE49-F238E27FC236}">
                    <a16:creationId xmlns:a16="http://schemas.microsoft.com/office/drawing/2014/main" xmlns="" id="{075895B9-974C-65F3-4ACF-5041D75863E2}"/>
                  </a:ext>
                </a:extLst>
              </p:cNvPr>
              <p:cNvSpPr/>
              <p:nvPr/>
            </p:nvSpPr>
            <p:spPr>
              <a:xfrm>
                <a:off x="1220" y="2481"/>
                <a:ext cx="19298" cy="10919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圆角矩形 13">
                <a:extLst>
                  <a:ext uri="{FF2B5EF4-FFF2-40B4-BE49-F238E27FC236}">
                    <a16:creationId xmlns:a16="http://schemas.microsoft.com/office/drawing/2014/main" xmlns="" id="{BBC33515-15B7-23CF-A4CA-7250B889B695}"/>
                  </a:ext>
                </a:extLst>
              </p:cNvPr>
              <p:cNvSpPr/>
              <p:nvPr/>
            </p:nvSpPr>
            <p:spPr>
              <a:xfrm>
                <a:off x="1020" y="2328"/>
                <a:ext cx="19340" cy="10117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xmlns="" id="{A6C53E73-ADDB-8A8A-0CA2-447210E0A662}"/>
                </a:ext>
              </a:extLst>
            </p:cNvPr>
            <p:cNvSpPr txBox="1"/>
            <p:nvPr/>
          </p:nvSpPr>
          <p:spPr>
            <a:xfrm>
              <a:off x="2837" y="3107"/>
              <a:ext cx="27697" cy="4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quan sát quả địa cầu, em hãy: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Chỉ đại dương và lục địa.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Nhận xét diện tích của hai phần này.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9102618-9D6D-CF70-3EB4-54039196E5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3187" y="1423987"/>
            <a:ext cx="7713303" cy="5119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1454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414A2C0-9796-70C8-41F3-D990B92D23B8}"/>
              </a:ext>
            </a:extLst>
          </p:cNvPr>
          <p:cNvGrpSpPr/>
          <p:nvPr/>
        </p:nvGrpSpPr>
        <p:grpSpPr>
          <a:xfrm>
            <a:off x="424327" y="0"/>
            <a:ext cx="11126884" cy="1188945"/>
            <a:chOff x="674462" y="1335180"/>
            <a:chExt cx="11126884" cy="1405037"/>
          </a:xfrm>
        </p:grpSpPr>
        <p:grpSp>
          <p:nvGrpSpPr>
            <p:cNvPr id="5" name="组合 18">
              <a:extLst>
                <a:ext uri="{FF2B5EF4-FFF2-40B4-BE49-F238E27FC236}">
                  <a16:creationId xmlns:a16="http://schemas.microsoft.com/office/drawing/2014/main" xmlns="" id="{E56AD06E-6989-F61A-BCDB-6FD9FEE37E98}"/>
                </a:ext>
              </a:extLst>
            </p:cNvPr>
            <p:cNvGrpSpPr/>
            <p:nvPr/>
          </p:nvGrpSpPr>
          <p:grpSpPr>
            <a:xfrm>
              <a:off x="1241740" y="1588903"/>
              <a:ext cx="10559606" cy="1151314"/>
              <a:chOff x="1317" y="3053"/>
              <a:chExt cx="29536" cy="5374"/>
            </a:xfrm>
          </p:grpSpPr>
          <p:grpSp>
            <p:nvGrpSpPr>
              <p:cNvPr id="7" name="组合 15">
                <a:extLst>
                  <a:ext uri="{FF2B5EF4-FFF2-40B4-BE49-F238E27FC236}">
                    <a16:creationId xmlns:a16="http://schemas.microsoft.com/office/drawing/2014/main" xmlns="" id="{F9258DAD-E181-CFAE-519B-0E0926F901E5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9536" cy="5374"/>
                <a:chOff x="1020" y="2328"/>
                <a:chExt cx="19498" cy="11072"/>
              </a:xfrm>
            </p:grpSpPr>
            <p:sp>
              <p:nvSpPr>
                <p:cNvPr id="11" name="圆角矩形 14">
                  <a:extLst>
                    <a:ext uri="{FF2B5EF4-FFF2-40B4-BE49-F238E27FC236}">
                      <a16:creationId xmlns:a16="http://schemas.microsoft.com/office/drawing/2014/main" xmlns="" id="{075895B9-974C-65F3-4ACF-5041D75863E2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9298" cy="10919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3" name="圆角矩形 13">
                  <a:extLst>
                    <a:ext uri="{FF2B5EF4-FFF2-40B4-BE49-F238E27FC236}">
                      <a16:creationId xmlns:a16="http://schemas.microsoft.com/office/drawing/2014/main" xmlns="" id="{BBC33515-15B7-23CF-A4CA-7250B889B69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9340" cy="10117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9" name="文本框 17">
                <a:extLst>
                  <a:ext uri="{FF2B5EF4-FFF2-40B4-BE49-F238E27FC236}">
                    <a16:creationId xmlns:a16="http://schemas.microsoft.com/office/drawing/2014/main" xmlns="" id="{A6C53E73-ADDB-8A8A-0CA2-447210E0A662}"/>
                  </a:ext>
                </a:extLst>
              </p:cNvPr>
              <p:cNvSpPr txBox="1"/>
              <p:nvPr/>
            </p:nvSpPr>
            <p:spPr>
              <a:xfrm>
                <a:off x="2837" y="3107"/>
                <a:ext cx="27697" cy="3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Đại dương chiếm phần lớn diện tích bề mặt Trái Đ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ấ</a:t>
                </a: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t. Lục địa là phần đất liền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rộ</a:t>
                </a: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 lớn được bao bọc bởi đại dương.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B8DB2E92-BC00-A695-210B-75A8FEFE5B4C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pic>
        <p:nvPicPr>
          <p:cNvPr id="15" name="Đại dương">
            <a:hlinkClick r:id="" action="ppaction://media"/>
            <a:extLst>
              <a:ext uri="{FF2B5EF4-FFF2-40B4-BE49-F238E27FC236}">
                <a16:creationId xmlns:a16="http://schemas.microsoft.com/office/drawing/2014/main" xmlns="" id="{D94B51D7-C635-E226-7935-58110F5DA8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27250" y="1533525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7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32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" name="组合 18">
            <a:extLst>
              <a:ext uri="{FF2B5EF4-FFF2-40B4-BE49-F238E27FC236}">
                <a16:creationId xmlns:a16="http://schemas.microsoft.com/office/drawing/2014/main" xmlns="" id="{E56AD06E-6989-F61A-BCDB-6FD9FEE37E98}"/>
              </a:ext>
            </a:extLst>
          </p:cNvPr>
          <p:cNvGrpSpPr/>
          <p:nvPr/>
        </p:nvGrpSpPr>
        <p:grpSpPr>
          <a:xfrm>
            <a:off x="708340" y="190499"/>
            <a:ext cx="10559606" cy="1076355"/>
            <a:chOff x="1317" y="3053"/>
            <a:chExt cx="29536" cy="5374"/>
          </a:xfrm>
        </p:grpSpPr>
        <p:grpSp>
          <p:nvGrpSpPr>
            <p:cNvPr id="7" name="组合 15">
              <a:extLst>
                <a:ext uri="{FF2B5EF4-FFF2-40B4-BE49-F238E27FC236}">
                  <a16:creationId xmlns:a16="http://schemas.microsoft.com/office/drawing/2014/main" xmlns="" id="{F9258DAD-E181-CFAE-519B-0E0926F901E5}"/>
                </a:ext>
              </a:extLst>
            </p:cNvPr>
            <p:cNvGrpSpPr/>
            <p:nvPr/>
          </p:nvGrpSpPr>
          <p:grpSpPr>
            <a:xfrm>
              <a:off x="1317" y="3053"/>
              <a:ext cx="29536" cy="5374"/>
              <a:chOff x="1020" y="2328"/>
              <a:chExt cx="19498" cy="11072"/>
            </a:xfrm>
          </p:grpSpPr>
          <p:sp>
            <p:nvSpPr>
              <p:cNvPr id="11" name="圆角矩形 14">
                <a:extLst>
                  <a:ext uri="{FF2B5EF4-FFF2-40B4-BE49-F238E27FC236}">
                    <a16:creationId xmlns:a16="http://schemas.microsoft.com/office/drawing/2014/main" xmlns="" id="{075895B9-974C-65F3-4ACF-5041D75863E2}"/>
                  </a:ext>
                </a:extLst>
              </p:cNvPr>
              <p:cNvSpPr/>
              <p:nvPr/>
            </p:nvSpPr>
            <p:spPr>
              <a:xfrm>
                <a:off x="1220" y="2481"/>
                <a:ext cx="19298" cy="10919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圆角矩形 13">
                <a:extLst>
                  <a:ext uri="{FF2B5EF4-FFF2-40B4-BE49-F238E27FC236}">
                    <a16:creationId xmlns:a16="http://schemas.microsoft.com/office/drawing/2014/main" xmlns="" id="{BBC33515-15B7-23CF-A4CA-7250B889B695}"/>
                  </a:ext>
                </a:extLst>
              </p:cNvPr>
              <p:cNvSpPr/>
              <p:nvPr/>
            </p:nvSpPr>
            <p:spPr>
              <a:xfrm>
                <a:off x="1020" y="2328"/>
                <a:ext cx="19340" cy="10117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xmlns="" id="{A6C53E73-ADDB-8A8A-0CA2-447210E0A662}"/>
                </a:ext>
              </a:extLst>
            </p:cNvPr>
            <p:cNvSpPr txBox="1"/>
            <p:nvPr/>
          </p:nvSpPr>
          <p:spPr>
            <a:xfrm>
              <a:off x="2213" y="3107"/>
              <a:ext cx="28321" cy="3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Quan sát lược đồ hình 2, em hãy tìm và nói tên các châu lục, đại dương.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1749" y="1519237"/>
            <a:ext cx="6484995" cy="466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06A8633-3FCF-DA9F-5BFC-EC007788DEF7}"/>
              </a:ext>
            </a:extLst>
          </p:cNvPr>
          <p:cNvGrpSpPr/>
          <p:nvPr/>
        </p:nvGrpSpPr>
        <p:grpSpPr>
          <a:xfrm>
            <a:off x="8348736" y="3686175"/>
            <a:ext cx="3693890" cy="3503751"/>
            <a:chOff x="-176139" y="0"/>
            <a:chExt cx="3693890" cy="3503751"/>
          </a:xfrm>
        </p:grpSpPr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xmlns="" id="{693C2E18-9890-5B73-3116-E70F66854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676020" y="0"/>
              <a:ext cx="2487804" cy="2545068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D2E015AA-63AA-A073-64C3-AE20AA02D797}"/>
                </a:ext>
              </a:extLst>
            </p:cNvPr>
            <p:cNvGrpSpPr/>
            <p:nvPr/>
          </p:nvGrpSpPr>
          <p:grpSpPr>
            <a:xfrm>
              <a:off x="119223" y="1686225"/>
              <a:ext cx="3254913" cy="1817526"/>
              <a:chOff x="6533573" y="3124127"/>
              <a:chExt cx="3313941" cy="1931025"/>
            </a:xfrm>
          </p:grpSpPr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xmlns="" id="{E286840E-B987-B086-3568-A06F856E62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6533573" y="3124127"/>
                <a:ext cx="3313941" cy="1345617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E02861FC-6B05-83AB-9692-EFCFE6C815B2}"/>
                  </a:ext>
                </a:extLst>
              </p:cNvPr>
              <p:cNvSpPr txBox="1"/>
              <p:nvPr/>
            </p:nvSpPr>
            <p:spPr>
              <a:xfrm>
                <a:off x="6533573" y="4039489"/>
                <a:ext cx="331394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4E34141D-C3C6-CA4D-8831-E3C78E63FF4C}"/>
                </a:ext>
              </a:extLst>
            </p:cNvPr>
            <p:cNvSpPr txBox="1"/>
            <p:nvPr/>
          </p:nvSpPr>
          <p:spPr>
            <a:xfrm>
              <a:off x="-176139" y="1640613"/>
              <a:ext cx="369389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Thảo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luận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nhóm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đôi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241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D9E2044-104C-DA50-0D41-E8088F126F7D}"/>
              </a:ext>
            </a:extLst>
          </p:cNvPr>
          <p:cNvGrpSpPr/>
          <p:nvPr/>
        </p:nvGrpSpPr>
        <p:grpSpPr>
          <a:xfrm>
            <a:off x="5514975" y="1519601"/>
            <a:ext cx="6133954" cy="3814511"/>
            <a:chOff x="322404" y="1865156"/>
            <a:chExt cx="7910975" cy="5293615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xmlns="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175900" cy="5000561"/>
              <a:chOff x="1317" y="3053"/>
              <a:chExt cx="21259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xmlns="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xmlns="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xmlns="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xmlns="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9483" cy="70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Tên 6 châu lục là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:</a:t>
                </a:r>
                <a:r>
                  <a:rPr kumimoji="0" lang="vi-VN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châu Á, châu Âu, châu Phi, châu Mĩ, châu Đại Dương, châu Nam Cực và có 4 đại dương là Bắc Băng Dương, Thái Bình Dương, Đạo Tây Dương, Ấn độ Dương).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322404" y="1865156"/>
              <a:ext cx="1564325" cy="1539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855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399</Words>
  <Application>Microsoft Office PowerPoint</Application>
  <PresentationFormat>Custom</PresentationFormat>
  <Paragraphs>50</Paragraphs>
  <Slides>22</Slides>
  <Notes>22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主题​​</vt:lpstr>
      <vt:lpstr>1_www.33ppt.com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ACER</cp:lastModifiedBy>
  <cp:revision>35</cp:revision>
  <dcterms:created xsi:type="dcterms:W3CDTF">2023-01-25T02:46:23Z</dcterms:created>
  <dcterms:modified xsi:type="dcterms:W3CDTF">2025-01-26T04:43:36Z</dcterms:modified>
</cp:coreProperties>
</file>