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8"/>
  </p:notesMasterIdLst>
  <p:sldIdLst>
    <p:sldId id="516" r:id="rId2"/>
    <p:sldId id="325" r:id="rId3"/>
    <p:sldId id="353" r:id="rId4"/>
    <p:sldId id="354" r:id="rId5"/>
    <p:sldId id="355" r:id="rId6"/>
    <p:sldId id="517" r:id="rId7"/>
    <p:sldId id="518" r:id="rId8"/>
    <p:sldId id="515" r:id="rId9"/>
    <p:sldId id="522" r:id="rId10"/>
    <p:sldId id="523" r:id="rId11"/>
    <p:sldId id="489" r:id="rId12"/>
    <p:sldId id="491" r:id="rId13"/>
    <p:sldId id="493" r:id="rId14"/>
    <p:sldId id="511" r:id="rId15"/>
    <p:sldId id="501" r:id="rId16"/>
    <p:sldId id="5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32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26/01/25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0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638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89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01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>
                <a:latin typeface="Times New Roman" panose="02020603050405020304" pitchFamily="18" charset="0"/>
                <a:cs typeface="Times New Roman" panose="02020603050405020304" pitchFamily="18" charset="0"/>
              </a:rPr>
              <a:t>La bàn là một trong tứ đại phát minh của Trung Quốc cùng với kĩ thuật in, giấy và thuốc súng.  </a:t>
            </a:r>
            <a:endParaRPr lang="vi-VN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>
                <a:latin typeface="Times New Roman" panose="02020603050405020304" pitchFamily="18" charset="0"/>
                <a:cs typeface="Times New Roman" panose="02020603050405020304" pitchFamily="18" charset="0"/>
              </a:rPr>
              <a:t>La bàn là một trong tứ đại phát minh của Trung Quốc cùng với kĩ thuật in, giấy và thuốc súng.  </a:t>
            </a:r>
            <a:endParaRPr lang="vi-VN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5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5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 txBox="1">
            <a:spLocks noGrp="1"/>
          </p:cNvSpPr>
          <p:nvPr>
            <p:ph type="subTitle" idx="1"/>
          </p:nvPr>
        </p:nvSpPr>
        <p:spPr>
          <a:xfrm>
            <a:off x="6084551" y="1930400"/>
            <a:ext cx="4521200" cy="7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Satisfy"/>
              <a:buNone/>
              <a:defRPr sz="3467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body" idx="2"/>
          </p:nvPr>
        </p:nvSpPr>
        <p:spPr>
          <a:xfrm>
            <a:off x="6084565" y="2806400"/>
            <a:ext cx="4469200" cy="3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sz="1867">
                <a:solidFill>
                  <a:schemeClr val="accent6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2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2"/>
          <p:cNvSpPr/>
          <p:nvPr/>
        </p:nvSpPr>
        <p:spPr>
          <a:xfrm flipH="1">
            <a:off x="-1347420" y="30648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2"/>
          <p:cNvGrpSpPr/>
          <p:nvPr/>
        </p:nvGrpSpPr>
        <p:grpSpPr>
          <a:xfrm>
            <a:off x="15" y="63525"/>
            <a:ext cx="12948825" cy="1704988"/>
            <a:chOff x="1657411" y="-14732"/>
            <a:chExt cx="9711619" cy="1278741"/>
          </a:xfrm>
        </p:grpSpPr>
        <p:sp>
          <p:nvSpPr>
            <p:cNvPr id="620" name="Google Shape;620;p22"/>
            <p:cNvSpPr/>
            <p:nvPr/>
          </p:nvSpPr>
          <p:spPr>
            <a:xfrm>
              <a:off x="8560224" y="-14732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657411" y="823465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5481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6" r:id="rId12"/>
    <p:sldLayoutId id="2147483663" r:id="rId13"/>
    <p:sldLayoutId id="2147483666" r:id="rId14"/>
    <p:sldLayoutId id="2147483667" r:id="rId15"/>
    <p:sldLayoutId id="2147483697" r:id="rId16"/>
    <p:sldLayoutId id="2147483710" r:id="rId17"/>
    <p:sldLayoutId id="214748371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C45A9D-816B-5870-CBC7-648123A8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37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16005B5-E996-D498-B31F-84A3F787ABD5}"/>
              </a:ext>
            </a:extLst>
          </p:cNvPr>
          <p:cNvSpPr/>
          <p:nvPr/>
        </p:nvSpPr>
        <p:spPr>
          <a:xfrm>
            <a:off x="1885798" y="951526"/>
            <a:ext cx="5496674" cy="199911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4474" y="1588775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241EDF3-0876-65BF-436D-A07579E4D097}"/>
              </a:ext>
            </a:extLst>
          </p:cNvPr>
          <p:cNvSpPr/>
          <p:nvPr/>
        </p:nvSpPr>
        <p:spPr>
          <a:xfrm>
            <a:off x="4530903" y="123290"/>
            <a:ext cx="331855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La bàn là gì?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37340-16D3-801F-0544-97D15142AC80}"/>
              </a:ext>
            </a:extLst>
          </p:cNvPr>
          <p:cNvSpPr txBox="1"/>
          <p:nvPr/>
        </p:nvSpPr>
        <p:spPr>
          <a:xfrm>
            <a:off x="226282" y="1216152"/>
            <a:ext cx="11965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bàn </a:t>
            </a:r>
            <a:r>
              <a:rPr lang="vi-VN" sz="2800"/>
              <a:t>(cũng gọi là Từ kế hay Kim chỉ Nam) là dụng cụ dùng để xác định phương hướng địa lý ở một khu vực nhất định.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1E0B09-7FC9-BE1D-6A63-3781A7BA7B1E}"/>
              </a:ext>
            </a:extLst>
          </p:cNvPr>
          <p:cNvSpPr txBox="1"/>
          <p:nvPr/>
        </p:nvSpPr>
        <p:spPr>
          <a:xfrm>
            <a:off x="542271" y="2664380"/>
            <a:ext cx="481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 viết tắt của từ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outh): Phía bắc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9964CF-F3F7-DBEC-CF88-04394319ABB7}"/>
              </a:ext>
            </a:extLst>
          </p:cNvPr>
          <p:cNvSpPr txBox="1"/>
          <p:nvPr/>
        </p:nvSpPr>
        <p:spPr>
          <a:xfrm>
            <a:off x="542272" y="3160181"/>
            <a:ext cx="481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 viết tắt của từ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orth): Phía nam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3576EE-7554-22BC-23AF-5D02E43EC99C}"/>
              </a:ext>
            </a:extLst>
          </p:cNvPr>
          <p:cNvSpPr txBox="1"/>
          <p:nvPr/>
        </p:nvSpPr>
        <p:spPr>
          <a:xfrm>
            <a:off x="542273" y="3690117"/>
            <a:ext cx="481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 viết tắt của từ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ast): Phía đông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00E3A9-64F7-D2B1-71A9-338B295F91C3}"/>
              </a:ext>
            </a:extLst>
          </p:cNvPr>
          <p:cNvSpPr txBox="1"/>
          <p:nvPr/>
        </p:nvSpPr>
        <p:spPr>
          <a:xfrm>
            <a:off x="542271" y="4184024"/>
            <a:ext cx="481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 viết tắt của từ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est): Phía tây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32BE78-6B71-534A-D04A-0474338C5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88" y="2089479"/>
            <a:ext cx="4485644" cy="41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27" y="16640"/>
            <a:ext cx="1094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 </a:t>
            </a:r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kim</a:t>
            </a:r>
            <a:r>
              <a:rPr lang="en-US" sz="2800" b="1" dirty="0"/>
              <a:t> la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5.</a:t>
            </a:r>
            <a:endParaRPr lang="en-US" sz="2800" dirty="0"/>
          </a:p>
        </p:txBody>
      </p:sp>
      <p:pic>
        <p:nvPicPr>
          <p:cNvPr id="9" name="Picture 8" descr="CamScanner 12-31-2020 09.43_2.jpg">
            <a:extLst>
              <a:ext uri="{FF2B5EF4-FFF2-40B4-BE49-F238E27FC236}">
                <a16:creationId xmlns:a16="http://schemas.microsoft.com/office/drawing/2014/main" xmlns="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8806" y="16640"/>
            <a:ext cx="1110395" cy="10726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52" y="769770"/>
            <a:ext cx="6536021" cy="5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068" y="1102717"/>
            <a:ext cx="5142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Kim la </a:t>
            </a:r>
            <a:r>
              <a:rPr lang="en-US" sz="3200" b="1" dirty="0" err="1">
                <a:solidFill>
                  <a:srgbClr val="FF0000"/>
                </a:solidFill>
              </a:rPr>
              <a:t>bàn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đỏ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" y="2245714"/>
            <a:ext cx="5474946" cy="46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9326" y="154518"/>
            <a:ext cx="1086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   </a:t>
            </a:r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bước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la </a:t>
            </a:r>
            <a:r>
              <a:rPr lang="en-US" sz="3200" b="1" dirty="0" err="1"/>
              <a:t>bàn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18" name="Picture 17" descr="CamScanner 12-31-2020 09.43_2.jpg">
            <a:extLst>
              <a:ext uri="{FF2B5EF4-FFF2-40B4-BE49-F238E27FC236}">
                <a16:creationId xmlns:a16="http://schemas.microsoft.com/office/drawing/2014/main" xmlns="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8806" y="16640"/>
            <a:ext cx="1110395" cy="10726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7" y="1089254"/>
            <a:ext cx="8101263" cy="44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06" y="1397675"/>
            <a:ext cx="4071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</a:rPr>
              <a:t>Bước</a:t>
            </a:r>
            <a:r>
              <a:rPr lang="en-US" sz="2800" b="1" dirty="0">
                <a:solidFill>
                  <a:srgbClr val="FF0000"/>
                </a:solidFill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</a:rPr>
              <a:t>Đặt</a:t>
            </a:r>
            <a:r>
              <a:rPr lang="en-US" sz="2800" b="1" dirty="0">
                <a:solidFill>
                  <a:srgbClr val="FF0000"/>
                </a:solidFill>
              </a:rPr>
              <a:t> la </a:t>
            </a:r>
            <a:r>
              <a:rPr lang="en-US" sz="2800" b="1" dirty="0" err="1">
                <a:solidFill>
                  <a:srgbClr val="FF0000"/>
                </a:solidFill>
              </a:rPr>
              <a:t>bàn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nằm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kim</a:t>
            </a:r>
            <a:r>
              <a:rPr lang="en-US" sz="2800" b="1" dirty="0">
                <a:solidFill>
                  <a:srgbClr val="FF0000"/>
                </a:solidFill>
              </a:rPr>
              <a:t> la </a:t>
            </a:r>
            <a:r>
              <a:rPr lang="en-US" sz="2800" b="1" dirty="0" err="1">
                <a:solidFill>
                  <a:srgbClr val="FF0000"/>
                </a:solidFill>
              </a:rPr>
              <a:t>bàn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hẳn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en-US" sz="2800" b="1" dirty="0" err="1">
                <a:solidFill>
                  <a:srgbClr val="FF0000"/>
                </a:solidFill>
              </a:rPr>
              <a:t>Bước</a:t>
            </a:r>
            <a:r>
              <a:rPr lang="en-US" sz="2800" b="1" dirty="0">
                <a:solidFill>
                  <a:srgbClr val="FF0000"/>
                </a:solidFill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</a:rPr>
              <a:t>Xoay</a:t>
            </a:r>
            <a:r>
              <a:rPr lang="en-US" sz="2800" b="1" dirty="0">
                <a:solidFill>
                  <a:srgbClr val="FF0000"/>
                </a:solidFill>
              </a:rPr>
              <a:t> la </a:t>
            </a:r>
            <a:r>
              <a:rPr lang="en-US" sz="2800" b="1" dirty="0" err="1">
                <a:solidFill>
                  <a:srgbClr val="FF0000"/>
                </a:solidFill>
              </a:rPr>
              <a:t>bàn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B </a:t>
            </a:r>
            <a:r>
              <a:rPr lang="en-US" sz="2800" b="1" dirty="0" err="1">
                <a:solidFill>
                  <a:srgbClr val="FF0000"/>
                </a:solidFill>
              </a:rPr>
              <a:t>khớp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đỏ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kim</a:t>
            </a:r>
            <a:r>
              <a:rPr lang="en-US" sz="2800" b="1" dirty="0">
                <a:solidFill>
                  <a:srgbClr val="FF0000"/>
                </a:solidFill>
              </a:rPr>
              <a:t> la </a:t>
            </a:r>
            <a:r>
              <a:rPr lang="en-US" sz="2800" b="1" dirty="0" err="1">
                <a:solidFill>
                  <a:srgbClr val="FF0000"/>
                </a:solidFill>
              </a:rPr>
              <a:t>bàn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en-US" sz="2800" b="1" dirty="0" err="1">
                <a:solidFill>
                  <a:srgbClr val="FF0000"/>
                </a:solidFill>
              </a:rPr>
              <a:t>Bước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</a:rPr>
              <a:t>Xác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bắc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nam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đông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tây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3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103" y="72073"/>
            <a:ext cx="1065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la </a:t>
            </a:r>
            <a:r>
              <a:rPr lang="en-US" sz="3200" b="1" dirty="0" err="1"/>
              <a:t>bàn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8" y="72073"/>
            <a:ext cx="1069927" cy="10785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0" y="971382"/>
            <a:ext cx="6488043" cy="57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538" y="1342799"/>
            <a:ext cx="54721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</a:rPr>
              <a:t>Dùng</a:t>
            </a:r>
            <a:r>
              <a:rPr lang="en-US" sz="3200" b="1" dirty="0">
                <a:solidFill>
                  <a:srgbClr val="00B050"/>
                </a:solidFill>
              </a:rPr>
              <a:t> la </a:t>
            </a:r>
            <a:r>
              <a:rPr lang="en-US" sz="3200" b="1" dirty="0" err="1">
                <a:solidFill>
                  <a:srgbClr val="00B050"/>
                </a:solidFill>
              </a:rPr>
              <a:t>bàn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hoặc</a:t>
            </a:r>
            <a:r>
              <a:rPr lang="en-US" sz="3200" b="1" dirty="0">
                <a:solidFill>
                  <a:srgbClr val="00B050"/>
                </a:solidFill>
              </a:rPr>
              <a:t> la </a:t>
            </a:r>
            <a:r>
              <a:rPr lang="en-US" sz="3200" b="1" dirty="0" err="1">
                <a:solidFill>
                  <a:srgbClr val="00B050"/>
                </a:solidFill>
              </a:rPr>
              <a:t>bàn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trên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điện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thoại</a:t>
            </a:r>
            <a:r>
              <a:rPr lang="en-US" sz="3200" b="1" dirty="0">
                <a:solidFill>
                  <a:srgbClr val="00B050"/>
                </a:solidFill>
              </a:rPr>
              <a:t>: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Kim </a:t>
            </a:r>
            <a:r>
              <a:rPr lang="en-US" sz="3200" b="1" dirty="0" err="1">
                <a:solidFill>
                  <a:srgbClr val="FF0000"/>
                </a:solidFill>
              </a:rPr>
              <a:t>đỏ</a:t>
            </a:r>
            <a:r>
              <a:rPr lang="en-US" sz="3200" b="1" dirty="0">
                <a:solidFill>
                  <a:srgbClr val="FF0000"/>
                </a:solidFill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</a:rPr>
              <a:t>bàn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Bắc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</a:rPr>
              <a:t>bàn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2-31-2020 09.43_4.jpg">
            <a:extLst>
              <a:ext uri="{FF2B5EF4-FFF2-40B4-BE49-F238E27FC236}">
                <a16:creationId xmlns:a16="http://schemas.microsoft.com/office/drawing/2014/main" xmlns="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0"/>
            <a:ext cx="1226235" cy="1226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1547" y="0"/>
            <a:ext cx="10740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, </a:t>
            </a:r>
            <a:r>
              <a:rPr lang="en-US" sz="3200" b="1" dirty="0" err="1"/>
              <a:t>lặn</a:t>
            </a:r>
            <a:r>
              <a:rPr lang="en-US" sz="3200" b="1" dirty="0"/>
              <a:t> </a:t>
            </a:r>
            <a:r>
              <a:rPr lang="en-US" sz="3200" b="1" dirty="0" err="1"/>
              <a:t>hoặc</a:t>
            </a:r>
            <a:r>
              <a:rPr lang="en-US" sz="3200" b="1" dirty="0"/>
              <a:t> la </a:t>
            </a:r>
            <a:r>
              <a:rPr lang="en-US" sz="3200" b="1" dirty="0" err="1"/>
              <a:t>bàn</a:t>
            </a:r>
            <a:r>
              <a:rPr lang="en-US" sz="3200" b="1" dirty="0"/>
              <a:t>,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chính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lớp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, </a:t>
            </a:r>
            <a:r>
              <a:rPr lang="en-US" sz="3200" b="1" dirty="0" err="1"/>
              <a:t>cổng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... quay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58" y="1625223"/>
            <a:ext cx="6569242" cy="52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621" y="1989727"/>
            <a:ext cx="53861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</a:rPr>
              <a:t>Dùng</a:t>
            </a:r>
            <a:r>
              <a:rPr lang="en-US" sz="3200" b="1" dirty="0">
                <a:solidFill>
                  <a:srgbClr val="00B050"/>
                </a:solidFill>
              </a:rPr>
              <a:t> la </a:t>
            </a:r>
            <a:r>
              <a:rPr lang="en-US" sz="3200" b="1" dirty="0" err="1">
                <a:solidFill>
                  <a:srgbClr val="00B050"/>
                </a:solidFill>
              </a:rPr>
              <a:t>bàn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hoặc</a:t>
            </a:r>
            <a:r>
              <a:rPr lang="en-US" sz="3200" b="1" dirty="0">
                <a:solidFill>
                  <a:srgbClr val="00B050"/>
                </a:solidFill>
              </a:rPr>
              <a:t> la </a:t>
            </a:r>
            <a:r>
              <a:rPr lang="en-US" sz="3200" b="1" dirty="0" err="1">
                <a:solidFill>
                  <a:srgbClr val="00B050"/>
                </a:solidFill>
              </a:rPr>
              <a:t>bàn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trên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điện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thoại</a:t>
            </a:r>
            <a:r>
              <a:rPr lang="en-US" sz="3200" b="1" dirty="0">
                <a:solidFill>
                  <a:srgbClr val="00B050"/>
                </a:solidFill>
              </a:rPr>
              <a:t>: 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chính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cổng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-120316"/>
            <a:ext cx="11875168" cy="68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C45A9D-816B-5870-CBC7-648123A8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37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16005B5-E996-D498-B31F-84A3F787ABD5}"/>
              </a:ext>
            </a:extLst>
          </p:cNvPr>
          <p:cNvSpPr/>
          <p:nvPr/>
        </p:nvSpPr>
        <p:spPr>
          <a:xfrm>
            <a:off x="1885798" y="951526"/>
            <a:ext cx="6189690" cy="2089625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6236" y="1315034"/>
            <a:ext cx="6529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“TRUY TÌM KHO BÁU”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48" y="1045550"/>
            <a:ext cx="2781353" cy="5309605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701" y="3133030"/>
            <a:ext cx="1965295" cy="322212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88AF9016-D820-D756-F693-CD3AD8FE9C5E}"/>
              </a:ext>
            </a:extLst>
          </p:cNvPr>
          <p:cNvSpPr/>
          <p:nvPr/>
        </p:nvSpPr>
        <p:spPr>
          <a:xfrm>
            <a:off x="4136125" y="0"/>
            <a:ext cx="6753727" cy="3926305"/>
          </a:xfrm>
          <a:prstGeom prst="wedgeEllipseCallout">
            <a:avLst>
              <a:gd name="adj1" fmla="val -44450"/>
              <a:gd name="adj2" fmla="val 4025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Các bạn ơi! Bà tớ đang bị ốm, mẹ bảo tớ mang bánh đến cho bà. Nhà bà ở tít trong rừng cơ!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37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4607" y="1206044"/>
            <a:ext cx="6408451" cy="460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>
                <a:solidFill>
                  <a:srgbClr val="0070C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Các bạn hãy dẫn đường cho tớ tới nhà bà bằng cách chọn đáp án đúng nhé!</a:t>
            </a:r>
          </a:p>
        </p:txBody>
      </p:sp>
    </p:spTree>
    <p:extLst>
      <p:ext uri="{BB962C8B-B14F-4D97-AF65-F5344CB8AC3E}">
        <p14:creationId xmlns:p14="http://schemas.microsoft.com/office/powerpoint/2010/main" val="22533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" y="-49498"/>
            <a:ext cx="12214392" cy="6910183"/>
          </a:xfrm>
          <a:prstGeom prst="rect">
            <a:avLst/>
          </a:prstGeom>
        </p:spPr>
      </p:pic>
      <p:sp>
        <p:nvSpPr>
          <p:cNvPr id="13" name="Google Shape;2196;p56">
            <a:extLst>
              <a:ext uri="{FF2B5EF4-FFF2-40B4-BE49-F238E27FC236}">
                <a16:creationId xmlns:a16="http://schemas.microsoft.com/office/drawing/2014/main" xmlns="" id="{C15DF9FB-4180-457E-04FD-B1277D0AEE8F}"/>
              </a:ext>
            </a:extLst>
          </p:cNvPr>
          <p:cNvSpPr txBox="1">
            <a:spLocks/>
          </p:cNvSpPr>
          <p:nvPr/>
        </p:nvSpPr>
        <p:spPr>
          <a:xfrm>
            <a:off x="3098432" y="934251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4" name="Google Shape;2535;p59">
            <a:extLst>
              <a:ext uri="{FF2B5EF4-FFF2-40B4-BE49-F238E27FC236}">
                <a16:creationId xmlns:a16="http://schemas.microsoft.com/office/drawing/2014/main" xmlns="" id="{A25D44CC-326A-4FE1-BA07-FB54438ACF75}"/>
              </a:ext>
            </a:extLst>
          </p:cNvPr>
          <p:cNvSpPr/>
          <p:nvPr/>
        </p:nvSpPr>
        <p:spPr>
          <a:xfrm>
            <a:off x="3805339" y="1431874"/>
            <a:ext cx="4102045" cy="1122532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2196;p56">
            <a:extLst>
              <a:ext uri="{FF2B5EF4-FFF2-40B4-BE49-F238E27FC236}">
                <a16:creationId xmlns:a16="http://schemas.microsoft.com/office/drawing/2014/main" xmlns="" id="{D2A6B8C2-A287-4E6C-8684-38DE3310E705}"/>
              </a:ext>
            </a:extLst>
          </p:cNvPr>
          <p:cNvSpPr txBox="1">
            <a:spLocks/>
          </p:cNvSpPr>
          <p:nvPr/>
        </p:nvSpPr>
        <p:spPr>
          <a:xfrm>
            <a:off x="1552766" y="3628109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vi-VN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Google Shape;2196;p56">
            <a:extLst>
              <a:ext uri="{FF2B5EF4-FFF2-40B4-BE49-F238E27FC236}">
                <a16:creationId xmlns:a16="http://schemas.microsoft.com/office/drawing/2014/main" xmlns="" id="{D1F7ACA7-C3B4-48B4-8C11-32D72089ACEA}"/>
              </a:ext>
            </a:extLst>
          </p:cNvPr>
          <p:cNvSpPr txBox="1">
            <a:spLocks/>
          </p:cNvSpPr>
          <p:nvPr/>
        </p:nvSpPr>
        <p:spPr>
          <a:xfrm>
            <a:off x="4573869" y="3667617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vi-VN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Google Shape;2196;p56">
            <a:extLst>
              <a:ext uri="{FF2B5EF4-FFF2-40B4-BE49-F238E27FC236}">
                <a16:creationId xmlns:a16="http://schemas.microsoft.com/office/drawing/2014/main" xmlns="" id="{B7F03815-CDF8-4654-B319-D2893390F1AF}"/>
              </a:ext>
            </a:extLst>
          </p:cNvPr>
          <p:cNvSpPr txBox="1">
            <a:spLocks/>
          </p:cNvSpPr>
          <p:nvPr/>
        </p:nvSpPr>
        <p:spPr>
          <a:xfrm>
            <a:off x="7699704" y="3755625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vi-VN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Hình Bầu dục 46">
            <a:extLst>
              <a:ext uri="{FF2B5EF4-FFF2-40B4-BE49-F238E27FC236}">
                <a16:creationId xmlns:a16="http://schemas.microsoft.com/office/drawing/2014/main" xmlns="" id="{61EE28D5-D923-D04C-4A7D-959B2426C09F}"/>
              </a:ext>
            </a:extLst>
          </p:cNvPr>
          <p:cNvSpPr/>
          <p:nvPr/>
        </p:nvSpPr>
        <p:spPr>
          <a:xfrm flipV="1">
            <a:off x="8179527" y="3787376"/>
            <a:ext cx="724987" cy="819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8AC97FD-AAAB-9A1B-59A5-0FF248446E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003.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9415" y="1647713"/>
            <a:ext cx="183300" cy="183300"/>
          </a:xfrm>
          <a:prstGeom prst="rect">
            <a:avLst/>
          </a:prstGeom>
        </p:spPr>
      </p:pic>
      <p:pic>
        <p:nvPicPr>
          <p:cNvPr id="14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EA5387E-5F20-3BB2-8271-951DE774F2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0" end="3512.367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2690" y="1613817"/>
            <a:ext cx="202665" cy="202665"/>
          </a:xfrm>
          <a:prstGeom prst="rect">
            <a:avLst/>
          </a:prstGeom>
        </p:spPr>
      </p:pic>
      <p:sp>
        <p:nvSpPr>
          <p:cNvPr id="46" name="AutoShape 3">
            <a:extLst>
              <a:ext uri="{FF2B5EF4-FFF2-40B4-BE49-F238E27FC236}">
                <a16:creationId xmlns:a16="http://schemas.microsoft.com/office/drawing/2014/main" xmlns="" id="{C3FC60F7-6973-E6A5-3A80-060141F589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98784" y="2045957"/>
            <a:ext cx="783265" cy="12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xmlns="" id="{1D910695-3B69-679E-0C48-AB3F36571497}"/>
              </a:ext>
            </a:extLst>
          </p:cNvPr>
          <p:cNvSpPr>
            <a:spLocks/>
          </p:cNvSpPr>
          <p:nvPr/>
        </p:nvSpPr>
        <p:spPr bwMode="auto">
          <a:xfrm>
            <a:off x="10549847" y="2120495"/>
            <a:ext cx="681959" cy="1136597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49" name="Freeform 4">
            <a:extLst>
              <a:ext uri="{FF2B5EF4-FFF2-40B4-BE49-F238E27FC236}">
                <a16:creationId xmlns:a16="http://schemas.microsoft.com/office/drawing/2014/main" xmlns="" id="{43BCCCD0-FB7B-44D3-A5BD-6365BF6CBD8F}"/>
              </a:ext>
            </a:extLst>
          </p:cNvPr>
          <p:cNvSpPr>
            <a:spLocks/>
          </p:cNvSpPr>
          <p:nvPr/>
        </p:nvSpPr>
        <p:spPr bwMode="auto">
          <a:xfrm>
            <a:off x="10499194" y="2046370"/>
            <a:ext cx="783265" cy="74125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xmlns="" id="{EE0C69EB-2F8A-9FDE-C751-D4457FAFCC28}"/>
              </a:ext>
            </a:extLst>
          </p:cNvPr>
          <p:cNvSpPr>
            <a:spLocks/>
          </p:cNvSpPr>
          <p:nvPr/>
        </p:nvSpPr>
        <p:spPr bwMode="auto">
          <a:xfrm>
            <a:off x="10499194" y="3257092"/>
            <a:ext cx="783265" cy="74949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xmlns="" id="{551F451D-7F33-4CDA-E7B6-A8512CE41A2F}"/>
              </a:ext>
            </a:extLst>
          </p:cNvPr>
          <p:cNvSpPr>
            <a:spLocks/>
          </p:cNvSpPr>
          <p:nvPr/>
        </p:nvSpPr>
        <p:spPr bwMode="auto">
          <a:xfrm>
            <a:off x="10499194" y="3287155"/>
            <a:ext cx="783265" cy="4488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77" name="top sand">
            <a:extLst>
              <a:ext uri="{FF2B5EF4-FFF2-40B4-BE49-F238E27FC236}">
                <a16:creationId xmlns:a16="http://schemas.microsoft.com/office/drawing/2014/main" xmlns="" id="{7B0E41BB-25BF-7EB9-CCA2-D70AEFC78366}"/>
              </a:ext>
            </a:extLst>
          </p:cNvPr>
          <p:cNvSpPr>
            <a:spLocks/>
          </p:cNvSpPr>
          <p:nvPr/>
        </p:nvSpPr>
        <p:spPr bwMode="auto">
          <a:xfrm>
            <a:off x="10580322" y="2288514"/>
            <a:ext cx="621423" cy="3879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80" name="bottom sand">
            <a:extLst>
              <a:ext uri="{FF2B5EF4-FFF2-40B4-BE49-F238E27FC236}">
                <a16:creationId xmlns:a16="http://schemas.microsoft.com/office/drawing/2014/main" xmlns="" id="{8D01A31F-AEEC-E2A9-E103-1E252D3CF974}"/>
              </a:ext>
            </a:extLst>
          </p:cNvPr>
          <p:cNvSpPr>
            <a:spLocks/>
          </p:cNvSpPr>
          <p:nvPr/>
        </p:nvSpPr>
        <p:spPr bwMode="auto">
          <a:xfrm>
            <a:off x="10577027" y="2982415"/>
            <a:ext cx="627188" cy="27467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81" name="straight connector">
            <a:extLst>
              <a:ext uri="{FF2B5EF4-FFF2-40B4-BE49-F238E27FC236}">
                <a16:creationId xmlns:a16="http://schemas.microsoft.com/office/drawing/2014/main" xmlns="" id="{0C9ED10F-E31E-6138-DCBD-70F02AE33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9709" y="2670468"/>
            <a:ext cx="22649" cy="586213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grpSp>
        <p:nvGrpSpPr>
          <p:cNvPr id="82" name="button: start timer">
            <a:extLst>
              <a:ext uri="{FF2B5EF4-FFF2-40B4-BE49-F238E27FC236}">
                <a16:creationId xmlns:a16="http://schemas.microsoft.com/office/drawing/2014/main" xmlns="" id="{64DFC0AB-0840-5321-270D-C61F81FB6855}"/>
              </a:ext>
            </a:extLst>
          </p:cNvPr>
          <p:cNvGrpSpPr/>
          <p:nvPr/>
        </p:nvGrpSpPr>
        <p:grpSpPr>
          <a:xfrm>
            <a:off x="10139983" y="1447572"/>
            <a:ext cx="1447155" cy="439037"/>
            <a:chOff x="1332706" y="185859"/>
            <a:chExt cx="2636838" cy="799962"/>
          </a:xfrm>
        </p:grpSpPr>
        <p:sp>
          <p:nvSpPr>
            <p:cNvPr id="83" name="Rounded Rectangle 12">
              <a:extLst>
                <a:ext uri="{FF2B5EF4-FFF2-40B4-BE49-F238E27FC236}">
                  <a16:creationId xmlns:a16="http://schemas.microsoft.com/office/drawing/2014/main" xmlns="" id="{EAB3C750-BD0D-2C30-154C-1375E90DE390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ounded Rectangle 13">
              <a:extLst>
                <a:ext uri="{FF2B5EF4-FFF2-40B4-BE49-F238E27FC236}">
                  <a16:creationId xmlns:a16="http://schemas.microsoft.com/office/drawing/2014/main" xmlns="" id="{89895FA8-8275-9D9C-53E9-B069559AE123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33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85" name="times up">
            <a:extLst>
              <a:ext uri="{FF2B5EF4-FFF2-40B4-BE49-F238E27FC236}">
                <a16:creationId xmlns:a16="http://schemas.microsoft.com/office/drawing/2014/main" xmlns="" id="{8014E6C1-C263-21C7-8B8C-11F23BFB867A}"/>
              </a:ext>
            </a:extLst>
          </p:cNvPr>
          <p:cNvGrpSpPr/>
          <p:nvPr/>
        </p:nvGrpSpPr>
        <p:grpSpPr>
          <a:xfrm>
            <a:off x="10167044" y="1448780"/>
            <a:ext cx="1447155" cy="439037"/>
            <a:chOff x="4321176" y="185859"/>
            <a:chExt cx="2636838" cy="799962"/>
          </a:xfrm>
        </p:grpSpPr>
        <p:sp>
          <p:nvSpPr>
            <p:cNvPr id="86" name="Rounded Rectangle 15">
              <a:extLst>
                <a:ext uri="{FF2B5EF4-FFF2-40B4-BE49-F238E27FC236}">
                  <a16:creationId xmlns:a16="http://schemas.microsoft.com/office/drawing/2014/main" xmlns="" id="{1D601A1E-6AF8-A380-91A1-381D6B6335AE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ounded Rectangle 16">
              <a:extLst>
                <a:ext uri="{FF2B5EF4-FFF2-40B4-BE49-F238E27FC236}">
                  <a16:creationId xmlns:a16="http://schemas.microsoft.com/office/drawing/2014/main" xmlns="" id="{9C49E25F-E8DC-C250-9F3B-DC749B8358A1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78" b="100000" l="533" r="982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60" y="1168616"/>
            <a:ext cx="3476093" cy="131511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984CBFF-5ACE-4267-801C-79090F690F3D}"/>
              </a:ext>
            </a:extLst>
          </p:cNvPr>
          <p:cNvSpPr txBox="1"/>
          <p:nvPr/>
        </p:nvSpPr>
        <p:spPr>
          <a:xfrm rot="21567215">
            <a:off x="641960" y="1981406"/>
            <a:ext cx="2193881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latin typeface="#9Slide05 Dancing Script" panose="03080800040507000D00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latin typeface="#9Slide05 Dancing Script" panose="03080800040507000D00" pitchFamily="66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F66651E-45A0-9F06-A34F-5FF596EAF65E}"/>
              </a:ext>
            </a:extLst>
          </p:cNvPr>
          <p:cNvSpPr/>
          <p:nvPr/>
        </p:nvSpPr>
        <p:spPr>
          <a:xfrm>
            <a:off x="1652003" y="2590240"/>
            <a:ext cx="8773683" cy="819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phương trong không gian?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46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7" grpId="0" animBg="1"/>
      <p:bldP spid="77" grpId="0" animBg="1"/>
      <p:bldP spid="80" grpId="0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92" y="-40478"/>
            <a:ext cx="12214392" cy="6910183"/>
          </a:xfrm>
          <a:prstGeom prst="rect">
            <a:avLst/>
          </a:prstGeom>
        </p:spPr>
      </p:pic>
      <p:sp>
        <p:nvSpPr>
          <p:cNvPr id="74" name="Google Shape;2535;p59">
            <a:extLst>
              <a:ext uri="{FF2B5EF4-FFF2-40B4-BE49-F238E27FC236}">
                <a16:creationId xmlns:a16="http://schemas.microsoft.com/office/drawing/2014/main" xmlns="" id="{A25D44CC-326A-4FE1-BA07-FB54438ACF75}"/>
              </a:ext>
            </a:extLst>
          </p:cNvPr>
          <p:cNvSpPr/>
          <p:nvPr/>
        </p:nvSpPr>
        <p:spPr>
          <a:xfrm>
            <a:off x="3324095" y="1956329"/>
            <a:ext cx="4301447" cy="1004953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2196;p56">
            <a:extLst>
              <a:ext uri="{FF2B5EF4-FFF2-40B4-BE49-F238E27FC236}">
                <a16:creationId xmlns:a16="http://schemas.microsoft.com/office/drawing/2014/main" xmlns="" id="{D2A6B8C2-A287-4E6C-8684-38DE3310E705}"/>
              </a:ext>
            </a:extLst>
          </p:cNvPr>
          <p:cNvSpPr txBox="1">
            <a:spLocks/>
          </p:cNvSpPr>
          <p:nvPr/>
        </p:nvSpPr>
        <p:spPr>
          <a:xfrm>
            <a:off x="1793279" y="3823202"/>
            <a:ext cx="8783748" cy="128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 đông, phương tây, phương nam, phương bắc.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Google Shape;2196;p56">
            <a:extLst>
              <a:ext uri="{FF2B5EF4-FFF2-40B4-BE49-F238E27FC236}">
                <a16:creationId xmlns:a16="http://schemas.microsoft.com/office/drawing/2014/main" xmlns="" id="{217EB930-6F7B-92C2-634E-DB6C8BFC8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85503" y="628351"/>
            <a:ext cx="1247709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Chon dáp án dúng</a:t>
            </a:r>
            <a:endParaRPr dirty="0"/>
          </a:p>
        </p:txBody>
      </p:sp>
      <p:sp>
        <p:nvSpPr>
          <p:cNvPr id="85" name="Google Shape;2196;p56">
            <a:extLst>
              <a:ext uri="{FF2B5EF4-FFF2-40B4-BE49-F238E27FC236}">
                <a16:creationId xmlns:a16="http://schemas.microsoft.com/office/drawing/2014/main" xmlns="" id="{6F0B2B91-C246-1BEA-6450-9A50F744476A}"/>
              </a:ext>
            </a:extLst>
          </p:cNvPr>
          <p:cNvSpPr txBox="1">
            <a:spLocks/>
          </p:cNvSpPr>
          <p:nvPr/>
        </p:nvSpPr>
        <p:spPr>
          <a:xfrm>
            <a:off x="6321239" y="479674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86" name="Google Shape;2196;p56">
            <a:extLst>
              <a:ext uri="{FF2B5EF4-FFF2-40B4-BE49-F238E27FC236}">
                <a16:creationId xmlns:a16="http://schemas.microsoft.com/office/drawing/2014/main" xmlns="" id="{2947B1A3-E8BF-6CE3-F041-479070F381AA}"/>
              </a:ext>
            </a:extLst>
          </p:cNvPr>
          <p:cNvSpPr txBox="1">
            <a:spLocks/>
          </p:cNvSpPr>
          <p:nvPr/>
        </p:nvSpPr>
        <p:spPr>
          <a:xfrm>
            <a:off x="4185010" y="508803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3" name="Google Shape;2196;p56">
            <a:extLst>
              <a:ext uri="{FF2B5EF4-FFF2-40B4-BE49-F238E27FC236}">
                <a16:creationId xmlns:a16="http://schemas.microsoft.com/office/drawing/2014/main" xmlns="" id="{F21D6E1E-C393-9E98-1F20-AC4BAB6CFF54}"/>
              </a:ext>
            </a:extLst>
          </p:cNvPr>
          <p:cNvSpPr txBox="1">
            <a:spLocks/>
          </p:cNvSpPr>
          <p:nvPr/>
        </p:nvSpPr>
        <p:spPr>
          <a:xfrm>
            <a:off x="3195667" y="932319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75DA75D3-F767-4634-A766-3D817281DE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003.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9415" y="1647713"/>
            <a:ext cx="183300" cy="183300"/>
          </a:xfrm>
          <a:prstGeom prst="rect">
            <a:avLst/>
          </a:prstGeom>
        </p:spPr>
      </p:pic>
      <p:pic>
        <p:nvPicPr>
          <p:cNvPr id="8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74EF46E-4361-B487-66EF-405A99F89A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0" end="3512.367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2690" y="1613817"/>
            <a:ext cx="202665" cy="202665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C978FDCB-90B9-3821-2C95-6B46F1692C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98784" y="2045957"/>
            <a:ext cx="783265" cy="12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631EAE69-37F0-61BA-4B2E-7FC84C2F921C}"/>
              </a:ext>
            </a:extLst>
          </p:cNvPr>
          <p:cNvSpPr>
            <a:spLocks/>
          </p:cNvSpPr>
          <p:nvPr/>
        </p:nvSpPr>
        <p:spPr bwMode="auto">
          <a:xfrm>
            <a:off x="10549847" y="2120495"/>
            <a:ext cx="681959" cy="1136597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1E1D8B8C-4321-4010-B956-403F6175DE27}"/>
              </a:ext>
            </a:extLst>
          </p:cNvPr>
          <p:cNvSpPr>
            <a:spLocks/>
          </p:cNvSpPr>
          <p:nvPr/>
        </p:nvSpPr>
        <p:spPr bwMode="auto">
          <a:xfrm>
            <a:off x="10499194" y="2046370"/>
            <a:ext cx="783265" cy="74125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B3DE752F-B565-316B-B187-3C745575D02A}"/>
              </a:ext>
            </a:extLst>
          </p:cNvPr>
          <p:cNvSpPr>
            <a:spLocks/>
          </p:cNvSpPr>
          <p:nvPr/>
        </p:nvSpPr>
        <p:spPr bwMode="auto">
          <a:xfrm>
            <a:off x="10499194" y="3257092"/>
            <a:ext cx="783265" cy="74949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2738DB01-D882-793F-C515-C1941E89B651}"/>
              </a:ext>
            </a:extLst>
          </p:cNvPr>
          <p:cNvSpPr>
            <a:spLocks/>
          </p:cNvSpPr>
          <p:nvPr/>
        </p:nvSpPr>
        <p:spPr bwMode="auto">
          <a:xfrm>
            <a:off x="10499194" y="3287155"/>
            <a:ext cx="783265" cy="4488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7" name="top sand">
            <a:extLst>
              <a:ext uri="{FF2B5EF4-FFF2-40B4-BE49-F238E27FC236}">
                <a16:creationId xmlns:a16="http://schemas.microsoft.com/office/drawing/2014/main" xmlns="" id="{75D7BE2D-5289-E589-F508-5EBFEE05FE36}"/>
              </a:ext>
            </a:extLst>
          </p:cNvPr>
          <p:cNvSpPr>
            <a:spLocks/>
          </p:cNvSpPr>
          <p:nvPr/>
        </p:nvSpPr>
        <p:spPr bwMode="auto">
          <a:xfrm>
            <a:off x="10580322" y="2288514"/>
            <a:ext cx="621423" cy="3879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8" name="bottom sand">
            <a:extLst>
              <a:ext uri="{FF2B5EF4-FFF2-40B4-BE49-F238E27FC236}">
                <a16:creationId xmlns:a16="http://schemas.microsoft.com/office/drawing/2014/main" xmlns="" id="{BC15043F-DA44-4D2B-38E0-576D0CAF5EFC}"/>
              </a:ext>
            </a:extLst>
          </p:cNvPr>
          <p:cNvSpPr>
            <a:spLocks/>
          </p:cNvSpPr>
          <p:nvPr/>
        </p:nvSpPr>
        <p:spPr bwMode="auto">
          <a:xfrm>
            <a:off x="10577027" y="2982415"/>
            <a:ext cx="627188" cy="27467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9" name="straight connector">
            <a:extLst>
              <a:ext uri="{FF2B5EF4-FFF2-40B4-BE49-F238E27FC236}">
                <a16:creationId xmlns:a16="http://schemas.microsoft.com/office/drawing/2014/main" xmlns="" id="{818A8A78-26A2-C91B-66DD-EC41A175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9709" y="2670468"/>
            <a:ext cx="22649" cy="586213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grpSp>
        <p:nvGrpSpPr>
          <p:cNvPr id="20" name="button: start timer">
            <a:extLst>
              <a:ext uri="{FF2B5EF4-FFF2-40B4-BE49-F238E27FC236}">
                <a16:creationId xmlns:a16="http://schemas.microsoft.com/office/drawing/2014/main" xmlns="" id="{47F4E609-E03F-8B48-D1D7-8938B792511F}"/>
              </a:ext>
            </a:extLst>
          </p:cNvPr>
          <p:cNvGrpSpPr/>
          <p:nvPr/>
        </p:nvGrpSpPr>
        <p:grpSpPr>
          <a:xfrm>
            <a:off x="10139983" y="1447572"/>
            <a:ext cx="1447155" cy="439037"/>
            <a:chOff x="1332706" y="185859"/>
            <a:chExt cx="2636838" cy="799962"/>
          </a:xfrm>
        </p:grpSpPr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xmlns="" id="{6CE921D2-3E57-D0B0-2F9A-97120258FCB7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13">
              <a:extLst>
                <a:ext uri="{FF2B5EF4-FFF2-40B4-BE49-F238E27FC236}">
                  <a16:creationId xmlns:a16="http://schemas.microsoft.com/office/drawing/2014/main" xmlns="" id="{1AD6A0D5-D7B5-C98A-9F0F-AED752E666E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33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3" name="times up">
            <a:extLst>
              <a:ext uri="{FF2B5EF4-FFF2-40B4-BE49-F238E27FC236}">
                <a16:creationId xmlns:a16="http://schemas.microsoft.com/office/drawing/2014/main" xmlns="" id="{2E7BD8F6-F7D9-845D-BB5B-59573A72C165}"/>
              </a:ext>
            </a:extLst>
          </p:cNvPr>
          <p:cNvGrpSpPr/>
          <p:nvPr/>
        </p:nvGrpSpPr>
        <p:grpSpPr>
          <a:xfrm>
            <a:off x="10167044" y="1448780"/>
            <a:ext cx="1447155" cy="439037"/>
            <a:chOff x="4321176" y="185859"/>
            <a:chExt cx="2636838" cy="799962"/>
          </a:xfrm>
        </p:grpSpPr>
        <p:sp>
          <p:nvSpPr>
            <p:cNvPr id="24" name="Rounded Rectangle 15">
              <a:extLst>
                <a:ext uri="{FF2B5EF4-FFF2-40B4-BE49-F238E27FC236}">
                  <a16:creationId xmlns:a16="http://schemas.microsoft.com/office/drawing/2014/main" xmlns="" id="{60C00054-D3F0-AC26-75BA-F8CEEAF27183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6">
              <a:extLst>
                <a:ext uri="{FF2B5EF4-FFF2-40B4-BE49-F238E27FC236}">
                  <a16:creationId xmlns:a16="http://schemas.microsoft.com/office/drawing/2014/main" xmlns="" id="{C16AC4EA-BE00-9976-AB8F-1CABFDF6DFBA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8" b="100000" l="533" r="982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99" y="1014241"/>
            <a:ext cx="3476093" cy="131511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984CBFF-5ACE-4267-801C-79090F690F3D}"/>
              </a:ext>
            </a:extLst>
          </p:cNvPr>
          <p:cNvSpPr txBox="1"/>
          <p:nvPr/>
        </p:nvSpPr>
        <p:spPr>
          <a:xfrm rot="21567215">
            <a:off x="453291" y="1803183"/>
            <a:ext cx="2673595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#9Slide05 Dancing Script" panose="03080800040507000D00" pitchFamily="66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latin typeface="#9Slide05 Dancing Script" panose="03080800040507000D00" pitchFamily="66" charset="0"/>
                <a:cs typeface="Times New Roman" panose="02020603050405020304" pitchFamily="18" charset="0"/>
              </a:rPr>
              <a:t> 2</a:t>
            </a:r>
            <a:endParaRPr lang="en-US" sz="3200" b="1" dirty="0"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1E3C091-F085-B36C-59F5-3C4E267171BB}"/>
              </a:ext>
            </a:extLst>
          </p:cNvPr>
          <p:cNvSpPr/>
          <p:nvPr/>
        </p:nvSpPr>
        <p:spPr>
          <a:xfrm>
            <a:off x="1652003" y="2590240"/>
            <a:ext cx="8773683" cy="819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phương trong không gian?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46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  <p:bldP spid="17" grpId="0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92" y="-40478"/>
            <a:ext cx="12214392" cy="6910183"/>
          </a:xfrm>
          <a:prstGeom prst="rect">
            <a:avLst/>
          </a:prstGeom>
        </p:spPr>
      </p:pic>
      <p:sp>
        <p:nvSpPr>
          <p:cNvPr id="74" name="Google Shape;2535;p59">
            <a:extLst>
              <a:ext uri="{FF2B5EF4-FFF2-40B4-BE49-F238E27FC236}">
                <a16:creationId xmlns:a16="http://schemas.microsoft.com/office/drawing/2014/main" xmlns="" id="{A25D44CC-326A-4FE1-BA07-FB54438ACF75}"/>
              </a:ext>
            </a:extLst>
          </p:cNvPr>
          <p:cNvSpPr/>
          <p:nvPr/>
        </p:nvSpPr>
        <p:spPr>
          <a:xfrm>
            <a:off x="3324095" y="1956329"/>
            <a:ext cx="4301447" cy="1004953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2196;p56">
            <a:extLst>
              <a:ext uri="{FF2B5EF4-FFF2-40B4-BE49-F238E27FC236}">
                <a16:creationId xmlns:a16="http://schemas.microsoft.com/office/drawing/2014/main" xmlns="" id="{D2A6B8C2-A287-4E6C-8684-38DE3310E705}"/>
              </a:ext>
            </a:extLst>
          </p:cNvPr>
          <p:cNvSpPr txBox="1">
            <a:spLocks/>
          </p:cNvSpPr>
          <p:nvPr/>
        </p:nvSpPr>
        <p:spPr>
          <a:xfrm>
            <a:off x="1793279" y="3823202"/>
            <a:ext cx="8783748" cy="128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Mặt trời mọc ở phương đông và lặn ở phương tây.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Google Shape;2196;p56">
            <a:extLst>
              <a:ext uri="{FF2B5EF4-FFF2-40B4-BE49-F238E27FC236}">
                <a16:creationId xmlns:a16="http://schemas.microsoft.com/office/drawing/2014/main" xmlns="" id="{217EB930-6F7B-92C2-634E-DB6C8BFC8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85503" y="628351"/>
            <a:ext cx="1247709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/>
              <a:t>Chọ</a:t>
            </a:r>
            <a:r>
              <a:rPr lang="en"/>
              <a:t>n </a:t>
            </a:r>
            <a:r>
              <a:rPr lang="vi-VN"/>
              <a:t>đ</a:t>
            </a:r>
            <a:r>
              <a:rPr lang="en"/>
              <a:t>áp </a:t>
            </a:r>
            <a:r>
              <a:rPr lang="vi-VN"/>
              <a:t>án đúng </a:t>
            </a:r>
            <a:endParaRPr dirty="0"/>
          </a:p>
        </p:txBody>
      </p:sp>
      <p:sp>
        <p:nvSpPr>
          <p:cNvPr id="85" name="Google Shape;2196;p56">
            <a:extLst>
              <a:ext uri="{FF2B5EF4-FFF2-40B4-BE49-F238E27FC236}">
                <a16:creationId xmlns:a16="http://schemas.microsoft.com/office/drawing/2014/main" xmlns="" id="{6F0B2B91-C246-1BEA-6450-9A50F744476A}"/>
              </a:ext>
            </a:extLst>
          </p:cNvPr>
          <p:cNvSpPr txBox="1">
            <a:spLocks/>
          </p:cNvSpPr>
          <p:nvPr/>
        </p:nvSpPr>
        <p:spPr>
          <a:xfrm>
            <a:off x="6321239" y="479674"/>
            <a:ext cx="2252573" cy="46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pic>
        <p:nvPicPr>
          <p:cNvPr id="5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75DA75D3-F767-4634-A766-3D817281DE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003.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9415" y="1647713"/>
            <a:ext cx="183300" cy="183300"/>
          </a:xfrm>
          <a:prstGeom prst="rect">
            <a:avLst/>
          </a:prstGeom>
        </p:spPr>
      </p:pic>
      <p:pic>
        <p:nvPicPr>
          <p:cNvPr id="8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74EF46E-4361-B487-66EF-405A99F89A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0" end="3512.367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2690" y="1613817"/>
            <a:ext cx="202665" cy="202665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C978FDCB-90B9-3821-2C95-6B46F1692C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498784" y="2045957"/>
            <a:ext cx="783265" cy="128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631EAE69-37F0-61BA-4B2E-7FC84C2F921C}"/>
              </a:ext>
            </a:extLst>
          </p:cNvPr>
          <p:cNvSpPr>
            <a:spLocks/>
          </p:cNvSpPr>
          <p:nvPr/>
        </p:nvSpPr>
        <p:spPr bwMode="auto">
          <a:xfrm>
            <a:off x="10549847" y="2120495"/>
            <a:ext cx="681959" cy="1136597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1E1D8B8C-4321-4010-B956-403F6175DE27}"/>
              </a:ext>
            </a:extLst>
          </p:cNvPr>
          <p:cNvSpPr>
            <a:spLocks/>
          </p:cNvSpPr>
          <p:nvPr/>
        </p:nvSpPr>
        <p:spPr bwMode="auto">
          <a:xfrm>
            <a:off x="10499194" y="2046370"/>
            <a:ext cx="783265" cy="74125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B3DE752F-B565-316B-B187-3C745575D02A}"/>
              </a:ext>
            </a:extLst>
          </p:cNvPr>
          <p:cNvSpPr>
            <a:spLocks/>
          </p:cNvSpPr>
          <p:nvPr/>
        </p:nvSpPr>
        <p:spPr bwMode="auto">
          <a:xfrm>
            <a:off x="10499194" y="3257092"/>
            <a:ext cx="783265" cy="74949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2738DB01-D882-793F-C515-C1941E89B651}"/>
              </a:ext>
            </a:extLst>
          </p:cNvPr>
          <p:cNvSpPr>
            <a:spLocks/>
          </p:cNvSpPr>
          <p:nvPr/>
        </p:nvSpPr>
        <p:spPr bwMode="auto">
          <a:xfrm>
            <a:off x="10499194" y="3287155"/>
            <a:ext cx="783265" cy="4488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7" name="top sand">
            <a:extLst>
              <a:ext uri="{FF2B5EF4-FFF2-40B4-BE49-F238E27FC236}">
                <a16:creationId xmlns:a16="http://schemas.microsoft.com/office/drawing/2014/main" xmlns="" id="{75D7BE2D-5289-E589-F508-5EBFEE05FE36}"/>
              </a:ext>
            </a:extLst>
          </p:cNvPr>
          <p:cNvSpPr>
            <a:spLocks/>
          </p:cNvSpPr>
          <p:nvPr/>
        </p:nvSpPr>
        <p:spPr bwMode="auto">
          <a:xfrm>
            <a:off x="10580322" y="2288514"/>
            <a:ext cx="621423" cy="3879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8" name="bottom sand">
            <a:extLst>
              <a:ext uri="{FF2B5EF4-FFF2-40B4-BE49-F238E27FC236}">
                <a16:creationId xmlns:a16="http://schemas.microsoft.com/office/drawing/2014/main" xmlns="" id="{BC15043F-DA44-4D2B-38E0-576D0CAF5EFC}"/>
              </a:ext>
            </a:extLst>
          </p:cNvPr>
          <p:cNvSpPr>
            <a:spLocks/>
          </p:cNvSpPr>
          <p:nvPr/>
        </p:nvSpPr>
        <p:spPr bwMode="auto">
          <a:xfrm>
            <a:off x="10577027" y="2982415"/>
            <a:ext cx="627188" cy="27467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sp>
        <p:nvSpPr>
          <p:cNvPr id="19" name="straight connector">
            <a:extLst>
              <a:ext uri="{FF2B5EF4-FFF2-40B4-BE49-F238E27FC236}">
                <a16:creationId xmlns:a16="http://schemas.microsoft.com/office/drawing/2014/main" xmlns="" id="{818A8A78-26A2-C91B-66DD-EC41A175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9709" y="2670468"/>
            <a:ext cx="22649" cy="586213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333"/>
          </a:p>
        </p:txBody>
      </p:sp>
      <p:grpSp>
        <p:nvGrpSpPr>
          <p:cNvPr id="20" name="button: start timer">
            <a:extLst>
              <a:ext uri="{FF2B5EF4-FFF2-40B4-BE49-F238E27FC236}">
                <a16:creationId xmlns:a16="http://schemas.microsoft.com/office/drawing/2014/main" xmlns="" id="{47F4E609-E03F-8B48-D1D7-8938B792511F}"/>
              </a:ext>
            </a:extLst>
          </p:cNvPr>
          <p:cNvGrpSpPr/>
          <p:nvPr/>
        </p:nvGrpSpPr>
        <p:grpSpPr>
          <a:xfrm>
            <a:off x="10139983" y="1447572"/>
            <a:ext cx="1447155" cy="439037"/>
            <a:chOff x="1332706" y="185859"/>
            <a:chExt cx="2636838" cy="799962"/>
          </a:xfrm>
        </p:grpSpPr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xmlns="" id="{6CE921D2-3E57-D0B0-2F9A-97120258FCB7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13">
              <a:extLst>
                <a:ext uri="{FF2B5EF4-FFF2-40B4-BE49-F238E27FC236}">
                  <a16:creationId xmlns:a16="http://schemas.microsoft.com/office/drawing/2014/main" xmlns="" id="{1AD6A0D5-D7B5-C98A-9F0F-AED752E666E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33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3" name="times up">
            <a:extLst>
              <a:ext uri="{FF2B5EF4-FFF2-40B4-BE49-F238E27FC236}">
                <a16:creationId xmlns:a16="http://schemas.microsoft.com/office/drawing/2014/main" xmlns="" id="{2E7BD8F6-F7D9-845D-BB5B-59573A72C165}"/>
              </a:ext>
            </a:extLst>
          </p:cNvPr>
          <p:cNvGrpSpPr/>
          <p:nvPr/>
        </p:nvGrpSpPr>
        <p:grpSpPr>
          <a:xfrm>
            <a:off x="10167044" y="1448780"/>
            <a:ext cx="1447155" cy="439037"/>
            <a:chOff x="4321176" y="185859"/>
            <a:chExt cx="2636838" cy="799962"/>
          </a:xfrm>
        </p:grpSpPr>
        <p:sp>
          <p:nvSpPr>
            <p:cNvPr id="24" name="Rounded Rectangle 15">
              <a:extLst>
                <a:ext uri="{FF2B5EF4-FFF2-40B4-BE49-F238E27FC236}">
                  <a16:creationId xmlns:a16="http://schemas.microsoft.com/office/drawing/2014/main" xmlns="" id="{60C00054-D3F0-AC26-75BA-F8CEEAF27183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6">
              <a:extLst>
                <a:ext uri="{FF2B5EF4-FFF2-40B4-BE49-F238E27FC236}">
                  <a16:creationId xmlns:a16="http://schemas.microsoft.com/office/drawing/2014/main" xmlns="" id="{C16AC4EA-BE00-9976-AB8F-1CABFDF6DFBA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8" b="100000" l="533" r="982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99" y="1014241"/>
            <a:ext cx="3476093" cy="131511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984CBFF-5ACE-4267-801C-79090F690F3D}"/>
              </a:ext>
            </a:extLst>
          </p:cNvPr>
          <p:cNvSpPr txBox="1"/>
          <p:nvPr/>
        </p:nvSpPr>
        <p:spPr>
          <a:xfrm rot="21567215">
            <a:off x="453291" y="1803183"/>
            <a:ext cx="2673595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#9Slide05 Dancing Script" panose="03080800040507000D00" pitchFamily="66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thách</a:t>
            </a:r>
            <a:r>
              <a:rPr lang="en-US" sz="3200" b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latin typeface="#9Slide05 Dancing Script" panose="03080800040507000D00" pitchFamily="66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1E3C091-F085-B36C-59F5-3C4E267171BB}"/>
              </a:ext>
            </a:extLst>
          </p:cNvPr>
          <p:cNvSpPr/>
          <p:nvPr/>
        </p:nvSpPr>
        <p:spPr>
          <a:xfrm>
            <a:off x="598206" y="2590240"/>
            <a:ext cx="10066945" cy="819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Mặt trời mọc phương nào và lặn ở phương nào?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46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  <p:bldP spid="17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949" y="1398476"/>
            <a:ext cx="2781353" cy="5309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619FE4-D786-6E20-CA17-4F4C3889E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2" b="9294"/>
          <a:stretch/>
        </p:blipFill>
        <p:spPr>
          <a:xfrm>
            <a:off x="0" y="-1096404"/>
            <a:ext cx="12192000" cy="8553497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xmlns="" id="{C9DFDD80-82E6-F9C2-F8D6-04EF4F167C84}"/>
              </a:ext>
            </a:extLst>
          </p:cNvPr>
          <p:cNvSpPr/>
          <p:nvPr/>
        </p:nvSpPr>
        <p:spPr>
          <a:xfrm>
            <a:off x="965675" y="-136733"/>
            <a:ext cx="5100047" cy="2931305"/>
          </a:xfrm>
          <a:prstGeom prst="wedgeEllipseCallout">
            <a:avLst>
              <a:gd name="adj1" fmla="val 45913"/>
              <a:gd name="adj2" fmla="val 4574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Cảm ơn các bạn! Nhờ có các bạn mình đã đem bánh đến cho bà mà không hề bị lạc đường. 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1C3E4F-F41A-98DC-47FF-55F38B3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213"/>
            <a:ext cx="12192000" cy="716794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16005B5-E996-D498-B31F-84A3F787ABD5}"/>
              </a:ext>
            </a:extLst>
          </p:cNvPr>
          <p:cNvSpPr/>
          <p:nvPr/>
        </p:nvSpPr>
        <p:spPr>
          <a:xfrm>
            <a:off x="854528" y="733810"/>
            <a:ext cx="10918371" cy="597179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rgbClr val="00B05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90614" y="2306008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2144" y="4884328"/>
            <a:ext cx="303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61140438-D033-A23B-1ED5-5EDD3B9CA589}"/>
              </a:ext>
            </a:extLst>
          </p:cNvPr>
          <p:cNvSpPr txBox="1"/>
          <p:nvPr/>
        </p:nvSpPr>
        <p:spPr>
          <a:xfrm>
            <a:off x="1052495" y="3351642"/>
            <a:ext cx="1027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26: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Xác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định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phương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trong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không</a:t>
            </a:r>
            <a:r>
              <a:rPr lang="en-US" altLang="zh-CN" sz="4800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gian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241EDF3-0876-65BF-436D-A07579E4D097}"/>
              </a:ext>
            </a:extLst>
          </p:cNvPr>
          <p:cNvSpPr/>
          <p:nvPr/>
        </p:nvSpPr>
        <p:spPr>
          <a:xfrm>
            <a:off x="4530903" y="123290"/>
            <a:ext cx="331855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La bàn là gì?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37340-16D3-801F-0544-97D15142AC80}"/>
              </a:ext>
            </a:extLst>
          </p:cNvPr>
          <p:cNvSpPr txBox="1"/>
          <p:nvPr/>
        </p:nvSpPr>
        <p:spPr>
          <a:xfrm>
            <a:off x="226282" y="1182231"/>
            <a:ext cx="11965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bàn </a:t>
            </a:r>
            <a:r>
              <a:rPr lang="vi-VN" sz="2800"/>
              <a:t>(cũng gọi là Từ kế hay Kim chỉ Nam) là dụng cụ dùng để xác định phương hướng địa lý ở một khu vực nhất định.</a:t>
            </a:r>
          </a:p>
        </p:txBody>
      </p:sp>
      <p:pic>
        <p:nvPicPr>
          <p:cNvPr id="1026" name="Picture 2" descr="Đôi điều chưa biết về la bàn">
            <a:extLst>
              <a:ext uri="{FF2B5EF4-FFF2-40B4-BE49-F238E27FC236}">
                <a16:creationId xmlns:a16="http://schemas.microsoft.com/office/drawing/2014/main" xmlns="" id="{23CB0C88-A925-A170-93C7-D3EFF7BF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2" y="2338564"/>
            <a:ext cx="37770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1E0B09-7FC9-BE1D-6A63-3781A7BA7B1E}"/>
              </a:ext>
            </a:extLst>
          </p:cNvPr>
          <p:cNvSpPr txBox="1"/>
          <p:nvPr/>
        </p:nvSpPr>
        <p:spPr>
          <a:xfrm>
            <a:off x="4066478" y="6198390"/>
            <a:ext cx="518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Những chiếc la bàn đời đầu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Đôi điều chưa biết về la bàn">
            <a:extLst>
              <a:ext uri="{FF2B5EF4-FFF2-40B4-BE49-F238E27FC236}">
                <a16:creationId xmlns:a16="http://schemas.microsoft.com/office/drawing/2014/main" xmlns="" id="{EFD266D3-DE75-8E56-A5BA-612FF9B8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10" y="2280879"/>
            <a:ext cx="4144223" cy="37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ền La Bàn Thủy Thủ Cổ Trên Giấy Rất Cũ Hình Chụp Và Hình ảnh Để Tải Về  Miễn Phí - Pngtree">
            <a:extLst>
              <a:ext uri="{FF2B5EF4-FFF2-40B4-BE49-F238E27FC236}">
                <a16:creationId xmlns:a16="http://schemas.microsoft.com/office/drawing/2014/main" xmlns="" id="{634E1050-D9B4-0261-6330-128F53B5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96" y="2280879"/>
            <a:ext cx="3594724" cy="35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476</Words>
  <Application>Microsoft Office PowerPoint</Application>
  <PresentationFormat>Custom</PresentationFormat>
  <Paragraphs>60</Paragraphs>
  <Slides>16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Chon dáp án dúng</vt:lpstr>
      <vt:lpstr>Chọn đáp án đúng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94</cp:revision>
  <dcterms:created xsi:type="dcterms:W3CDTF">2022-11-13T08:22:48Z</dcterms:created>
  <dcterms:modified xsi:type="dcterms:W3CDTF">2025-01-26T04:34:31Z</dcterms:modified>
</cp:coreProperties>
</file>