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59" r:id="rId4"/>
    <p:sldId id="278" r:id="rId5"/>
    <p:sldId id="279" r:id="rId6"/>
    <p:sldId id="260" r:id="rId7"/>
    <p:sldId id="280" r:id="rId8"/>
    <p:sldId id="281" r:id="rId9"/>
    <p:sldId id="282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48C8"/>
    <a:srgbClr val="64CEA4"/>
    <a:srgbClr val="FFF2CC"/>
    <a:srgbClr val="F7F2BC"/>
    <a:srgbClr val="FF5D5D"/>
    <a:srgbClr val="FA7E26"/>
    <a:srgbClr val="F58D56"/>
    <a:srgbClr val="F79B8E"/>
    <a:srgbClr val="FFE4A9"/>
    <a:srgbClr val="81C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49" autoAdjust="0"/>
  </p:normalViewPr>
  <p:slideViewPr>
    <p:cSldViewPr snapToGrid="0">
      <p:cViewPr varScale="1">
        <p:scale>
          <a:sx n="82" d="100"/>
          <a:sy n="82" d="100"/>
        </p:scale>
        <p:origin x="-720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02/02/2025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02/02/2025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80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xmlns="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xmlns="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xmlns="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xmlns="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xmlns="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xmlns="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xmlns="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xmlns="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xmlns="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xmlns="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xmlns="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xmlns="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xmlns="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xmlns="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xmlns="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xmlns="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xmlns="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xmlns="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xmlns="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xmlns="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xmlns="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xmlns="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xmlns="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xmlns="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xmlns="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xmlns="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xmlns="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xmlns="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xmlns="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xmlns="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xmlns="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xmlns="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xmlns="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xmlns="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xmlns="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xmlns="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xmlns="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xmlns="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xmlns="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xmlns="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xmlns="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xmlns="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xmlns="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xmlns="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xmlns="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xmlns="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xmlns="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xmlns="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xmlns="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xmlns="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xmlns="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xmlns="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xmlns="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xmlns="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xmlns="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xmlns="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xmlns="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xmlns="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xmlns="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xmlns="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xmlns="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xmlns="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xmlns="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xmlns="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xmlns="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xmlns="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xmlns="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xmlns="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xmlns="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xmlns="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xmlns="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xmlns="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xmlns="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xmlns="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xmlns="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xmlns="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xmlns="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xmlns="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xmlns="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xmlns="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xmlns="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8E550E-F029-49AB-B7D1-9442994113AD}"/>
              </a:ext>
            </a:extLst>
          </p:cNvPr>
          <p:cNvSpPr txBox="1"/>
          <p:nvPr/>
        </p:nvSpPr>
        <p:spPr>
          <a:xfrm>
            <a:off x="608364" y="2105561"/>
            <a:ext cx="3777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23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9738E0-B68F-4582-998E-0E46AE3F974C}"/>
              </a:ext>
            </a:extLst>
          </p:cNvPr>
          <p:cNvSpPr txBox="1"/>
          <p:nvPr/>
        </p:nvSpPr>
        <p:spPr>
          <a:xfrm>
            <a:off x="176695" y="4453993"/>
            <a:ext cx="82781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TÌM HIỂU</a:t>
            </a:r>
          </a:p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HÔ HẤP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D065035-9A8C-4C8A-A32E-43229D711A4A}"/>
              </a:ext>
            </a:extLst>
          </p:cNvPr>
          <p:cNvSpPr txBox="1"/>
          <p:nvPr/>
        </p:nvSpPr>
        <p:spPr>
          <a:xfrm>
            <a:off x="5000487" y="131510"/>
            <a:ext cx="7191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5</a:t>
            </a:r>
          </a:p>
          <a:p>
            <a:pPr algn="ctr"/>
            <a:r>
              <a:rPr lang="vi-VN" sz="40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CON NGƯỜI VÀ SỨC KHỎE</a:t>
            </a:r>
          </a:p>
        </p:txBody>
      </p:sp>
      <p:pic>
        <p:nvPicPr>
          <p:cNvPr id="1026" name="Picture 2" descr="Hệ hô hấp - Wikiwand">
            <a:extLst>
              <a:ext uri="{FF2B5EF4-FFF2-40B4-BE49-F238E27FC236}">
                <a16:creationId xmlns:a16="http://schemas.microsoft.com/office/drawing/2014/main" xmlns="" id="{1E4B38C5-1406-4C8E-A10B-22766F05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918" y="1633985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30414E3-0CC9-425B-A83E-4E228A437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7" t="3313" r="3601" b="4697"/>
          <a:stretch/>
        </p:blipFill>
        <p:spPr>
          <a:xfrm>
            <a:off x="7404294" y="725435"/>
            <a:ext cx="3882683" cy="4051496"/>
          </a:xfrm>
          <a:prstGeom prst="roundRect">
            <a:avLst/>
          </a:prstGeom>
          <a:ln w="57150">
            <a:solidFill>
              <a:srgbClr val="64CEA4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0CD034-5979-4E77-A50E-A7D66BE804BC}"/>
              </a:ext>
            </a:extLst>
          </p:cNvPr>
          <p:cNvSpPr txBox="1"/>
          <p:nvPr/>
        </p:nvSpPr>
        <p:spPr>
          <a:xfrm>
            <a:off x="422028" y="2263579"/>
            <a:ext cx="6597749" cy="3244158"/>
          </a:xfrm>
          <a:custGeom>
            <a:avLst/>
            <a:gdLst>
              <a:gd name="connsiteX0" fmla="*/ 0 w 6597749"/>
              <a:gd name="connsiteY0" fmla="*/ 0 h 3244158"/>
              <a:gd name="connsiteX1" fmla="*/ 593797 w 6597749"/>
              <a:gd name="connsiteY1" fmla="*/ 0 h 3244158"/>
              <a:gd name="connsiteX2" fmla="*/ 1055640 w 6597749"/>
              <a:gd name="connsiteY2" fmla="*/ 0 h 3244158"/>
              <a:gd name="connsiteX3" fmla="*/ 1847370 w 6597749"/>
              <a:gd name="connsiteY3" fmla="*/ 0 h 3244158"/>
              <a:gd name="connsiteX4" fmla="*/ 2441167 w 6597749"/>
              <a:gd name="connsiteY4" fmla="*/ 0 h 3244158"/>
              <a:gd name="connsiteX5" fmla="*/ 3034965 w 6597749"/>
              <a:gd name="connsiteY5" fmla="*/ 0 h 3244158"/>
              <a:gd name="connsiteX6" fmla="*/ 3826694 w 6597749"/>
              <a:gd name="connsiteY6" fmla="*/ 0 h 3244158"/>
              <a:gd name="connsiteX7" fmla="*/ 4354514 w 6597749"/>
              <a:gd name="connsiteY7" fmla="*/ 0 h 3244158"/>
              <a:gd name="connsiteX8" fmla="*/ 5146244 w 6597749"/>
              <a:gd name="connsiteY8" fmla="*/ 0 h 3244158"/>
              <a:gd name="connsiteX9" fmla="*/ 5937974 w 6597749"/>
              <a:gd name="connsiteY9" fmla="*/ 0 h 3244158"/>
              <a:gd name="connsiteX10" fmla="*/ 6597749 w 6597749"/>
              <a:gd name="connsiteY10" fmla="*/ 0 h 3244158"/>
              <a:gd name="connsiteX11" fmla="*/ 6597749 w 6597749"/>
              <a:gd name="connsiteY11" fmla="*/ 713715 h 3244158"/>
              <a:gd name="connsiteX12" fmla="*/ 6597749 w 6597749"/>
              <a:gd name="connsiteY12" fmla="*/ 1394988 h 3244158"/>
              <a:gd name="connsiteX13" fmla="*/ 6597749 w 6597749"/>
              <a:gd name="connsiteY13" fmla="*/ 1946495 h 3244158"/>
              <a:gd name="connsiteX14" fmla="*/ 6597749 w 6597749"/>
              <a:gd name="connsiteY14" fmla="*/ 2595326 h 3244158"/>
              <a:gd name="connsiteX15" fmla="*/ 6597749 w 6597749"/>
              <a:gd name="connsiteY15" fmla="*/ 3244158 h 3244158"/>
              <a:gd name="connsiteX16" fmla="*/ 5937974 w 6597749"/>
              <a:gd name="connsiteY16" fmla="*/ 3244158 h 3244158"/>
              <a:gd name="connsiteX17" fmla="*/ 5146244 w 6597749"/>
              <a:gd name="connsiteY17" fmla="*/ 3244158 h 3244158"/>
              <a:gd name="connsiteX18" fmla="*/ 4486469 w 6597749"/>
              <a:gd name="connsiteY18" fmla="*/ 3244158 h 3244158"/>
              <a:gd name="connsiteX19" fmla="*/ 4024627 w 6597749"/>
              <a:gd name="connsiteY19" fmla="*/ 3244158 h 3244158"/>
              <a:gd name="connsiteX20" fmla="*/ 3496807 w 6597749"/>
              <a:gd name="connsiteY20" fmla="*/ 3244158 h 3244158"/>
              <a:gd name="connsiteX21" fmla="*/ 2705077 w 6597749"/>
              <a:gd name="connsiteY21" fmla="*/ 3244158 h 3244158"/>
              <a:gd name="connsiteX22" fmla="*/ 2045302 w 6597749"/>
              <a:gd name="connsiteY22" fmla="*/ 3244158 h 3244158"/>
              <a:gd name="connsiteX23" fmla="*/ 1517482 w 6597749"/>
              <a:gd name="connsiteY23" fmla="*/ 3244158 h 3244158"/>
              <a:gd name="connsiteX24" fmla="*/ 857707 w 6597749"/>
              <a:gd name="connsiteY24" fmla="*/ 3244158 h 3244158"/>
              <a:gd name="connsiteX25" fmla="*/ 0 w 6597749"/>
              <a:gd name="connsiteY25" fmla="*/ 3244158 h 3244158"/>
              <a:gd name="connsiteX26" fmla="*/ 0 w 6597749"/>
              <a:gd name="connsiteY26" fmla="*/ 2692651 h 3244158"/>
              <a:gd name="connsiteX27" fmla="*/ 0 w 6597749"/>
              <a:gd name="connsiteY27" fmla="*/ 2011378 h 3244158"/>
              <a:gd name="connsiteX28" fmla="*/ 0 w 6597749"/>
              <a:gd name="connsiteY28" fmla="*/ 1427430 h 3244158"/>
              <a:gd name="connsiteX29" fmla="*/ 0 w 6597749"/>
              <a:gd name="connsiteY29" fmla="*/ 713715 h 3244158"/>
              <a:gd name="connsiteX30" fmla="*/ 0 w 6597749"/>
              <a:gd name="connsiteY30" fmla="*/ 0 h 324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597749" h="3244158" extrusionOk="0">
                <a:moveTo>
                  <a:pt x="0" y="0"/>
                </a:moveTo>
                <a:cubicBezTo>
                  <a:pt x="174144" y="-11931"/>
                  <a:pt x="418242" y="-17269"/>
                  <a:pt x="593797" y="0"/>
                </a:cubicBezTo>
                <a:cubicBezTo>
                  <a:pt x="769352" y="17269"/>
                  <a:pt x="954618" y="-12752"/>
                  <a:pt x="1055640" y="0"/>
                </a:cubicBezTo>
                <a:cubicBezTo>
                  <a:pt x="1156662" y="12752"/>
                  <a:pt x="1588025" y="-17406"/>
                  <a:pt x="1847370" y="0"/>
                </a:cubicBezTo>
                <a:cubicBezTo>
                  <a:pt x="2106715" y="17406"/>
                  <a:pt x="2196204" y="-28223"/>
                  <a:pt x="2441167" y="0"/>
                </a:cubicBezTo>
                <a:cubicBezTo>
                  <a:pt x="2686130" y="28223"/>
                  <a:pt x="2836673" y="7449"/>
                  <a:pt x="3034965" y="0"/>
                </a:cubicBezTo>
                <a:cubicBezTo>
                  <a:pt x="3233257" y="-7449"/>
                  <a:pt x="3483819" y="18454"/>
                  <a:pt x="3826694" y="0"/>
                </a:cubicBezTo>
                <a:cubicBezTo>
                  <a:pt x="4169569" y="-18454"/>
                  <a:pt x="4162473" y="1284"/>
                  <a:pt x="4354514" y="0"/>
                </a:cubicBezTo>
                <a:cubicBezTo>
                  <a:pt x="4546555" y="-1284"/>
                  <a:pt x="4799788" y="27335"/>
                  <a:pt x="5146244" y="0"/>
                </a:cubicBezTo>
                <a:cubicBezTo>
                  <a:pt x="5492700" y="-27335"/>
                  <a:pt x="5701894" y="37773"/>
                  <a:pt x="5937974" y="0"/>
                </a:cubicBezTo>
                <a:cubicBezTo>
                  <a:pt x="6174054" y="-37773"/>
                  <a:pt x="6306318" y="-15595"/>
                  <a:pt x="6597749" y="0"/>
                </a:cubicBezTo>
                <a:cubicBezTo>
                  <a:pt x="6563535" y="195124"/>
                  <a:pt x="6580578" y="398486"/>
                  <a:pt x="6597749" y="713715"/>
                </a:cubicBezTo>
                <a:cubicBezTo>
                  <a:pt x="6614920" y="1028945"/>
                  <a:pt x="6576762" y="1067715"/>
                  <a:pt x="6597749" y="1394988"/>
                </a:cubicBezTo>
                <a:cubicBezTo>
                  <a:pt x="6618736" y="1722261"/>
                  <a:pt x="6575028" y="1736312"/>
                  <a:pt x="6597749" y="1946495"/>
                </a:cubicBezTo>
                <a:cubicBezTo>
                  <a:pt x="6620470" y="2156678"/>
                  <a:pt x="6591807" y="2402447"/>
                  <a:pt x="6597749" y="2595326"/>
                </a:cubicBezTo>
                <a:cubicBezTo>
                  <a:pt x="6603691" y="2788205"/>
                  <a:pt x="6580804" y="3034376"/>
                  <a:pt x="6597749" y="3244158"/>
                </a:cubicBezTo>
                <a:cubicBezTo>
                  <a:pt x="6269960" y="3254758"/>
                  <a:pt x="6186955" y="3270034"/>
                  <a:pt x="5937974" y="3244158"/>
                </a:cubicBezTo>
                <a:cubicBezTo>
                  <a:pt x="5688994" y="3218282"/>
                  <a:pt x="5399289" y="3229923"/>
                  <a:pt x="5146244" y="3244158"/>
                </a:cubicBezTo>
                <a:cubicBezTo>
                  <a:pt x="4893199" y="3258394"/>
                  <a:pt x="4753675" y="3225292"/>
                  <a:pt x="4486469" y="3244158"/>
                </a:cubicBezTo>
                <a:cubicBezTo>
                  <a:pt x="4219264" y="3263024"/>
                  <a:pt x="4209538" y="3264754"/>
                  <a:pt x="4024627" y="3244158"/>
                </a:cubicBezTo>
                <a:cubicBezTo>
                  <a:pt x="3839716" y="3223562"/>
                  <a:pt x="3604623" y="3235580"/>
                  <a:pt x="3496807" y="3244158"/>
                </a:cubicBezTo>
                <a:cubicBezTo>
                  <a:pt x="3388991" y="3252736"/>
                  <a:pt x="2920816" y="3218673"/>
                  <a:pt x="2705077" y="3244158"/>
                </a:cubicBezTo>
                <a:cubicBezTo>
                  <a:pt x="2489338" y="3269644"/>
                  <a:pt x="2337183" y="3235512"/>
                  <a:pt x="2045302" y="3244158"/>
                </a:cubicBezTo>
                <a:cubicBezTo>
                  <a:pt x="1753422" y="3252804"/>
                  <a:pt x="1779454" y="3234462"/>
                  <a:pt x="1517482" y="3244158"/>
                </a:cubicBezTo>
                <a:cubicBezTo>
                  <a:pt x="1255510" y="3253854"/>
                  <a:pt x="1125903" y="3248055"/>
                  <a:pt x="857707" y="3244158"/>
                </a:cubicBezTo>
                <a:cubicBezTo>
                  <a:pt x="589512" y="3240261"/>
                  <a:pt x="238153" y="3221412"/>
                  <a:pt x="0" y="3244158"/>
                </a:cubicBezTo>
                <a:cubicBezTo>
                  <a:pt x="-19901" y="2988362"/>
                  <a:pt x="25957" y="2889868"/>
                  <a:pt x="0" y="2692651"/>
                </a:cubicBezTo>
                <a:cubicBezTo>
                  <a:pt x="-25957" y="2495434"/>
                  <a:pt x="-28737" y="2229119"/>
                  <a:pt x="0" y="2011378"/>
                </a:cubicBezTo>
                <a:cubicBezTo>
                  <a:pt x="28737" y="1793637"/>
                  <a:pt x="23333" y="1583922"/>
                  <a:pt x="0" y="1427430"/>
                </a:cubicBezTo>
                <a:cubicBezTo>
                  <a:pt x="-23333" y="1270938"/>
                  <a:pt x="-25883" y="889048"/>
                  <a:pt x="0" y="713715"/>
                </a:cubicBezTo>
                <a:cubicBezTo>
                  <a:pt x="25883" y="538382"/>
                  <a:pt x="30792" y="20628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64CEA4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/>
              <a:t>Dùng tay bịt mũi, nín thở và đếm nhẩm từ 1 đến 5 rồi cho biết: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cảm giác như thế nào?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biết cơ quan nào thực hiện hoạt động thở không?</a:t>
            </a:r>
          </a:p>
        </p:txBody>
      </p:sp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piratory System | Respiratory system kids, Respiratory system,  Respiratory">
            <a:extLst>
              <a:ext uri="{FF2B5EF4-FFF2-40B4-BE49-F238E27FC236}">
                <a16:creationId xmlns:a16="http://schemas.microsoft.com/office/drawing/2014/main" xmlns="" id="{AB29CBE8-1B3E-42FC-9A4A-DF01B5123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98" y="1691990"/>
            <a:ext cx="3875925" cy="517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Quan sát các hình dưới đây và nêu các việc làm cần thiết để chăm sóc, bảo vệ cơ quan vận động.</a:t>
            </a:r>
            <a:endParaRPr lang="en-US" sz="28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E495443B-B8B0-462D-B820-5FC84BC4FE31}"/>
              </a:ext>
            </a:extLst>
          </p:cNvPr>
          <p:cNvCxnSpPr>
            <a:cxnSpLocks/>
          </p:cNvCxnSpPr>
          <p:nvPr/>
        </p:nvCxnSpPr>
        <p:spPr>
          <a:xfrm>
            <a:off x="6646184" y="3050498"/>
            <a:ext cx="17807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BD2195D-904C-4D3F-A651-29E7AEE35AA5}"/>
              </a:ext>
            </a:extLst>
          </p:cNvPr>
          <p:cNvCxnSpPr>
            <a:cxnSpLocks/>
          </p:cNvCxnSpPr>
          <p:nvPr/>
        </p:nvCxnSpPr>
        <p:spPr>
          <a:xfrm>
            <a:off x="5711484" y="417987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9592579C-D540-485A-BC95-F034DCFC4E24}"/>
              </a:ext>
            </a:extLst>
          </p:cNvPr>
          <p:cNvSpPr/>
          <p:nvPr/>
        </p:nvSpPr>
        <p:spPr>
          <a:xfrm>
            <a:off x="8778067" y="2859820"/>
            <a:ext cx="8866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Mũi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CEC30984-597D-4914-978C-73EA0F4467A5}"/>
              </a:ext>
            </a:extLst>
          </p:cNvPr>
          <p:cNvSpPr/>
          <p:nvPr/>
        </p:nvSpPr>
        <p:spPr>
          <a:xfrm>
            <a:off x="8739627" y="396900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Khí quản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8AF3E1BD-5E3A-4BC8-A46B-43BA077911E9}"/>
              </a:ext>
            </a:extLst>
          </p:cNvPr>
          <p:cNvSpPr/>
          <p:nvPr/>
        </p:nvSpPr>
        <p:spPr>
          <a:xfrm>
            <a:off x="8393872" y="2820391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B1D65A8A-1BCF-4E6D-8DDF-A94E6D440FA7}"/>
              </a:ext>
            </a:extLst>
          </p:cNvPr>
          <p:cNvSpPr/>
          <p:nvPr/>
        </p:nvSpPr>
        <p:spPr>
          <a:xfrm>
            <a:off x="8370584" y="394622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7C724A3B-B933-4B02-8943-D33E1B804FD2}"/>
              </a:ext>
            </a:extLst>
          </p:cNvPr>
          <p:cNvCxnSpPr>
            <a:cxnSpLocks/>
          </p:cNvCxnSpPr>
          <p:nvPr/>
        </p:nvCxnSpPr>
        <p:spPr>
          <a:xfrm>
            <a:off x="5767800" y="509483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D1338462-6FC0-48C5-A12E-713E5F8E9663}"/>
              </a:ext>
            </a:extLst>
          </p:cNvPr>
          <p:cNvSpPr/>
          <p:nvPr/>
        </p:nvSpPr>
        <p:spPr>
          <a:xfrm>
            <a:off x="8795943" y="488396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Phế quản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5E556C8B-8EB6-4BB7-891E-D65BE0C5EE17}"/>
              </a:ext>
            </a:extLst>
          </p:cNvPr>
          <p:cNvSpPr/>
          <p:nvPr/>
        </p:nvSpPr>
        <p:spPr>
          <a:xfrm>
            <a:off x="8426900" y="486118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5E6CEF74-2CED-47E4-BA63-6BD97A1D59F8}"/>
              </a:ext>
            </a:extLst>
          </p:cNvPr>
          <p:cNvCxnSpPr>
            <a:cxnSpLocks/>
          </p:cNvCxnSpPr>
          <p:nvPr/>
        </p:nvCxnSpPr>
        <p:spPr>
          <a:xfrm>
            <a:off x="5553075" y="4831147"/>
            <a:ext cx="214725" cy="2636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7BEE3FDE-9BC7-4189-9163-3D4BCF94E62A}"/>
              </a:ext>
            </a:extLst>
          </p:cNvPr>
          <p:cNvSpPr/>
          <p:nvPr/>
        </p:nvSpPr>
        <p:spPr>
          <a:xfrm>
            <a:off x="1808128" y="5540010"/>
            <a:ext cx="10418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Phổi</a:t>
            </a:r>
            <a:endParaRPr lang="vi-VN" sz="2400" b="1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8A816CFE-89E0-4E54-B141-A7991F53702D}"/>
              </a:ext>
            </a:extLst>
          </p:cNvPr>
          <p:cNvCxnSpPr>
            <a:cxnSpLocks/>
          </p:cNvCxnSpPr>
          <p:nvPr/>
        </p:nvCxnSpPr>
        <p:spPr>
          <a:xfrm flipH="1">
            <a:off x="5767800" y="4831148"/>
            <a:ext cx="120639" cy="2636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E362DC38-2BC9-4089-9C54-FF84723E4237}"/>
              </a:ext>
            </a:extLst>
          </p:cNvPr>
          <p:cNvCxnSpPr>
            <a:cxnSpLocks/>
          </p:cNvCxnSpPr>
          <p:nvPr/>
        </p:nvCxnSpPr>
        <p:spPr>
          <a:xfrm>
            <a:off x="3123981" y="5743575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67AF50D6-0CE5-4E77-BEB8-91C989BE701E}"/>
              </a:ext>
            </a:extLst>
          </p:cNvPr>
          <p:cNvSpPr/>
          <p:nvPr/>
        </p:nvSpPr>
        <p:spPr>
          <a:xfrm>
            <a:off x="2740115" y="5517064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182C6757-A192-43BB-966F-1809C15C9C69}"/>
              </a:ext>
            </a:extLst>
          </p:cNvPr>
          <p:cNvCxnSpPr>
            <a:cxnSpLocks/>
          </p:cNvCxnSpPr>
          <p:nvPr/>
        </p:nvCxnSpPr>
        <p:spPr>
          <a:xfrm>
            <a:off x="5278030" y="5411656"/>
            <a:ext cx="550089" cy="3319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9999BDA2-C760-4D57-9A28-886D1FDFBBFF}"/>
              </a:ext>
            </a:extLst>
          </p:cNvPr>
          <p:cNvCxnSpPr>
            <a:cxnSpLocks/>
          </p:cNvCxnSpPr>
          <p:nvPr/>
        </p:nvCxnSpPr>
        <p:spPr>
          <a:xfrm flipH="1">
            <a:off x="5828119" y="5453948"/>
            <a:ext cx="575851" cy="2896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E1C9F7A-EDC9-4384-BB75-3F75E1979D31}"/>
              </a:ext>
            </a:extLst>
          </p:cNvPr>
          <p:cNvSpPr txBox="1"/>
          <p:nvPr/>
        </p:nvSpPr>
        <p:spPr>
          <a:xfrm>
            <a:off x="934901" y="1479761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Xem video</a:t>
            </a:r>
          </a:p>
        </p:txBody>
      </p:sp>
      <p:pic>
        <p:nvPicPr>
          <p:cNvPr id="35" name="Khám Phá Hoạt Động Của Hệ Hô Hấp Người _ Phim Hoạt Hình Mới 2020 _ Hoạt Hình Khoa Học Hay Nhất">
            <a:hlinkClick r:id="" action="ppaction://media"/>
            <a:extLst>
              <a:ext uri="{FF2B5EF4-FFF2-40B4-BE49-F238E27FC236}">
                <a16:creationId xmlns:a16="http://schemas.microsoft.com/office/drawing/2014/main" xmlns="" id="{BF2E9BE6-A5F9-4E1E-ABAC-32EB6F9F20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5833" y="2394914"/>
            <a:ext cx="7265756" cy="408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1.11111E-6 L 2.91667E-6 -0.07222 " pathEditMode="relative" rAng="0" ptsTypes="AA">
                                      <p:cBhvr>
                                        <p:cTn id="8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4" grpId="0"/>
      <p:bldP spid="11" grpId="0" animBg="1"/>
      <p:bldP spid="13" grpId="0" animBg="1"/>
      <p:bldP spid="16" grpId="0" animBg="1"/>
      <p:bldP spid="18" grpId="0" animBg="1"/>
      <p:bldP spid="27" grpId="0" animBg="1"/>
      <p:bldP spid="28" grpId="0" animBg="1"/>
      <p:bldP spid="43" grpId="0" animBg="1"/>
      <p:bldP spid="37" grpId="0" animBg="1"/>
      <p:bldP spid="44" grpId="0"/>
      <p:bldP spid="4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30E1245-4C2D-4E53-B492-06D15F163F27}"/>
              </a:ext>
            </a:extLst>
          </p:cNvPr>
          <p:cNvSpPr txBox="1"/>
          <p:nvPr/>
        </p:nvSpPr>
        <p:spPr>
          <a:xfrm>
            <a:off x="355297" y="252887"/>
            <a:ext cx="77336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Em hãy đặt tay lên lồng ngực, thực hiện động tác hít thở sâu bằng mũi, cho biết lồng ngực thay đổi như thế nào khi hít vào và thở ra.</a:t>
            </a: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D8E504-D4B5-482B-A270-8CDF579A8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8923" y="0"/>
            <a:ext cx="4113921" cy="3085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8ED0AF9-6907-4E88-8B8B-3A6269D46D58}"/>
              </a:ext>
            </a:extLst>
          </p:cNvPr>
          <p:cNvSpPr txBox="1"/>
          <p:nvPr/>
        </p:nvSpPr>
        <p:spPr>
          <a:xfrm>
            <a:off x="355296" y="1762415"/>
            <a:ext cx="93221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3. </a:t>
            </a:r>
            <a:r>
              <a:rPr lang="vi-VN" sz="2800" dirty="0"/>
              <a:t>Quan sát hình dưới, trả lời các câu hỏi và </a:t>
            </a:r>
          </a:p>
          <a:p>
            <a:pPr algn="just"/>
            <a:r>
              <a:rPr lang="vi-VN" sz="2800" dirty="0"/>
              <a:t>yêu cầu sau: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/>
              <a:t>Hình nào thể hiện hoạt động hít vào? Hình nào </a:t>
            </a:r>
          </a:p>
          <a:p>
            <a:pPr algn="just"/>
            <a:r>
              <a:rPr lang="vi-VN" sz="2800" dirty="0"/>
              <a:t>thể hiện hoạt động thở ra? Vì sao em biết?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4DDD32-E260-4C38-A5FE-D3CD1CB03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992" y="3522025"/>
            <a:ext cx="5816551" cy="3211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E30C0C3-F553-4350-9799-AE96178E8D34}"/>
              </a:ext>
            </a:extLst>
          </p:cNvPr>
          <p:cNvSpPr txBox="1"/>
          <p:nvPr/>
        </p:nvSpPr>
        <p:spPr>
          <a:xfrm>
            <a:off x="355296" y="5574300"/>
            <a:ext cx="148309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/>
              <a:t>Hít vào</a:t>
            </a:r>
            <a:endParaRPr lang="vi-VN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3F143D5-1828-4862-A050-453429D87173}"/>
              </a:ext>
            </a:extLst>
          </p:cNvPr>
          <p:cNvSpPr txBox="1"/>
          <p:nvPr/>
        </p:nvSpPr>
        <p:spPr>
          <a:xfrm>
            <a:off x="3647267" y="5574299"/>
            <a:ext cx="1409360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 dirty="0"/>
              <a:t>Thở 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DA1F75C-0885-4909-AEB3-AA7AD2701A50}"/>
              </a:ext>
            </a:extLst>
          </p:cNvPr>
          <p:cNvSpPr txBox="1"/>
          <p:nvPr/>
        </p:nvSpPr>
        <p:spPr>
          <a:xfrm>
            <a:off x="6555543" y="3794639"/>
            <a:ext cx="55086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/>
              <a:t>Chỉ đường đi của không khí khi hít vào và thở ra.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/>
              <a:t>Cơ quan hô hấp có chức năng gì?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2008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animBg="1"/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E3E38B-453D-44D2-9D47-9A9F6A639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865" y="866774"/>
            <a:ext cx="10696956" cy="412613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972EF171-62BD-4679-9EE5-06F46375A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807" y="2219540"/>
            <a:ext cx="3847193" cy="463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462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6D4922D-519D-4302-AA3D-9C6076CECD91}"/>
              </a:ext>
            </a:extLst>
          </p:cNvPr>
          <p:cNvSpPr txBox="1"/>
          <p:nvPr/>
        </p:nvSpPr>
        <p:spPr>
          <a:xfrm>
            <a:off x="4737094" y="170516"/>
            <a:ext cx="6938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Quan sát mô hình cơ quan hô hấp dưới đây và trả lời các câu hỏi sau: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21B600-0335-429F-A5E1-89CEF1B71E06}"/>
              </a:ext>
            </a:extLst>
          </p:cNvPr>
          <p:cNvSpPr txBox="1"/>
          <p:nvPr/>
        </p:nvSpPr>
        <p:spPr>
          <a:xfrm>
            <a:off x="554300" y="2093687"/>
            <a:ext cx="41827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1. </a:t>
            </a:r>
            <a:r>
              <a:rPr lang="vi-VN" sz="3200" dirty="0"/>
              <a:t>Các bộ phận a, b, c ở mô hình tương ứng với bộ phận nào của cơ quan hô hấp?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AAFD320-17EC-4BDA-9412-9965F0172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4105" y="1247734"/>
            <a:ext cx="4182794" cy="5307811"/>
          </a:xfrm>
          <a:prstGeom prst="round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5B027DA-91EA-4598-94B2-185BB7B862E5}"/>
              </a:ext>
            </a:extLst>
          </p:cNvPr>
          <p:cNvSpPr txBox="1"/>
          <p:nvPr/>
        </p:nvSpPr>
        <p:spPr>
          <a:xfrm>
            <a:off x="8570828" y="1801299"/>
            <a:ext cx="182453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Khí quản</a:t>
            </a:r>
            <a:endParaRPr lang="vi-VN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3B62E0A-7D73-4B6E-939F-2A7A9B7BF773}"/>
              </a:ext>
            </a:extLst>
          </p:cNvPr>
          <p:cNvSpPr txBox="1"/>
          <p:nvPr/>
        </p:nvSpPr>
        <p:spPr>
          <a:xfrm>
            <a:off x="8669372" y="3756708"/>
            <a:ext cx="2008006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Phế quản</a:t>
            </a:r>
            <a:endParaRPr lang="vi-VN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C63E1A8-3A0C-4694-8DC3-95D5EC559378}"/>
              </a:ext>
            </a:extLst>
          </p:cNvPr>
          <p:cNvSpPr txBox="1"/>
          <p:nvPr/>
        </p:nvSpPr>
        <p:spPr>
          <a:xfrm>
            <a:off x="9272544" y="4856627"/>
            <a:ext cx="1122822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Phổi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7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4462CC-90D6-4B94-92F8-137AE43AAD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3046"/>
          <a:stretch/>
        </p:blipFill>
        <p:spPr>
          <a:xfrm>
            <a:off x="3048806" y="2015488"/>
            <a:ext cx="2587754" cy="3814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4A8452-E432-4F63-B165-565E582B3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302" t="614" r="744" b="-614"/>
          <a:stretch/>
        </p:blipFill>
        <p:spPr>
          <a:xfrm>
            <a:off x="5678659" y="1527515"/>
            <a:ext cx="3108301" cy="4581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5BE075D-C3EF-43A4-AE03-AD51A7DCB3C9}"/>
              </a:ext>
            </a:extLst>
          </p:cNvPr>
          <p:cNvSpPr txBox="1"/>
          <p:nvPr/>
        </p:nvSpPr>
        <p:spPr>
          <a:xfrm>
            <a:off x="304800" y="188687"/>
            <a:ext cx="43516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Nêu sự thay đổi của hai quả bóng khi thổi vào đầu ống hút. Hoạt động này giống với hoạt động hít vào hay thở ra?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3D15D7-F6E5-4C7F-B770-397BEC83C77A}"/>
              </a:ext>
            </a:extLst>
          </p:cNvPr>
          <p:cNvSpPr txBox="1"/>
          <p:nvPr/>
        </p:nvSpPr>
        <p:spPr>
          <a:xfrm>
            <a:off x="304800" y="2609106"/>
            <a:ext cx="26828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 Quả bóng phình to ra.</a:t>
            </a:r>
          </a:p>
          <a:p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 Hoạt động này giống với hoạt động thở ra.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B0587C5-A0C1-4C97-9FF9-FB50B3D2212C}"/>
              </a:ext>
            </a:extLst>
          </p:cNvPr>
          <p:cNvSpPr txBox="1"/>
          <p:nvPr/>
        </p:nvSpPr>
        <p:spPr>
          <a:xfrm>
            <a:off x="5233182" y="188687"/>
            <a:ext cx="69588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3. </a:t>
            </a:r>
            <a:r>
              <a:rPr lang="vi-VN" sz="2800" dirty="0"/>
              <a:t>Dùng tay giữ chặt ống hút và thổi. Em thấy hai quả bóng có thay đổi không? Điều gì xảy ra nếu có vật rơi vào khí quản hoặc </a:t>
            </a:r>
          </a:p>
          <a:p>
            <a:pPr algn="just"/>
            <a:r>
              <a:rPr lang="vi-VN" sz="2800" dirty="0"/>
              <a:t>                                    phế quản?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BB010FC-E940-49FA-9F42-F6F7F1E7BDF3}"/>
              </a:ext>
            </a:extLst>
          </p:cNvPr>
          <p:cNvSpPr txBox="1"/>
          <p:nvPr/>
        </p:nvSpPr>
        <p:spPr>
          <a:xfrm>
            <a:off x="8786855" y="2071073"/>
            <a:ext cx="336294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Quả bóng không thay đổi gì.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Nếu có vật rơi vào thì quá trình hô hấp sẽ không diễn ra được.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9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2F56C6-D32A-40AD-B433-532AB0CC1B47}"/>
              </a:ext>
            </a:extLst>
          </p:cNvPr>
          <p:cNvSpPr txBox="1"/>
          <p:nvPr/>
        </p:nvSpPr>
        <p:spPr>
          <a:xfrm>
            <a:off x="4381500" y="170516"/>
            <a:ext cx="7294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1. </a:t>
            </a:r>
            <a:r>
              <a:rPr lang="vi-VN" sz="3200" dirty="0"/>
              <a:t>Em sẽ nói và làm gì khi gặp các tình huống sau?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52B454-EA7D-4F56-AC26-DDA8FF023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6928" y="1247734"/>
            <a:ext cx="8051472" cy="41901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507475C-C38F-4082-BC36-5641A7BAD53E}"/>
              </a:ext>
            </a:extLst>
          </p:cNvPr>
          <p:cNvSpPr txBox="1"/>
          <p:nvPr/>
        </p:nvSpPr>
        <p:spPr>
          <a:xfrm>
            <a:off x="215870" y="5437882"/>
            <a:ext cx="11459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2. </a:t>
            </a:r>
            <a:r>
              <a:rPr lang="vi-VN" sz="3200" dirty="0"/>
              <a:t>Nêu thêm tình huống có thể dẫn đến nguy cơ tắc đường hô hấp và đề xuất cách phòng tránh.</a:t>
            </a:r>
          </a:p>
        </p:txBody>
      </p:sp>
    </p:spTree>
    <p:extLst>
      <p:ext uri="{BB962C8B-B14F-4D97-AF65-F5344CB8AC3E}">
        <p14:creationId xmlns:p14="http://schemas.microsoft.com/office/powerpoint/2010/main" val="269600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243B583-E1FB-432A-A937-B6A049A38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4395" y="0"/>
            <a:ext cx="9181953" cy="596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34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390</Words>
  <Application>Microsoft Office PowerPoint</Application>
  <PresentationFormat>Custom</PresentationFormat>
  <Paragraphs>42</Paragraphs>
  <Slides>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ACER</cp:lastModifiedBy>
  <cp:revision>51</cp:revision>
  <dcterms:created xsi:type="dcterms:W3CDTF">2021-06-02T02:35:09Z</dcterms:created>
  <dcterms:modified xsi:type="dcterms:W3CDTF">2025-02-02T11:06:00Z</dcterms:modified>
</cp:coreProperties>
</file>