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35"/>
  </p:notesMasterIdLst>
  <p:sldIdLst>
    <p:sldId id="302" r:id="rId2"/>
    <p:sldId id="299" r:id="rId3"/>
    <p:sldId id="304" r:id="rId4"/>
    <p:sldId id="305" r:id="rId5"/>
    <p:sldId id="258" r:id="rId6"/>
    <p:sldId id="300" r:id="rId7"/>
    <p:sldId id="306" r:id="rId8"/>
    <p:sldId id="307" r:id="rId9"/>
    <p:sldId id="308" r:id="rId10"/>
    <p:sldId id="309" r:id="rId11"/>
    <p:sldId id="327" r:id="rId12"/>
    <p:sldId id="310" r:id="rId13"/>
    <p:sldId id="311" r:id="rId14"/>
    <p:sldId id="312" r:id="rId15"/>
    <p:sldId id="325" r:id="rId16"/>
    <p:sldId id="313" r:id="rId17"/>
    <p:sldId id="315" r:id="rId18"/>
    <p:sldId id="316" r:id="rId19"/>
    <p:sldId id="326" r:id="rId20"/>
    <p:sldId id="320" r:id="rId21"/>
    <p:sldId id="321" r:id="rId22"/>
    <p:sldId id="322" r:id="rId23"/>
    <p:sldId id="328" r:id="rId24"/>
    <p:sldId id="330" r:id="rId25"/>
    <p:sldId id="329" r:id="rId26"/>
    <p:sldId id="331" r:id="rId27"/>
    <p:sldId id="332" r:id="rId28"/>
    <p:sldId id="335" r:id="rId29"/>
    <p:sldId id="333" r:id="rId30"/>
    <p:sldId id="334" r:id="rId31"/>
    <p:sldId id="288" r:id="rId32"/>
    <p:sldId id="291" r:id="rId33"/>
    <p:sldId id="33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6600"/>
    <a:srgbClr val="FF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5D7A-C7DD-458B-9DF6-25F8227EAAE6}" type="datetimeFigureOut">
              <a:rPr lang="en-US" smtClean="0"/>
              <a:t>30/04/25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4BEF0-8E73-48BF-82C9-0FCD4F562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6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61C557-C6DB-47D4-B35B-82A896A3A718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1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64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4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91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63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7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6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0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92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3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3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62505-7F8F-47B6-BF95-6325A053ABD6}" type="datetimeFigureOut">
              <a:rPr lang="en-US" smtClean="0"/>
              <a:pPr/>
              <a:t>30/04/25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EA57F8-96B0-4790-A8A5-3FDF2EA1D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5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6.svg"/><Relationship Id="rId4" Type="http://schemas.openxmlformats.org/officeDocument/2006/relationships/image" Target="../media/image7.png"/><Relationship Id="rId9" Type="http://schemas.openxmlformats.org/officeDocument/2006/relationships/image" Target="../media/image6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E:\TI&#7870;NG%20VI&#7878;T%20TU&#7846;N%2029%20-30%20K&#7870;T%20N&#7888;I\c&#244;ng%20ngh&#7879;\Bai%203%20Bien%20bao%20hieu%20giao%20thong%20duong%20bo\ATGT%20lop%203-%20Bien%20bao%20hieu%20duong%20bo\Movie.wmv" TargetMode="External"/><Relationship Id="rId1" Type="http://schemas.microsoft.com/office/2007/relationships/media" Target="file:///E:\TI&#7870;NG%20VI&#7878;T%20TU&#7846;N%2029%20-30%20K&#7870;T%20N&#7888;I\c&#244;ng%20ngh&#7879;\Bai%203%20Bien%20bao%20hieu%20giao%20thong%20duong%20bo\ATGT%20lop%203-%20Bien%20bao%20hieu%20duong%20bo\Movie.wmv" TargetMode="Externa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16.png"/><Relationship Id="rId18" Type="http://schemas.openxmlformats.org/officeDocument/2006/relationships/image" Target="../media/image36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30.svg"/><Relationship Id="rId17" Type="http://schemas.openxmlformats.org/officeDocument/2006/relationships/image" Target="../media/image18.png"/><Relationship Id="rId2" Type="http://schemas.openxmlformats.org/officeDocument/2006/relationships/image" Target="../media/image1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14.png"/><Relationship Id="rId1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796324">
            <a:off x="1556688" y="4995684"/>
            <a:ext cx="1950208" cy="6524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03186" y="4154723"/>
            <a:ext cx="1729254" cy="16349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16855">
            <a:off x="9013642" y="1358151"/>
            <a:ext cx="1600514" cy="509255"/>
          </a:xfrm>
          <a:prstGeom prst="rect">
            <a:avLst/>
          </a:prstGeom>
        </p:spPr>
      </p:pic>
      <p:pic>
        <p:nvPicPr>
          <p:cNvPr id="4" name="Picture 3" descr="A couple of figurines on a cake&#10;&#10;Description automatically generated with low confidence">
            <a:extLst>
              <a:ext uri="{FF2B5EF4-FFF2-40B4-BE49-F238E27FC236}">
                <a16:creationId xmlns:a16="http://schemas.microsoft.com/office/drawing/2014/main" xmlns="" id="{0E10DEE0-C471-42C2-8937-228870205E9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104" b="92759" l="5340" r="93661">
                        <a14:foregroundMark x1="61736" y1="31149" x2="66134" y2="33293"/>
                        <a14:foregroundMark x1="62935" y1="30340" x2="67590" y2="35801"/>
                        <a14:foregroundMark x1="62935" y1="27144" x2="62935" y2="27144"/>
                        <a14:foregroundMark x1="12935" y1="66828" x2="16790" y2="72937"/>
                        <a14:foregroundMark x1="16790" y1="72937" x2="16790" y2="72937"/>
                        <a14:foregroundMark x1="8966" y1="67435" x2="8966" y2="67435"/>
                        <a14:foregroundMark x1="8024" y1="68730" x2="8024" y2="68730"/>
                        <a14:foregroundMark x1="6282" y1="71885" x2="6282" y2="71885"/>
                        <a14:foregroundMark x1="7224" y1="78641" x2="7224" y2="78641"/>
                        <a14:foregroundMark x1="9480" y1="78196" x2="5368" y2="77589"/>
                        <a14:foregroundMark x1="19732" y1="91909" x2="19732" y2="91909"/>
                        <a14:foregroundMark x1="93661" y1="70833" x2="93661" y2="70833"/>
                        <a14:foregroundMark x1="92319" y1="66586" x2="92604" y2="68285"/>
                        <a14:foregroundMark x1="83952" y1="92759" x2="83952" y2="92759"/>
                        <a14:foregroundMark x1="26071" y1="31675" x2="30440" y2="30178"/>
                        <a14:foregroundMark x1="30040" y1="30178" x2="26185" y2="31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3048001" y="3086101"/>
            <a:ext cx="6676901" cy="31569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8595" y="1029430"/>
            <a:ext cx="6373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0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80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3733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3276600" y="4191000"/>
            <a:ext cx="5486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XE ĐẠP</a:t>
            </a:r>
            <a:endParaRPr lang="en-US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598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016F-5616-44E4-9291-347DEC0AD16B}" type="datetime3">
              <a:rPr lang="en-US" altLang="en-US"/>
              <a:pPr/>
              <a:t>30 April 2025</a:t>
            </a:fld>
            <a:endParaRPr lang="en-US" altLang="en-US"/>
          </a:p>
        </p:txBody>
      </p:sp>
      <p:sp>
        <p:nvSpPr>
          <p:cNvPr id="589845" name="Rectangle 21"/>
          <p:cNvSpPr>
            <a:spLocks noChangeArrowheads="1"/>
          </p:cNvSpPr>
          <p:nvPr/>
        </p:nvSpPr>
        <p:spPr bwMode="auto">
          <a:xfrm>
            <a:off x="2930772" y="4034347"/>
            <a:ext cx="6746629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sz="2585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sz="2954" dirty="0">
                <a:cs typeface="Times New Roman" panose="02020603050405020304" pitchFamily="18" charset="0"/>
              </a:rPr>
              <a:t>  </a:t>
            </a:r>
            <a:r>
              <a:rPr lang="nl-NL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cung cấp thông tin cảnh báo nguy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nl-NL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 hiểm phía trước cho người tham gia giao thông</a:t>
            </a:r>
            <a:endParaRPr lang="en-US" altLang="en-US" sz="2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89869" name="WordArt 45"/>
          <p:cNvSpPr>
            <a:spLocks noChangeArrowheads="1" noChangeShapeType="1" noTextEdit="1"/>
          </p:cNvSpPr>
          <p:nvPr/>
        </p:nvSpPr>
        <p:spPr bwMode="auto">
          <a:xfrm>
            <a:off x="2286000" y="629317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9870" name="Rectangle 46"/>
          <p:cNvSpPr>
            <a:spLocks noChangeArrowheads="1"/>
          </p:cNvSpPr>
          <p:nvPr/>
        </p:nvSpPr>
        <p:spPr bwMode="auto">
          <a:xfrm>
            <a:off x="3103419" y="2099241"/>
            <a:ext cx="7212890" cy="14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221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2215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biển cấm</a:t>
            </a:r>
            <a:r>
              <a:rPr lang="nl-NL" altLang="en-US" sz="221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nl-NL" altLang="en-US" sz="2215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215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tròn.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Viền đỏ, nền màu trắng.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 hoặc màu trắng.</a:t>
            </a:r>
            <a:endParaRPr lang="en-US" altLang="en-US" sz="2215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1146" y="2099241"/>
            <a:ext cx="838200" cy="785749"/>
          </a:xfrm>
          <a:prstGeom prst="rect">
            <a:avLst/>
          </a:prstGeom>
        </p:spPr>
      </p:pic>
      <p:pic>
        <p:nvPicPr>
          <p:cNvPr id="10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09202"/>
            <a:ext cx="1690256" cy="11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46" y="4247313"/>
            <a:ext cx="921328" cy="87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3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5" grpId="0"/>
      <p:bldP spid="5898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5867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1" y="4495800"/>
            <a:ext cx="78485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0600"/>
            <a:ext cx="3962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95500" y="4572000"/>
            <a:ext cx="67818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6172200" cy="36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1900" y="4267200"/>
            <a:ext cx="28956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F016F-5616-44E4-9291-347DEC0AD16B}" type="datetime3">
              <a:rPr lang="en-US" altLang="en-US"/>
              <a:pPr/>
              <a:t>30 April 2025</a:t>
            </a:fld>
            <a:endParaRPr lang="en-US" altLang="en-US"/>
          </a:p>
        </p:txBody>
      </p:sp>
      <p:pic>
        <p:nvPicPr>
          <p:cNvPr id="589842" name="Picture 18" descr="giao nhau voi duong sat co rao ch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7" y="3435544"/>
            <a:ext cx="1477108" cy="132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9845" name="Rectangle 21"/>
          <p:cNvSpPr>
            <a:spLocks noChangeArrowheads="1"/>
          </p:cNvSpPr>
          <p:nvPr/>
        </p:nvSpPr>
        <p:spPr bwMode="auto">
          <a:xfrm>
            <a:off x="2903062" y="4365514"/>
            <a:ext cx="7385538" cy="140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en-US" sz="258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* </a:t>
            </a:r>
            <a:r>
              <a:rPr lang="nl-NL" altLang="en-US" sz="2585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Ý nghĩa:</a:t>
            </a:r>
            <a:r>
              <a:rPr lang="nl-NL" altLang="en-US" sz="2954" dirty="0">
                <a:cs typeface="Times New Roman" panose="02020603050405020304" pitchFamily="18" charset="0"/>
              </a:rPr>
              <a:t>  </a:t>
            </a:r>
            <a:r>
              <a:rPr lang="nl-NL" altLang="en-US" sz="24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Để báo cho người đi đường cần chú ý những nguy hiểm, trở ngại có thể xảy ra ở đoạn đường phía trước.</a:t>
            </a:r>
            <a:endParaRPr lang="en-US" altLang="en-US" sz="2400" b="1" dirty="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89869" name="WordArt 45"/>
          <p:cNvSpPr>
            <a:spLocks noChangeArrowheads="1" noChangeShapeType="1" noTextEdit="1"/>
          </p:cNvSpPr>
          <p:nvPr/>
        </p:nvSpPr>
        <p:spPr bwMode="auto">
          <a:xfrm>
            <a:off x="2403231" y="936129"/>
            <a:ext cx="6324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23"/>
              </a:avLst>
            </a:prstTxWarp>
          </a:bodyPr>
          <a:lstStyle/>
          <a:p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2" b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1662" b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9870" name="Rectangle 46"/>
          <p:cNvSpPr>
            <a:spLocks noChangeArrowheads="1"/>
          </p:cNvSpPr>
          <p:nvPr/>
        </p:nvSpPr>
        <p:spPr bwMode="auto">
          <a:xfrm>
            <a:off x="3103419" y="2099241"/>
            <a:ext cx="7212890" cy="1455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221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2215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biển nguy hiểm</a:t>
            </a:r>
            <a:r>
              <a:rPr lang="nl-NL" altLang="en-US" sz="221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nl-NL" altLang="en-US" sz="2215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altLang="en-US" sz="2215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tam giác.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Viền màu đỏ, nền màu vàng.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Ở giữa có hình vẽ màu đen.</a:t>
            </a:r>
            <a:endParaRPr lang="en-US" altLang="en-US" sz="2215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677" y="2115631"/>
            <a:ext cx="1438742" cy="11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53368"/>
            <a:ext cx="998062" cy="77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8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5" grpId="0"/>
      <p:bldP spid="5898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640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2764" y="4191000"/>
            <a:ext cx="693330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2238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0"/>
            <a:ext cx="5867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52112" y="4343400"/>
            <a:ext cx="259237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17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"/>
            <a:ext cx="4953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51564" y="4419600"/>
            <a:ext cx="6593472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700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43B97-3066-46B6-85F6-F601B2669C88}" type="datetime3">
              <a:rPr lang="en-US" altLang="en-US"/>
              <a:pPr/>
              <a:t>30 April 2025</a:t>
            </a:fld>
            <a:endParaRPr lang="en-US" altLang="en-US"/>
          </a:p>
        </p:txBody>
      </p:sp>
      <p:sp>
        <p:nvSpPr>
          <p:cNvPr id="595988" name="Text Box 20"/>
          <p:cNvSpPr txBox="1">
            <a:spLocks noChangeArrowheads="1"/>
          </p:cNvSpPr>
          <p:nvPr/>
        </p:nvSpPr>
        <p:spPr bwMode="auto">
          <a:xfrm>
            <a:off x="3078073" y="4445381"/>
            <a:ext cx="6213232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85" b="1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*Ý </a:t>
            </a:r>
            <a:r>
              <a:rPr lang="en-US" altLang="en-US" sz="2585" b="1" u="sng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nghĩa</a:t>
            </a:r>
            <a:r>
              <a:rPr lang="en-US" altLang="en-US" sz="2585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58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585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596011" name="Group 43"/>
          <p:cNvGrpSpPr>
            <a:grpSpLocks/>
          </p:cNvGrpSpPr>
          <p:nvPr/>
        </p:nvGrpSpPr>
        <p:grpSpPr bwMode="auto">
          <a:xfrm>
            <a:off x="1713934" y="2162568"/>
            <a:ext cx="1156089" cy="3041395"/>
            <a:chOff x="159" y="1455"/>
            <a:chExt cx="609" cy="1569"/>
          </a:xfrm>
        </p:grpSpPr>
        <p:grpSp>
          <p:nvGrpSpPr>
            <p:cNvPr id="595989" name="Group 21"/>
            <p:cNvGrpSpPr>
              <a:grpSpLocks/>
            </p:cNvGrpSpPr>
            <p:nvPr/>
          </p:nvGrpSpPr>
          <p:grpSpPr bwMode="auto">
            <a:xfrm>
              <a:off x="159" y="1455"/>
              <a:ext cx="609" cy="417"/>
              <a:chOff x="3264" y="768"/>
              <a:chExt cx="1954" cy="1877"/>
            </a:xfrm>
          </p:grpSpPr>
          <p:sp>
            <p:nvSpPr>
              <p:cNvPr id="595990" name="Rectangle 22"/>
              <p:cNvSpPr>
                <a:spLocks noChangeArrowheads="1"/>
              </p:cNvSpPr>
              <p:nvPr/>
            </p:nvSpPr>
            <p:spPr bwMode="auto">
              <a:xfrm>
                <a:off x="3264" y="768"/>
                <a:ext cx="1954" cy="1877"/>
              </a:xfrm>
              <a:prstGeom prst="rect">
                <a:avLst/>
              </a:pr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62"/>
              </a:p>
            </p:txBody>
          </p:sp>
          <p:sp>
            <p:nvSpPr>
              <p:cNvPr id="595991" name="AutoShape 23"/>
              <p:cNvSpPr>
                <a:spLocks noChangeArrowheads="1"/>
              </p:cNvSpPr>
              <p:nvPr/>
            </p:nvSpPr>
            <p:spPr bwMode="auto">
              <a:xfrm>
                <a:off x="3522" y="908"/>
                <a:ext cx="1431" cy="1431"/>
              </a:xfrm>
              <a:prstGeom prst="flowChartExtra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662"/>
              </a:p>
            </p:txBody>
          </p:sp>
          <p:grpSp>
            <p:nvGrpSpPr>
              <p:cNvPr id="595992" name="Group 24"/>
              <p:cNvGrpSpPr>
                <a:grpSpLocks/>
              </p:cNvGrpSpPr>
              <p:nvPr/>
            </p:nvGrpSpPr>
            <p:grpSpPr bwMode="auto">
              <a:xfrm>
                <a:off x="3882" y="1504"/>
                <a:ext cx="621" cy="708"/>
                <a:chOff x="6894" y="5094"/>
                <a:chExt cx="3192" cy="3639"/>
              </a:xfrm>
            </p:grpSpPr>
            <p:sp>
              <p:nvSpPr>
                <p:cNvPr id="595993" name="Oval 25"/>
                <p:cNvSpPr>
                  <a:spLocks noChangeArrowheads="1"/>
                </p:cNvSpPr>
                <p:nvPr/>
              </p:nvSpPr>
              <p:spPr bwMode="auto">
                <a:xfrm>
                  <a:off x="8204" y="5094"/>
                  <a:ext cx="584" cy="534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  <p:sp>
              <p:nvSpPr>
                <p:cNvPr id="595994" name="Freeform 26"/>
                <p:cNvSpPr>
                  <a:spLocks/>
                </p:cNvSpPr>
                <p:nvPr/>
              </p:nvSpPr>
              <p:spPr bwMode="auto">
                <a:xfrm>
                  <a:off x="7935" y="5754"/>
                  <a:ext cx="1512" cy="1382"/>
                </a:xfrm>
                <a:custGeom>
                  <a:avLst/>
                  <a:gdLst>
                    <a:gd name="T0" fmla="*/ 19 w 1919"/>
                    <a:gd name="T1" fmla="*/ 1050 h 1920"/>
                    <a:gd name="T2" fmla="*/ 190 w 1919"/>
                    <a:gd name="T3" fmla="*/ 150 h 1920"/>
                    <a:gd name="T4" fmla="*/ 1159 w 1919"/>
                    <a:gd name="T5" fmla="*/ 150 h 1920"/>
                    <a:gd name="T6" fmla="*/ 1900 w 1919"/>
                    <a:gd name="T7" fmla="*/ 1050 h 1920"/>
                    <a:gd name="T8" fmla="*/ 1273 w 1919"/>
                    <a:gd name="T9" fmla="*/ 690 h 1920"/>
                    <a:gd name="T10" fmla="*/ 1273 w 1919"/>
                    <a:gd name="T11" fmla="*/ 1590 h 1920"/>
                    <a:gd name="T12" fmla="*/ 418 w 1919"/>
                    <a:gd name="T13" fmla="*/ 1770 h 1920"/>
                    <a:gd name="T14" fmla="*/ 475 w 1919"/>
                    <a:gd name="T15" fmla="*/ 690 h 1920"/>
                    <a:gd name="T16" fmla="*/ 76 w 1919"/>
                    <a:gd name="T17" fmla="*/ 1590 h 1920"/>
                    <a:gd name="T18" fmla="*/ 19 w 1919"/>
                    <a:gd name="T19" fmla="*/ 1050 h 19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19" h="1920">
                      <a:moveTo>
                        <a:pt x="19" y="1050"/>
                      </a:moveTo>
                      <a:cubicBezTo>
                        <a:pt x="38" y="810"/>
                        <a:pt x="0" y="300"/>
                        <a:pt x="190" y="150"/>
                      </a:cubicBezTo>
                      <a:cubicBezTo>
                        <a:pt x="380" y="0"/>
                        <a:pt x="874" y="0"/>
                        <a:pt x="1159" y="150"/>
                      </a:cubicBezTo>
                      <a:cubicBezTo>
                        <a:pt x="1444" y="300"/>
                        <a:pt x="1881" y="960"/>
                        <a:pt x="1900" y="1050"/>
                      </a:cubicBezTo>
                      <a:cubicBezTo>
                        <a:pt x="1919" y="1140"/>
                        <a:pt x="1378" y="600"/>
                        <a:pt x="1273" y="690"/>
                      </a:cubicBezTo>
                      <a:cubicBezTo>
                        <a:pt x="1168" y="780"/>
                        <a:pt x="1416" y="1410"/>
                        <a:pt x="1273" y="1590"/>
                      </a:cubicBezTo>
                      <a:cubicBezTo>
                        <a:pt x="1130" y="1770"/>
                        <a:pt x="551" y="1920"/>
                        <a:pt x="418" y="1770"/>
                      </a:cubicBezTo>
                      <a:cubicBezTo>
                        <a:pt x="285" y="1620"/>
                        <a:pt x="532" y="720"/>
                        <a:pt x="475" y="690"/>
                      </a:cubicBezTo>
                      <a:cubicBezTo>
                        <a:pt x="418" y="660"/>
                        <a:pt x="133" y="1560"/>
                        <a:pt x="76" y="1590"/>
                      </a:cubicBezTo>
                      <a:cubicBezTo>
                        <a:pt x="19" y="1620"/>
                        <a:pt x="0" y="1290"/>
                        <a:pt x="19" y="10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  <p:sp>
              <p:nvSpPr>
                <p:cNvPr id="595995" name="Freeform 27"/>
                <p:cNvSpPr>
                  <a:spLocks/>
                </p:cNvSpPr>
                <p:nvPr/>
              </p:nvSpPr>
              <p:spPr bwMode="auto">
                <a:xfrm>
                  <a:off x="7892" y="6894"/>
                  <a:ext cx="1729" cy="1620"/>
                </a:xfrm>
                <a:custGeom>
                  <a:avLst/>
                  <a:gdLst>
                    <a:gd name="T0" fmla="*/ 465 w 2004"/>
                    <a:gd name="T1" fmla="*/ 240 h 2220"/>
                    <a:gd name="T2" fmla="*/ 9 w 2004"/>
                    <a:gd name="T3" fmla="*/ 1860 h 2220"/>
                    <a:gd name="T4" fmla="*/ 408 w 2004"/>
                    <a:gd name="T5" fmla="*/ 2040 h 2220"/>
                    <a:gd name="T6" fmla="*/ 693 w 2004"/>
                    <a:gd name="T7" fmla="*/ 780 h 2220"/>
                    <a:gd name="T8" fmla="*/ 1149 w 2004"/>
                    <a:gd name="T9" fmla="*/ 780 h 2220"/>
                    <a:gd name="T10" fmla="*/ 1491 w 2004"/>
                    <a:gd name="T11" fmla="*/ 1500 h 2220"/>
                    <a:gd name="T12" fmla="*/ 2004 w 2004"/>
                    <a:gd name="T13" fmla="*/ 1500 h 2220"/>
                    <a:gd name="T14" fmla="*/ 1491 w 2004"/>
                    <a:gd name="T15" fmla="*/ 420 h 2220"/>
                    <a:gd name="T16" fmla="*/ 465 w 2004"/>
                    <a:gd name="T17" fmla="*/ 240 h 2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04" h="2220">
                      <a:moveTo>
                        <a:pt x="465" y="240"/>
                      </a:moveTo>
                      <a:cubicBezTo>
                        <a:pt x="218" y="480"/>
                        <a:pt x="18" y="1560"/>
                        <a:pt x="9" y="1860"/>
                      </a:cubicBezTo>
                      <a:cubicBezTo>
                        <a:pt x="0" y="2160"/>
                        <a:pt x="294" y="2220"/>
                        <a:pt x="408" y="2040"/>
                      </a:cubicBezTo>
                      <a:cubicBezTo>
                        <a:pt x="522" y="1860"/>
                        <a:pt x="569" y="990"/>
                        <a:pt x="693" y="780"/>
                      </a:cubicBezTo>
                      <a:cubicBezTo>
                        <a:pt x="817" y="570"/>
                        <a:pt x="1016" y="660"/>
                        <a:pt x="1149" y="780"/>
                      </a:cubicBezTo>
                      <a:cubicBezTo>
                        <a:pt x="1282" y="900"/>
                        <a:pt x="1348" y="1380"/>
                        <a:pt x="1491" y="1500"/>
                      </a:cubicBezTo>
                      <a:cubicBezTo>
                        <a:pt x="1634" y="1620"/>
                        <a:pt x="2004" y="1680"/>
                        <a:pt x="2004" y="1500"/>
                      </a:cubicBezTo>
                      <a:cubicBezTo>
                        <a:pt x="2004" y="1320"/>
                        <a:pt x="1728" y="600"/>
                        <a:pt x="1491" y="420"/>
                      </a:cubicBezTo>
                      <a:cubicBezTo>
                        <a:pt x="1254" y="240"/>
                        <a:pt x="712" y="0"/>
                        <a:pt x="465" y="2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  <p:sp>
              <p:nvSpPr>
                <p:cNvPr id="595996" name="Rectangle 28"/>
                <p:cNvSpPr>
                  <a:spLocks noChangeArrowheads="1"/>
                </p:cNvSpPr>
                <p:nvPr/>
              </p:nvSpPr>
              <p:spPr bwMode="auto">
                <a:xfrm>
                  <a:off x="6894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  <p:sp>
              <p:nvSpPr>
                <p:cNvPr id="595997" name="Rectangle 29"/>
                <p:cNvSpPr>
                  <a:spLocks noChangeArrowheads="1"/>
                </p:cNvSpPr>
                <p:nvPr/>
              </p:nvSpPr>
              <p:spPr bwMode="auto">
                <a:xfrm>
                  <a:off x="7692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  <p:sp>
              <p:nvSpPr>
                <p:cNvPr id="595998" name="Rectangle 30"/>
                <p:cNvSpPr>
                  <a:spLocks noChangeArrowheads="1"/>
                </p:cNvSpPr>
                <p:nvPr/>
              </p:nvSpPr>
              <p:spPr bwMode="auto">
                <a:xfrm>
                  <a:off x="9117" y="7473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  <p:sp>
              <p:nvSpPr>
                <p:cNvPr id="595999" name="Rectangle 31"/>
                <p:cNvSpPr>
                  <a:spLocks noChangeArrowheads="1"/>
                </p:cNvSpPr>
                <p:nvPr/>
              </p:nvSpPr>
              <p:spPr bwMode="auto">
                <a:xfrm>
                  <a:off x="9801" y="7434"/>
                  <a:ext cx="285" cy="12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62"/>
                </a:p>
              </p:txBody>
            </p:sp>
          </p:grpSp>
        </p:grpSp>
        <p:pic>
          <p:nvPicPr>
            <p:cNvPr id="596001" name="Picture 33" descr="bebbuy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1" r="17314"/>
            <a:stretch>
              <a:fillRect/>
            </a:stretch>
          </p:blipFill>
          <p:spPr bwMode="auto">
            <a:xfrm>
              <a:off x="159" y="2417"/>
              <a:ext cx="609" cy="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6024" name="WordArt 56"/>
          <p:cNvSpPr>
            <a:spLocks noChangeArrowheads="1" noChangeShapeType="1" noTextEdit="1"/>
          </p:cNvSpPr>
          <p:nvPr/>
        </p:nvSpPr>
        <p:spPr bwMode="auto">
          <a:xfrm>
            <a:off x="2713234" y="990600"/>
            <a:ext cx="5363966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15" b="1" i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215" b="1" i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15" b="1" i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15" b="1" i="1" kern="10" dirty="0" err="1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215" b="1" i="1" kern="10" dirty="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6025" name="Rectangle 57"/>
          <p:cNvSpPr>
            <a:spLocks noChangeArrowheads="1"/>
          </p:cNvSpPr>
          <p:nvPr/>
        </p:nvSpPr>
        <p:spPr bwMode="auto">
          <a:xfrm>
            <a:off x="3099397" y="2222858"/>
            <a:ext cx="6191908" cy="17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nl-NL" altLang="en-US" sz="221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en-US" sz="2215" b="1" u="sng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Đặc điểm biển chỉ dẫn</a:t>
            </a:r>
            <a:r>
              <a:rPr lang="nl-NL" altLang="en-US" sz="2215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Hình chữ nhật hoặc hình vuông.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Nền màu xanh lam.</a:t>
            </a:r>
          </a:p>
          <a:p>
            <a:pPr algn="l"/>
            <a:r>
              <a:rPr lang="nl-NL" altLang="en-US" sz="2215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Ở giữa có hình vẽ hoặc chữ chỉ dẫn màu trắng hoặc vàng.</a:t>
            </a:r>
            <a:endParaRPr lang="en-US" altLang="en-US" sz="2215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57" y="2909467"/>
            <a:ext cx="1828800" cy="11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8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5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5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88" grpId="0"/>
      <p:bldP spid="5960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7710"/>
            <a:ext cx="9144000" cy="591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9310" y="716300"/>
            <a:ext cx="7363691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877053"/>
            <a:ext cx="42983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1" y="2963866"/>
            <a:ext cx="432954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249919"/>
            <a:ext cx="4329545" cy="5355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Picture 8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9322" y="1466722"/>
            <a:ext cx="1068533" cy="1098775"/>
          </a:xfrm>
          <a:prstGeom prst="rect">
            <a:avLst/>
          </a:prstGeom>
        </p:spPr>
      </p:pic>
      <p:pic>
        <p:nvPicPr>
          <p:cNvPr id="10" name="Picture 45" descr="cam nguoi di b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44" y="2607611"/>
            <a:ext cx="2486891" cy="15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iển báo cấm đi xe đạp - Biển báo giao thông số hiệu 11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9" y="4155452"/>
            <a:ext cx="1246911" cy="9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7035" y="5146788"/>
            <a:ext cx="426373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9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546" y="1213833"/>
            <a:ext cx="4933391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sắt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Biển báo giao nhau với đường sắt có rào chắn W.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96935"/>
            <a:ext cx="2161309" cy="18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3" y="4353978"/>
            <a:ext cx="1600200" cy="14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48546" y="4363808"/>
            <a:ext cx="502920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6" descr="Đặc điểm và ý nghĩa của các loại biển báo nguy hiểm - Tega 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5005"/>
            <a:ext cx="2590800" cy="15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13909" y="3046813"/>
            <a:ext cx="507076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chậm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9364" y="39368"/>
            <a:ext cx="75438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3909" y="5648342"/>
            <a:ext cx="4968027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12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ển báo nơi đỗ xe dành cho người tàn tật R.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0033"/>
            <a:ext cx="2320638" cy="17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30782" y="1498240"/>
            <a:ext cx="4946073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khuyết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tật</a:t>
            </a:r>
            <a:endParaRPr lang="en-US" sz="3200" dirty="0"/>
          </a:p>
        </p:txBody>
      </p:sp>
      <p:pic>
        <p:nvPicPr>
          <p:cNvPr id="4" name="Picture 2" descr="Biển báo 434a Bến xe buýt - Ý nghĩa của biển báo - HoaTieu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2624854"/>
            <a:ext cx="1905002" cy="142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44638" y="3081940"/>
            <a:ext cx="491836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buýt</a:t>
            </a:r>
            <a:endParaRPr lang="en-US" sz="3200" dirty="0"/>
          </a:p>
        </p:txBody>
      </p:sp>
      <p:pic>
        <p:nvPicPr>
          <p:cNvPr id="6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262" y="4301735"/>
            <a:ext cx="1491096" cy="14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44637" y="4322516"/>
            <a:ext cx="4932218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ngang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808018" y="396224"/>
            <a:ext cx="6553200" cy="6093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4637" y="5735352"/>
            <a:ext cx="4932218" cy="90486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5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1905000"/>
            <a:ext cx="6954982" cy="2286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304800"/>
            <a:ext cx="6705600" cy="1219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2" descr="Biển báo số I.423 Vị trí người đi bộ sang ngang | Nơi sản xuất giá rẻ Châu  Hưng 2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1" y="5096141"/>
            <a:ext cx="1676401" cy="141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am nguoc chie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4953001"/>
            <a:ext cx="1600200" cy="1555975"/>
          </a:xfrm>
          <a:prstGeom prst="rect">
            <a:avLst/>
          </a:prstGeom>
        </p:spPr>
      </p:pic>
      <p:pic>
        <p:nvPicPr>
          <p:cNvPr id="8" name="Picture 6" descr="https://media.cungphuot.info/2013/07/5116/w-2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5096141"/>
            <a:ext cx="1600200" cy="14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60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iển báo hiệu lệnh và những điều cần lưu ý | anycar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2202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14 biển báo phụ theo quy chuẩn mới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ác loại biển phụ theo Quy chuẩn mới nhất hiện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1" y="0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4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0480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37310"/>
              </p:ext>
            </p:extLst>
          </p:nvPr>
        </p:nvGraphicFramePr>
        <p:xfrm>
          <a:off x="1555172" y="1505130"/>
          <a:ext cx="7467600" cy="4253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227">
                  <a:extLst>
                    <a:ext uri="{9D8B030D-6E8A-4147-A177-3AD203B41FA5}">
                      <a16:colId xmlns:a16="http://schemas.microsoft.com/office/drawing/2014/main" xmlns="" val="2510985246"/>
                    </a:ext>
                  </a:extLst>
                </a:gridCol>
                <a:gridCol w="2821093">
                  <a:extLst>
                    <a:ext uri="{9D8B030D-6E8A-4147-A177-3AD203B41FA5}">
                      <a16:colId xmlns:a16="http://schemas.microsoft.com/office/drawing/2014/main" xmlns="" val="2487962973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xmlns="" val="1834870515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883032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012153"/>
                  </a:ext>
                </a:extLst>
              </a:tr>
              <a:tr h="89516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7779863"/>
                  </a:ext>
                </a:extLst>
              </a:tr>
              <a:tr h="1224263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accent3"/>
                          </a:solidFill>
                        </a:ln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33552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87236" y="1780309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cấm</a:t>
            </a:r>
            <a:endParaRPr lang="en-US" sz="2200" b="1" dirty="0"/>
          </a:p>
        </p:txBody>
      </p:sp>
      <p:sp>
        <p:nvSpPr>
          <p:cNvPr id="11" name="Rectangle 10"/>
          <p:cNvSpPr/>
          <p:nvPr/>
        </p:nvSpPr>
        <p:spPr>
          <a:xfrm>
            <a:off x="3962400" y="1762596"/>
            <a:ext cx="2590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Biển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nguy</a:t>
            </a:r>
            <a:r>
              <a:rPr lang="en-US" sz="2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hiểm</a:t>
            </a:r>
            <a:endParaRPr lang="en-US" sz="2200" b="1" dirty="0"/>
          </a:p>
        </p:txBody>
      </p:sp>
      <p:sp>
        <p:nvSpPr>
          <p:cNvPr id="13" name="Rectangle 12"/>
          <p:cNvSpPr/>
          <p:nvPr/>
        </p:nvSpPr>
        <p:spPr>
          <a:xfrm>
            <a:off x="6310745" y="1755750"/>
            <a:ext cx="22098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3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endParaRPr lang="en-US" sz="2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9745" y="2871389"/>
            <a:ext cx="2053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32289" y="2869706"/>
            <a:ext cx="2797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13262" y="294606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buýt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0797" y="3847276"/>
            <a:ext cx="152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1197" y="3847277"/>
            <a:ext cx="2714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29850" y="3687742"/>
            <a:ext cx="19855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5987" y="4852469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71129" y="4824847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29849" y="4700612"/>
            <a:ext cx="1590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n>
                  <a:solidFill>
                    <a:schemeClr val="accent3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dirty="0">
              <a:ln>
                <a:solidFill>
                  <a:schemeClr val="accent3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1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 descr="583bf2c0947695c562ac5d998569417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1"/>
            <a:ext cx="9044354" cy="50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17" descr="69a8f3e94da59fb9c00491d0266be90c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4880">
            <a:off x="1676885" y="1238250"/>
            <a:ext cx="1726406" cy="16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51" y="2624694"/>
            <a:ext cx="6072726" cy="29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3"/>
          <p:cNvSpPr>
            <a:spLocks noChangeArrowheads="1" noChangeShapeType="1" noTextEdit="1"/>
          </p:cNvSpPr>
          <p:nvPr/>
        </p:nvSpPr>
        <p:spPr bwMode="auto">
          <a:xfrm>
            <a:off x="4497141" y="3786061"/>
            <a:ext cx="3631475" cy="90623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00" b="1" kern="10" dirty="0">
                <a:solidFill>
                  <a:srgbClr val="FF0000"/>
                </a:soli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</a:t>
            </a:r>
          </a:p>
        </p:txBody>
      </p:sp>
    </p:spTree>
    <p:extLst>
      <p:ext uri="{BB962C8B-B14F-4D97-AF65-F5344CB8AC3E}">
        <p14:creationId xmlns:p14="http://schemas.microsoft.com/office/powerpoint/2010/main" val="1749978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rẻ em an toàn giao thông vẽ tay minh họa vectơ | Drawing for kids, City  illustration, Child trafficking">
            <a:extLst>
              <a:ext uri="{FF2B5EF4-FFF2-40B4-BE49-F238E27FC236}">
                <a16:creationId xmlns:a16="http://schemas.microsoft.com/office/drawing/2014/main" xmlns="" id="{B59F5EC3-D660-4990-A25C-941E331E6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880520-BB69-45AA-872E-170CBBA12165}"/>
              </a:ext>
            </a:extLst>
          </p:cNvPr>
          <p:cNvSpPr txBox="1"/>
          <p:nvPr/>
        </p:nvSpPr>
        <p:spPr>
          <a:xfrm>
            <a:off x="2001198" y="1388133"/>
            <a:ext cx="800640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US" sz="49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0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84063" y="2146806"/>
            <a:ext cx="8724900" cy="2354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322698">
            <a:off x="7513139" y="5586935"/>
            <a:ext cx="1883278" cy="6094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6748" y="327886"/>
            <a:ext cx="1820681" cy="13473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421714">
            <a:off x="2031855" y="5170154"/>
            <a:ext cx="1563107" cy="966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8833275" y="223648"/>
            <a:ext cx="1217363" cy="116866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5B7A4A0-C297-41E9-AEA9-52B625458051}"/>
              </a:ext>
            </a:extLst>
          </p:cNvPr>
          <p:cNvGrpSpPr/>
          <p:nvPr/>
        </p:nvGrpSpPr>
        <p:grpSpPr>
          <a:xfrm>
            <a:off x="4359222" y="1377450"/>
            <a:ext cx="3620241" cy="723275"/>
            <a:chOff x="5408131" y="1593862"/>
            <a:chExt cx="7333205" cy="131414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F3C695A-D238-4ADC-8DE8-771183AB9041}"/>
                </a:ext>
              </a:extLst>
            </p:cNvPr>
            <p:cNvSpPr/>
            <p:nvPr/>
          </p:nvSpPr>
          <p:spPr>
            <a:xfrm>
              <a:off x="5454528" y="1837723"/>
              <a:ext cx="7286808" cy="923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E3E808F-1A23-49AF-877C-67CEA98A2D3F}"/>
                </a:ext>
              </a:extLst>
            </p:cNvPr>
            <p:cNvSpPr/>
            <p:nvPr/>
          </p:nvSpPr>
          <p:spPr>
            <a:xfrm>
              <a:off x="5408131" y="1593862"/>
              <a:ext cx="7268875" cy="1314147"/>
            </a:xfrm>
            <a:prstGeom prst="rect">
              <a:avLst/>
            </a:prstGeom>
            <a:noFill/>
          </p:spPr>
          <p:txBody>
            <a:bodyPr wrap="none" lIns="45720" tIns="22860" rIns="45720" bIns="22860">
              <a:spAutoFit/>
            </a:bodyPr>
            <a:lstStyle/>
            <a:p>
              <a:pPr algn="ctr"/>
              <a:r>
                <a:rPr lang="en-US" sz="4400" b="1" dirty="0">
                  <a:ln w="0"/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NGHỆ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86CD965-8133-4664-ABD4-FF3763FF94B8}"/>
              </a:ext>
            </a:extLst>
          </p:cNvPr>
          <p:cNvCxnSpPr/>
          <p:nvPr/>
        </p:nvCxnSpPr>
        <p:spPr>
          <a:xfrm>
            <a:off x="4324663" y="2265664"/>
            <a:ext cx="3597336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5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384DB2-7523-4542-932F-0354A3DCE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-13856"/>
            <a:ext cx="9326773" cy="6871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531BC00-F601-459A-8148-066102DCE1B6}"/>
              </a:ext>
            </a:extLst>
          </p:cNvPr>
          <p:cNvSpPr txBox="1"/>
          <p:nvPr/>
        </p:nvSpPr>
        <p:spPr>
          <a:xfrm>
            <a:off x="1524001" y="3254714"/>
            <a:ext cx="4437185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921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97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1" y="1149927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228601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048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382018"/>
            <a:ext cx="9144000" cy="5018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2D4C29-408D-4FD1-AA79-0CA654CF7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4643" y="593481"/>
            <a:ext cx="3634219" cy="5090726"/>
          </a:xfrm>
          <a:prstGeom prst="rect">
            <a:avLst/>
          </a:prstGeom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8" y="4436197"/>
            <a:ext cx="1346586" cy="146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97" y="754496"/>
            <a:ext cx="6801948" cy="40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4611299" y="2025152"/>
            <a:ext cx="5134709" cy="22273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/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000" b="1" dirty="0">
              <a:ln>
                <a:solidFill>
                  <a:srgbClr val="002060"/>
                </a:solidFill>
              </a:ln>
              <a:solidFill>
                <a:srgbClr val="3410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00" b="1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300" b="1" kern="10" dirty="0">
              <a:solidFill>
                <a:srgbClr val="FF0000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xmlns="" id="{F6EDD4F4-A7CF-4A11-B8B3-7459970B5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123483"/>
            <a:ext cx="6087820" cy="181388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905059">
            <a:off x="1726612" y="4692878"/>
            <a:ext cx="1319345" cy="11452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7409"/>
          <a:stretch>
            <a:fillRect/>
          </a:stretch>
        </p:blipFill>
        <p:spPr>
          <a:xfrm>
            <a:off x="8968415" y="857251"/>
            <a:ext cx="1699586" cy="85807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072101">
            <a:off x="5620720" y="1338110"/>
            <a:ext cx="979157" cy="32045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38084">
            <a:off x="5728925" y="5107320"/>
            <a:ext cx="734153" cy="9456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202669" y="4989867"/>
            <a:ext cx="548865" cy="513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605585">
            <a:off x="9524897" y="1456210"/>
            <a:ext cx="307053" cy="518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2242983" y="2266641"/>
            <a:ext cx="1941678" cy="212733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77728" y="2850069"/>
            <a:ext cx="1941678" cy="1166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9063"/>
              </a:lnSpc>
              <a:spcBef>
                <a:spcPct val="0"/>
              </a:spcBef>
              <a:defRPr/>
            </a:pPr>
            <a:r>
              <a:rPr lang="en-US" sz="9063">
                <a:solidFill>
                  <a:srgbClr val="F46E16"/>
                </a:solidFill>
                <a:latin typeface="SFU Rhythm" panose="00000400000000000000" pitchFamily="2" charset="0"/>
              </a:rPr>
              <a:t>02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943101" y="1371770"/>
            <a:ext cx="556961" cy="49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382" y="11430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2895600" y="3810000"/>
            <a:ext cx="5562600" cy="2667000"/>
          </a:xfrm>
          <a:prstGeom prst="irregularSeal1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0" y="4648201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8610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3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24000" y="2057401"/>
            <a:ext cx="7696200" cy="12732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368995"/>
            <a:ext cx="7620000" cy="1521193"/>
          </a:xfrm>
          <a:prstGeom prst="roundRect">
            <a:avLst/>
          </a:prstGeom>
          <a:solidFill>
            <a:srgbClr val="EDF6F9"/>
          </a:solidFill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66900" y="724579"/>
            <a:ext cx="7277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DỤNG CỦA BIỂN BÁO GIAO THÔNG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3581400"/>
            <a:ext cx="7848600" cy="2667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4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600200" y="368995"/>
            <a:ext cx="7010400" cy="1521193"/>
          </a:xfrm>
          <a:prstGeom prst="roundRect">
            <a:avLst/>
          </a:prstGeom>
          <a:solidFill>
            <a:srgbClr val="EDF6F9"/>
          </a:solidFill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ĐẶC ĐIỂM VÀ Ý NGHĨA CỦA BIỂN BÁO GIAO THÔNG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Cam nguoc chi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133600"/>
            <a:ext cx="3581400" cy="31172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0" y="5473436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ĐI NGƯỢC CHIỀU</a:t>
            </a:r>
          </a:p>
        </p:txBody>
      </p:sp>
    </p:spTree>
    <p:extLst>
      <p:ext uri="{BB962C8B-B14F-4D97-AF65-F5344CB8AC3E}">
        <p14:creationId xmlns:p14="http://schemas.microsoft.com/office/powerpoint/2010/main" val="21068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5" descr="cam nguoi di 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5867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2"/>
          <p:cNvSpPr>
            <a:spLocks noChangeArrowheads="1"/>
          </p:cNvSpPr>
          <p:nvPr/>
        </p:nvSpPr>
        <p:spPr bwMode="auto">
          <a:xfrm>
            <a:off x="3255818" y="4019550"/>
            <a:ext cx="495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nl-NL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CẤM NGƯỜI ĐI BỘ</a:t>
            </a:r>
            <a:endParaRPr lang="en-US" alt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4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12183</TotalTime>
  <Words>646</Words>
  <Application>Microsoft Office PowerPoint</Application>
  <PresentationFormat>Custom</PresentationFormat>
  <Paragraphs>90</Paragraphs>
  <Slides>33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1178</dc:creator>
  <cp:lastModifiedBy>ACER</cp:lastModifiedBy>
  <cp:revision>369</cp:revision>
  <dcterms:created xsi:type="dcterms:W3CDTF">2016-11-01T20:22:51Z</dcterms:created>
  <dcterms:modified xsi:type="dcterms:W3CDTF">2025-04-30T02:16:25Z</dcterms:modified>
</cp:coreProperties>
</file>