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4"/>
  </p:notesMasterIdLst>
  <p:handoutMasterIdLst>
    <p:handoutMasterId r:id="rId35"/>
  </p:handoutMasterIdLst>
  <p:sldIdLst>
    <p:sldId id="388" r:id="rId3"/>
    <p:sldId id="347" r:id="rId4"/>
    <p:sldId id="377" r:id="rId5"/>
    <p:sldId id="378" r:id="rId6"/>
    <p:sldId id="379" r:id="rId7"/>
    <p:sldId id="380" r:id="rId8"/>
    <p:sldId id="381" r:id="rId9"/>
    <p:sldId id="382" r:id="rId10"/>
    <p:sldId id="321" r:id="rId11"/>
    <p:sldId id="346" r:id="rId12"/>
    <p:sldId id="329" r:id="rId13"/>
    <p:sldId id="323" r:id="rId14"/>
    <p:sldId id="366" r:id="rId15"/>
    <p:sldId id="387" r:id="rId16"/>
    <p:sldId id="367" r:id="rId17"/>
    <p:sldId id="324" r:id="rId18"/>
    <p:sldId id="338" r:id="rId19"/>
    <p:sldId id="368" r:id="rId20"/>
    <p:sldId id="353" r:id="rId21"/>
    <p:sldId id="354" r:id="rId22"/>
    <p:sldId id="355" r:id="rId23"/>
    <p:sldId id="370" r:id="rId24"/>
    <p:sldId id="371" r:id="rId25"/>
    <p:sldId id="372" r:id="rId26"/>
    <p:sldId id="363" r:id="rId27"/>
    <p:sldId id="373" r:id="rId28"/>
    <p:sldId id="374" r:id="rId29"/>
    <p:sldId id="386" r:id="rId30"/>
    <p:sldId id="383" r:id="rId31"/>
    <p:sldId id="384" r:id="rId32"/>
    <p:sldId id="280" r:id="rId33"/>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DB9"/>
    <a:srgbClr val="FF9900"/>
    <a:srgbClr val="00B050"/>
    <a:srgbClr val="EC3730"/>
    <a:srgbClr val="29304A"/>
    <a:srgbClr val="FF0066"/>
    <a:srgbClr val="227780"/>
    <a:srgbClr val="8D130D"/>
    <a:srgbClr val="C07200"/>
    <a:srgbClr val="C8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4660"/>
  </p:normalViewPr>
  <p:slideViewPr>
    <p:cSldViewPr>
      <p:cViewPr varScale="1">
        <p:scale>
          <a:sx n="92" d="100"/>
          <a:sy n="92" d="100"/>
        </p:scale>
        <p:origin x="540" y="7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2025/1/12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2025/1/12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217668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16</a:t>
            </a:fld>
            <a:endParaRPr lang="zh-CN" altLang="en-US"/>
          </a:p>
        </p:txBody>
      </p:sp>
    </p:spTree>
    <p:extLst>
      <p:ext uri="{BB962C8B-B14F-4D97-AF65-F5344CB8AC3E}">
        <p14:creationId xmlns:p14="http://schemas.microsoft.com/office/powerpoint/2010/main" val="99920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17</a:t>
            </a:fld>
            <a:endParaRPr lang="zh-CN" altLang="en-US"/>
          </a:p>
        </p:txBody>
      </p:sp>
    </p:spTree>
    <p:extLst>
      <p:ext uri="{BB962C8B-B14F-4D97-AF65-F5344CB8AC3E}">
        <p14:creationId xmlns:p14="http://schemas.microsoft.com/office/powerpoint/2010/main" val="3546891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18</a:t>
            </a:fld>
            <a:endParaRPr lang="zh-CN" altLang="en-US"/>
          </a:p>
        </p:txBody>
      </p:sp>
    </p:spTree>
    <p:extLst>
      <p:ext uri="{BB962C8B-B14F-4D97-AF65-F5344CB8AC3E}">
        <p14:creationId xmlns:p14="http://schemas.microsoft.com/office/powerpoint/2010/main" val="4119993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144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575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690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331098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313955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extLst>
      <p:ext uri="{BB962C8B-B14F-4D97-AF65-F5344CB8AC3E}">
        <p14:creationId xmlns:p14="http://schemas.microsoft.com/office/powerpoint/2010/main" val="304966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725930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82062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15</a:t>
            </a:fld>
            <a:endParaRPr lang="zh-CN" altLang="en-US"/>
          </a:p>
        </p:txBody>
      </p:sp>
    </p:spTree>
    <p:extLst>
      <p:ext uri="{BB962C8B-B14F-4D97-AF65-F5344CB8AC3E}">
        <p14:creationId xmlns:p14="http://schemas.microsoft.com/office/powerpoint/2010/main" val="222588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2536258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25743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7366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6847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1/12/2025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21055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91875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2025/1/12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1270137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1415677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2025/1/12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656108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2025/1/12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3879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2025/1/12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791839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018742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2025/1/12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22518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2025/1/12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itchFamily="34" charset="0"/>
                <a:ea typeface="+mn-ea"/>
              </a:defRPr>
            </a:lvl1p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355730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15" y="-126105"/>
            <a:ext cx="1174802" cy="1174802"/>
          </a:xfrm>
          <a:prstGeom prst="rect">
            <a:avLst/>
          </a:prstGeom>
        </p:spPr>
      </p:pic>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 Target="slide4.xml"/><Relationship Id="rId7" Type="http://schemas.openxmlformats.org/officeDocument/2006/relationships/image" Target="../media/image9.png"/><Relationship Id="rId12" Type="http://schemas.openxmlformats.org/officeDocument/2006/relationships/slide" Target="slide7.xml"/><Relationship Id="rId2" Type="http://schemas.openxmlformats.org/officeDocument/2006/relationships/image" Target="../media/image6.jpeg"/><Relationship Id="rId16" Type="http://schemas.openxmlformats.org/officeDocument/2006/relationships/slide" Target="slide12.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gif"/><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6.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20.gif"/><Relationship Id="rId5" Type="http://schemas.openxmlformats.org/officeDocument/2006/relationships/image" Target="../media/image7.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20.gif"/><Relationship Id="rId5" Type="http://schemas.openxmlformats.org/officeDocument/2006/relationships/image" Target="../media/image9.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20.gif"/><Relationship Id="rId5" Type="http://schemas.openxmlformats.org/officeDocument/2006/relationships/image" Target="../media/image11.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20.gif"/><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1520" y="123478"/>
            <a:ext cx="2376264" cy="136815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Tuần</a:t>
            </a:r>
            <a:r>
              <a:rPr lang="en-US" sz="3600" dirty="0" smtClean="0">
                <a:latin typeface="Times New Roman" panose="02020603050405020304" pitchFamily="18" charset="0"/>
                <a:cs typeface="Times New Roman" panose="02020603050405020304" pitchFamily="18" charset="0"/>
              </a:rPr>
              <a:t> 17</a:t>
            </a:r>
            <a:endParaRPr lang="en-US" sz="36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987824" y="303498"/>
            <a:ext cx="5256584"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CỘNG ĐỒNG GẮN BÓ</a:t>
            </a:r>
            <a:endParaRPr lang="en-US" sz="3600" dirty="0">
              <a:latin typeface="Times New Roman" panose="02020603050405020304" pitchFamily="18" charset="0"/>
              <a:cs typeface="Times New Roman" panose="02020603050405020304" pitchFamily="18" charset="0"/>
            </a:endParaRPr>
          </a:p>
        </p:txBody>
      </p:sp>
      <p:sp>
        <p:nvSpPr>
          <p:cNvPr id="5" name="Chevron 4"/>
          <p:cNvSpPr/>
          <p:nvPr/>
        </p:nvSpPr>
        <p:spPr>
          <a:xfrm>
            <a:off x="1115616" y="2139702"/>
            <a:ext cx="7416823" cy="1584176"/>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solidFill>
                  <a:srgbClr val="002060"/>
                </a:solidFill>
                <a:latin typeface="Times New Roman" panose="02020603050405020304" pitchFamily="18" charset="0"/>
                <a:cs typeface="Times New Roman" panose="02020603050405020304" pitchFamily="18" charset="0"/>
              </a:rPr>
              <a:t>CÂY BÚT THẦN</a:t>
            </a:r>
          </a:p>
          <a:p>
            <a:pPr algn="ctr"/>
            <a:r>
              <a:rPr lang="en-US" sz="2800" dirty="0" smtClean="0">
                <a:solidFill>
                  <a:srgbClr val="C00000"/>
                </a:solidFill>
                <a:latin typeface="Times New Roman" panose="02020603050405020304" pitchFamily="18" charset="0"/>
                <a:cs typeface="Times New Roman" panose="02020603050405020304" pitchFamily="18" charset="0"/>
              </a:rPr>
              <a:t>GV: NGUYỄN THỊ HIỀN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6" name="Oval 5"/>
          <p:cNvSpPr/>
          <p:nvPr/>
        </p:nvSpPr>
        <p:spPr>
          <a:xfrm>
            <a:off x="1763688" y="2211710"/>
            <a:ext cx="1296144" cy="79208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BÀI 32</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64854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2960C66E-C12E-9D8F-81C6-47FABA9A32FF}"/>
              </a:ext>
            </a:extLst>
          </p:cNvPr>
          <p:cNvSpPr/>
          <p:nvPr/>
        </p:nvSpPr>
        <p:spPr>
          <a:xfrm>
            <a:off x="0" y="690920"/>
            <a:ext cx="9073932" cy="418508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7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t>
            </a:r>
            <a:r>
              <a:rPr lang="en-US" sz="1700" dirty="0" err="1">
                <a:solidFill>
                  <a:schemeClr val="tx1"/>
                </a:solidFill>
                <a:latin typeface="Times New Roman" panose="02020603050405020304" pitchFamily="18" charset="0"/>
                <a:cs typeface="Times New Roman" panose="02020603050405020304" pitchFamily="18" charset="0"/>
              </a:rPr>
              <a:t>ao</a:t>
            </a:r>
            <a:r>
              <a:rPr lang="vi-VN" sz="1700" dirty="0">
                <a:solidFill>
                  <a:schemeClr val="tx1"/>
                </a:solidFill>
                <a:latin typeface="Times New Roman" panose="02020603050405020304" pitchFamily="18" charset="0"/>
                <a:cs typeface="Times New Roman" panose="02020603050405020304" pitchFamily="18" charset="0"/>
              </a:rPr>
              <a:t> ước có một cây bút vẽ.</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Một đêm, Mã </a:t>
            </a:r>
            <a:r>
              <a:rPr lang="vi-VN" sz="1700" dirty="0" smtClean="0">
                <a:solidFill>
                  <a:srgbClr val="FF0000"/>
                </a:solidFill>
                <a:latin typeface="Times New Roman" panose="02020603050405020304" pitchFamily="18" charset="0"/>
                <a:cs typeface="Times New Roman" panose="02020603050405020304" pitchFamily="18" charset="0"/>
              </a:rPr>
              <a:t>Lư</a:t>
            </a:r>
            <a:r>
              <a:rPr lang="en-US" sz="1700" dirty="0">
                <a:solidFill>
                  <a:srgbClr val="FF0000"/>
                </a:solidFill>
                <a:latin typeface="Times New Roman" panose="02020603050405020304" pitchFamily="18" charset="0"/>
                <a:cs typeface="Times New Roman" panose="02020603050405020304" pitchFamily="18" charset="0"/>
              </a:rPr>
              <a:t>ơ</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mơ thấy một cụ già tóc bạc phơ đưa cho em cây bút sáng lấp lánh</a:t>
            </a:r>
            <a:r>
              <a:rPr lang="en-US" sz="1700" dirty="0">
                <a:solidFill>
                  <a:schemeClr val="tx1"/>
                </a:solidFill>
                <a:latin typeface="Times New Roman" panose="02020603050405020304" pitchFamily="18" charset="0"/>
                <a:cs typeface="Times New Roman" panose="02020603050405020304" pitchFamily="18" charset="0"/>
              </a:rPr>
              <a:t>.</a:t>
            </a:r>
            <a:r>
              <a:rPr lang="vi-VN" sz="1700" dirty="0">
                <a:solidFill>
                  <a:schemeClr val="tx1"/>
                </a:solidFill>
                <a:latin typeface="Times New Roman" panose="02020603050405020304" pitchFamily="18" charset="0"/>
                <a:cs typeface="Times New Roman" panose="02020603050405020304" pitchFamily="18" charset="0"/>
              </a:rPr>
              <a:t> Em reo lên: “Cây bút đẹp quá! Cháu cảm ơn ông!". Tỉnh dậy, Mã Lương thấy cây bút vẫn trong tay </a:t>
            </a:r>
            <a:r>
              <a:rPr lang="vi-VN" sz="1700" dirty="0" smtClean="0">
                <a:solidFill>
                  <a:srgbClr val="FF0000"/>
                </a:solidFill>
                <a:latin typeface="Times New Roman" panose="02020603050405020304" pitchFamily="18" charset="0"/>
                <a:cs typeface="Times New Roman" panose="02020603050405020304" pitchFamily="18" charset="0"/>
              </a:rPr>
              <a:t>m</a:t>
            </a:r>
            <a:r>
              <a:rPr lang="en-US" sz="1700" dirty="0">
                <a:solidFill>
                  <a:srgbClr val="FF0000"/>
                </a:solidFill>
                <a:latin typeface="Times New Roman" panose="02020603050405020304" pitchFamily="18" charset="0"/>
                <a:cs typeface="Times New Roman" panose="02020603050405020304" pitchFamily="18" charset="0"/>
              </a:rPr>
              <a:t>ì</a:t>
            </a:r>
            <a:r>
              <a:rPr lang="vi-VN" sz="1700" dirty="0" smtClean="0">
                <a:solidFill>
                  <a:srgbClr val="FF0000"/>
                </a:solidFill>
                <a:latin typeface="Times New Roman" panose="02020603050405020304" pitchFamily="18" charset="0"/>
                <a:cs typeface="Times New Roman" panose="02020603050405020304" pitchFamily="18" charset="0"/>
              </a:rPr>
              <a:t>nh</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một con chim, chim tung cánh bay; vẽ một con cá,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a:solidFill>
                  <a:srgbClr val="FF0000"/>
                </a:solidFill>
                <a:latin typeface="Times New Roman" panose="02020603050405020304" pitchFamily="18" charset="0"/>
                <a:cs typeface="Times New Roman" panose="02020603050405020304" pitchFamily="18" charset="0"/>
              </a:rPr>
              <a:t>á</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vẫy đuôi trườn xuống sông,... Mã Lương </a:t>
            </a:r>
            <a:r>
              <a:rPr lang="vi-VN" sz="1700" dirty="0" smtClean="0">
                <a:solidFill>
                  <a:srgbClr val="FF0000"/>
                </a:solidFill>
                <a:latin typeface="Times New Roman" panose="02020603050405020304" pitchFamily="18" charset="0"/>
                <a:cs typeface="Times New Roman" panose="02020603050405020304" pitchFamily="18" charset="0"/>
              </a:rPr>
              <a:t>l</a:t>
            </a:r>
            <a:r>
              <a:rPr lang="en-US" sz="1700" dirty="0" err="1" smtClean="0">
                <a:solidFill>
                  <a:srgbClr val="FF0000"/>
                </a:solidFill>
                <a:latin typeface="Times New Roman" panose="02020603050405020304" pitchFamily="18" charset="0"/>
                <a:cs typeface="Times New Roman" panose="02020603050405020304" pitchFamily="18" charset="0"/>
              </a:rPr>
              <a:t>iền</a:t>
            </a:r>
            <a:r>
              <a:rPr lang="vi-VN" sz="1700" dirty="0" smtClean="0">
                <a:solidFill>
                  <a:srgbClr val="FF0000"/>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dùng bút thần vẽ cho người nghèo trong làng. Nhà nào không có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a:solidFill>
                  <a:srgbClr val="FF0000"/>
                </a:solidFill>
                <a:latin typeface="Times New Roman" panose="02020603050405020304" pitchFamily="18" charset="0"/>
                <a:cs typeface="Times New Roman" panose="02020603050405020304" pitchFamily="18" charset="0"/>
              </a:rPr>
              <a:t>â</a:t>
            </a:r>
            <a:r>
              <a:rPr lang="vi-VN" sz="1700" dirty="0" smtClean="0">
                <a:solidFill>
                  <a:srgbClr val="FF0000"/>
                </a:solidFill>
                <a:latin typeface="Times New Roman" panose="02020603050405020304" pitchFamily="18" charset="0"/>
                <a:cs typeface="Times New Roman" panose="02020603050405020304" pitchFamily="18" charset="0"/>
              </a:rPr>
              <a:t>y</a:t>
            </a:r>
            <a:r>
              <a:rPr lang="vi-VN" sz="1700" dirty="0">
                <a:solidFill>
                  <a:schemeClr val="tx1"/>
                </a:solidFill>
                <a:latin typeface="Times New Roman" panose="02020603050405020304" pitchFamily="18" charset="0"/>
                <a:cs typeface="Times New Roman" panose="02020603050405020304" pitchFamily="18" charset="0"/>
              </a:rPr>
              <a:t>, em vẽ cho cây. Nhà nào không có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 em vẽ cho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Biết chuyện, một</a:t>
            </a:r>
            <a:r>
              <a:rPr lang="vi-VN" sz="1700" dirty="0">
                <a:solidFill>
                  <a:srgbClr val="FF0000"/>
                </a:solidFill>
                <a:latin typeface="Times New Roman" panose="02020603050405020304" pitchFamily="18" charset="0"/>
                <a:cs typeface="Times New Roman" panose="02020603050405020304" pitchFamily="18" charset="0"/>
              </a:rPr>
              <a:t> </a:t>
            </a:r>
            <a:r>
              <a:rPr lang="vi-VN" sz="1700" dirty="0" smtClean="0">
                <a:solidFill>
                  <a:srgbClr val="FF0000"/>
                </a:solidFill>
                <a:latin typeface="Times New Roman" panose="02020603050405020304" pitchFamily="18" charset="0"/>
                <a:cs typeface="Times New Roman" panose="02020603050405020304" pitchFamily="18" charset="0"/>
              </a:rPr>
              <a:t>ph</a:t>
            </a:r>
            <a:r>
              <a:rPr lang="en-US" sz="1700" dirty="0">
                <a:solidFill>
                  <a:srgbClr val="FF0000"/>
                </a:solidFill>
                <a:latin typeface="Times New Roman" panose="02020603050405020304" pitchFamily="18" charset="0"/>
                <a:cs typeface="Times New Roman" panose="02020603050405020304" pitchFamily="18" charset="0"/>
              </a:rPr>
              <a:t>ú</a:t>
            </a:r>
            <a:r>
              <a:rPr lang="vi-VN" sz="1700" dirty="0" smtClean="0">
                <a:solidFill>
                  <a:srgbClr val="FF0000"/>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ông trong làng sai đầy tớ: “Mau bắt Mã Lương về cho ta!”. Hắn bắt Mã Lương vẽ theo ý muốn của hắn. Mã Lương không chịu. Hắn nhất em vào chuồng </a:t>
            </a:r>
            <a:r>
              <a:rPr lang="vi-VN" sz="1700" dirty="0" smtClean="0">
                <a:solidFill>
                  <a:srgbClr val="FF0000"/>
                </a:solidFill>
                <a:latin typeface="Times New Roman" panose="02020603050405020304" pitchFamily="18" charset="0"/>
                <a:cs typeface="Times New Roman" panose="02020603050405020304" pitchFamily="18" charset="0"/>
              </a:rPr>
              <a:t>ngự</a:t>
            </a:r>
            <a:r>
              <a:rPr lang="en-US" sz="1700" dirty="0" smtClean="0">
                <a:solidFill>
                  <a:srgbClr val="FF0000"/>
                </a:solidFill>
                <a:latin typeface="Times New Roman" panose="02020603050405020304" pitchFamily="18" charset="0"/>
                <a:cs typeface="Times New Roman" panose="02020603050405020304" pitchFamily="18" charset="0"/>
              </a:rPr>
              <a:t>a</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bỏ đói, bỏ rét.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bánh để ăn, vẽ lò sưởi để sưởi.</a:t>
            </a:r>
            <a:endParaRPr lang="en-US" sz="1700" dirty="0">
              <a:solidFill>
                <a:schemeClr val="tx1"/>
              </a:solidFill>
              <a:latin typeface="Times New Roman" panose="02020603050405020304" pitchFamily="18" charset="0"/>
              <a:cs typeface="Times New Roman" panose="02020603050405020304" pitchFamily="18" charset="0"/>
            </a:endParaRPr>
          </a:p>
          <a:p>
            <a:pPr algn="r">
              <a:spcAft>
                <a:spcPts val="500"/>
              </a:spcAft>
            </a:pPr>
            <a:r>
              <a:rPr lang="vi-VN" sz="17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00" dirty="0" smtClean="0">
                <a:solidFill>
                  <a:schemeClr val="tx1"/>
                </a:solidFill>
                <a:latin typeface="Times New Roman" panose="02020603050405020304" pitchFamily="18" charset="0"/>
                <a:cs typeface="Times New Roman" panose="02020603050405020304" pitchFamily="18" charset="0"/>
              </a:rPr>
              <a:t>Phú </a:t>
            </a:r>
            <a:r>
              <a:rPr lang="vi-VN" sz="1700" dirty="0">
                <a:solidFill>
                  <a:schemeClr val="tx1"/>
                </a:solidFill>
                <a:latin typeface="Times New Roman" panose="02020603050405020304" pitchFamily="18" charset="0"/>
                <a:cs typeface="Times New Roman" panose="02020603050405020304" pitchFamily="18" charset="0"/>
              </a:rPr>
              <a:t>ông sai đầy tớ xông vào cướp bút thần.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đã vượt ra ngoài bằng chiếc thang vẽ trên tường. Rồi Mã Lương vẽ một con ngựa, đi khắp đó đây giúp đỡ những người nghèo khổ.</a:t>
            </a:r>
            <a:r>
              <a:rPr lang="en-US" sz="1700" i="1" dirty="0">
                <a:solidFill>
                  <a:schemeClr val="tx1"/>
                </a:solidFill>
                <a:latin typeface="Times New Roman" panose="02020603050405020304" pitchFamily="18" charset="0"/>
                <a:cs typeface="Times New Roman" panose="02020603050405020304" pitchFamily="18" charset="0"/>
              </a:rPr>
              <a:t> </a:t>
            </a:r>
            <a:r>
              <a:rPr lang="vi-VN" sz="1700" i="1" dirty="0">
                <a:solidFill>
                  <a:schemeClr val="tx1"/>
                </a:solidFill>
                <a:latin typeface="Times New Roman" panose="02020603050405020304" pitchFamily="18" charset="0"/>
                <a:cs typeface="Times New Roman" panose="02020603050405020304" pitchFamily="18" charset="0"/>
              </a:rPr>
              <a:t>(Theo Truyện cổ tích Trung </a:t>
            </a:r>
            <a:r>
              <a:rPr lang="vi-VN" sz="1700" i="1" dirty="0" smtClean="0">
                <a:solidFill>
                  <a:schemeClr val="tx1"/>
                </a:solidFill>
                <a:latin typeface="Times New Roman" panose="02020603050405020304" pitchFamily="18" charset="0"/>
                <a:cs typeface="Times New Roman" panose="02020603050405020304" pitchFamily="18" charset="0"/>
              </a:rPr>
              <a:t>Quốc)</a:t>
            </a:r>
          </a:p>
        </p:txBody>
      </p:sp>
      <p:sp>
        <p:nvSpPr>
          <p:cNvPr id="62" name="Rectangle: Rounded Corners 61">
            <a:extLst>
              <a:ext uri="{FF2B5EF4-FFF2-40B4-BE49-F238E27FC236}">
                <a16:creationId xmlns:a16="http://schemas.microsoft.com/office/drawing/2014/main" id="{A45645C1-003B-B717-5CB9-2DF8F92BD233}"/>
              </a:ext>
            </a:extLst>
          </p:cNvPr>
          <p:cNvSpPr/>
          <p:nvPr/>
        </p:nvSpPr>
        <p:spPr>
          <a:xfrm>
            <a:off x="3059832" y="145692"/>
            <a:ext cx="2384724" cy="342986"/>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bút</a:t>
            </a:r>
            <a:r>
              <a:rPr lang="en-US" sz="2400" b="1" dirty="0">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thần</a:t>
            </a:r>
            <a:endParaRPr lang="en-US" sz="2400" b="1" dirty="0">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endParaRPr>
          </a:p>
        </p:txBody>
      </p:sp>
      <p:sp>
        <p:nvSpPr>
          <p:cNvPr id="63" name="Wave 62">
            <a:extLst>
              <a:ext uri="{FF2B5EF4-FFF2-40B4-BE49-F238E27FC236}">
                <a16:creationId xmlns:a16="http://schemas.microsoft.com/office/drawing/2014/main" id="{821A2C2F-1B84-21B9-4EBD-DA0893633205}"/>
              </a:ext>
            </a:extLst>
          </p:cNvPr>
          <p:cNvSpPr/>
          <p:nvPr/>
        </p:nvSpPr>
        <p:spPr>
          <a:xfrm>
            <a:off x="186042" y="34633"/>
            <a:ext cx="1622941" cy="559621"/>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Chia đoạn</a:t>
            </a:r>
          </a:p>
        </p:txBody>
      </p:sp>
      <p:sp>
        <p:nvSpPr>
          <p:cNvPr id="64" name="Wave 63">
            <a:extLst>
              <a:ext uri="{FF2B5EF4-FFF2-40B4-BE49-F238E27FC236}">
                <a16:creationId xmlns:a16="http://schemas.microsoft.com/office/drawing/2014/main" id="{BF7D8304-BFAD-91BE-857A-3FC6EA699B3C}"/>
              </a:ext>
            </a:extLst>
          </p:cNvPr>
          <p:cNvSpPr/>
          <p:nvPr/>
        </p:nvSpPr>
        <p:spPr>
          <a:xfrm>
            <a:off x="148969" y="34633"/>
            <a:ext cx="1660014" cy="656287"/>
          </a:xfrm>
          <a:custGeom>
            <a:avLst/>
            <a:gdLst>
              <a:gd name="connsiteX0" fmla="*/ 203518 w 1660014"/>
              <a:gd name="connsiteY0" fmla="*/ 82036 h 656287"/>
              <a:gd name="connsiteX1" fmla="*/ 1660014 w 1660014"/>
              <a:gd name="connsiteY1" fmla="*/ 82036 h 656287"/>
              <a:gd name="connsiteX2" fmla="*/ 1456496 w 1660014"/>
              <a:gd name="connsiteY2" fmla="*/ 574251 h 656287"/>
              <a:gd name="connsiteX3" fmla="*/ 0 w 1660014"/>
              <a:gd name="connsiteY3" fmla="*/ 574251 h 656287"/>
              <a:gd name="connsiteX4" fmla="*/ 203518 w 1660014"/>
              <a:gd name="connsiteY4" fmla="*/ 82036 h 65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14" h="656287" fill="none" extrusionOk="0">
                <a:moveTo>
                  <a:pt x="203518" y="82036"/>
                </a:moveTo>
                <a:cubicBezTo>
                  <a:pt x="668132" y="-183470"/>
                  <a:pt x="1130377" y="330294"/>
                  <a:pt x="1660014" y="82036"/>
                </a:cubicBezTo>
                <a:cubicBezTo>
                  <a:pt x="1626621" y="232988"/>
                  <a:pt x="1541583" y="367129"/>
                  <a:pt x="1456496" y="574251"/>
                </a:cubicBezTo>
                <a:cubicBezTo>
                  <a:pt x="1002280" y="828972"/>
                  <a:pt x="456044" y="308462"/>
                  <a:pt x="0" y="574251"/>
                </a:cubicBezTo>
                <a:cubicBezTo>
                  <a:pt x="97400" y="418165"/>
                  <a:pt x="116254" y="276647"/>
                  <a:pt x="203518" y="82036"/>
                </a:cubicBezTo>
                <a:close/>
              </a:path>
              <a:path w="1660014" h="656287" stroke="0" extrusionOk="0">
                <a:moveTo>
                  <a:pt x="203518" y="82036"/>
                </a:moveTo>
                <a:cubicBezTo>
                  <a:pt x="696600" y="-204286"/>
                  <a:pt x="1161146" y="259508"/>
                  <a:pt x="1660014" y="82036"/>
                </a:cubicBezTo>
                <a:cubicBezTo>
                  <a:pt x="1649331" y="153697"/>
                  <a:pt x="1585544" y="373705"/>
                  <a:pt x="1456496" y="574251"/>
                </a:cubicBezTo>
                <a:cubicBezTo>
                  <a:pt x="1025851" y="768060"/>
                  <a:pt x="466575" y="362455"/>
                  <a:pt x="0" y="574251"/>
                </a:cubicBezTo>
                <a:cubicBezTo>
                  <a:pt x="93220" y="448471"/>
                  <a:pt x="105255" y="324604"/>
                  <a:pt x="203518" y="82036"/>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nối tiếp</a:t>
            </a:r>
          </a:p>
        </p:txBody>
      </p:sp>
      <p:sp>
        <p:nvSpPr>
          <p:cNvPr id="65" name="Oval 64">
            <a:extLst>
              <a:ext uri="{FF2B5EF4-FFF2-40B4-BE49-F238E27FC236}">
                <a16:creationId xmlns:a16="http://schemas.microsoft.com/office/drawing/2014/main" id="{10FD0CBE-3B91-2D39-4DC9-D4C810A9F06F}"/>
              </a:ext>
            </a:extLst>
          </p:cNvPr>
          <p:cNvSpPr/>
          <p:nvPr/>
        </p:nvSpPr>
        <p:spPr>
          <a:xfrm>
            <a:off x="702642" y="741377"/>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sp>
        <p:nvSpPr>
          <p:cNvPr id="66" name="Oval 65">
            <a:extLst>
              <a:ext uri="{FF2B5EF4-FFF2-40B4-BE49-F238E27FC236}">
                <a16:creationId xmlns:a16="http://schemas.microsoft.com/office/drawing/2014/main" id="{DA61DD32-DEA8-16AB-9703-9ED43847A9AD}"/>
              </a:ext>
            </a:extLst>
          </p:cNvPr>
          <p:cNvSpPr/>
          <p:nvPr/>
        </p:nvSpPr>
        <p:spPr>
          <a:xfrm>
            <a:off x="680706" y="1546831"/>
            <a:ext cx="279734" cy="230796"/>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sp>
        <p:nvSpPr>
          <p:cNvPr id="67" name="Oval 66">
            <a:extLst>
              <a:ext uri="{FF2B5EF4-FFF2-40B4-BE49-F238E27FC236}">
                <a16:creationId xmlns:a16="http://schemas.microsoft.com/office/drawing/2014/main" id="{7F8CCD59-98F4-2602-B963-D0743E8CFC89}"/>
              </a:ext>
            </a:extLst>
          </p:cNvPr>
          <p:cNvSpPr/>
          <p:nvPr/>
        </p:nvSpPr>
        <p:spPr>
          <a:xfrm>
            <a:off x="702642" y="2307156"/>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sp>
        <p:nvSpPr>
          <p:cNvPr id="68" name="Oval 67">
            <a:extLst>
              <a:ext uri="{FF2B5EF4-FFF2-40B4-BE49-F238E27FC236}">
                <a16:creationId xmlns:a16="http://schemas.microsoft.com/office/drawing/2014/main" id="{2104C68E-2F5B-53C6-5D26-31495FA59F40}"/>
              </a:ext>
            </a:extLst>
          </p:cNvPr>
          <p:cNvSpPr/>
          <p:nvPr/>
        </p:nvSpPr>
        <p:spPr>
          <a:xfrm>
            <a:off x="680706" y="3086173"/>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4</a:t>
            </a:r>
          </a:p>
        </p:txBody>
      </p:sp>
      <p:sp>
        <p:nvSpPr>
          <p:cNvPr id="10" name="Oval 9">
            <a:extLst>
              <a:ext uri="{FF2B5EF4-FFF2-40B4-BE49-F238E27FC236}">
                <a16:creationId xmlns:a16="http://schemas.microsoft.com/office/drawing/2014/main" id="{2A2110F6-9849-1BCC-1C6C-D55FDF764A01}"/>
              </a:ext>
            </a:extLst>
          </p:cNvPr>
          <p:cNvSpPr/>
          <p:nvPr/>
        </p:nvSpPr>
        <p:spPr>
          <a:xfrm>
            <a:off x="636898" y="3841241"/>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5</a:t>
            </a:r>
          </a:p>
        </p:txBody>
      </p:sp>
    </p:spTree>
    <p:extLst>
      <p:ext uri="{BB962C8B-B14F-4D97-AF65-F5344CB8AC3E}">
        <p14:creationId xmlns:p14="http://schemas.microsoft.com/office/powerpoint/2010/main" val="26901882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61">
                                            <p:txEl>
                                              <p:pRg st="0" end="0"/>
                                            </p:txEl>
                                          </p:spTgt>
                                        </p:tgtEl>
                                        <p:attrNameLst>
                                          <p:attrName>style.color</p:attrName>
                                        </p:attrNameLst>
                                      </p:cBhvr>
                                      <p:to>
                                        <a:schemeClr val="accent2"/>
                                      </p:to>
                                    </p:animClr>
                                    <p:animClr clrSpc="rgb" dir="cw">
                                      <p:cBhvr>
                                        <p:cTn id="49" dur="500" fill="hold"/>
                                        <p:tgtEl>
                                          <p:spTgt spid="61">
                                            <p:txEl>
                                              <p:pRg st="0" end="0"/>
                                            </p:txEl>
                                          </p:spTgt>
                                        </p:tgtEl>
                                        <p:attrNameLst>
                                          <p:attrName>fillcolor</p:attrName>
                                        </p:attrNameLst>
                                      </p:cBhvr>
                                      <p:to>
                                        <a:schemeClr val="accent2"/>
                                      </p:to>
                                    </p:animClr>
                                    <p:set>
                                      <p:cBhvr>
                                        <p:cTn id="50" dur="500" fill="hold"/>
                                        <p:tgtEl>
                                          <p:spTgt spid="61">
                                            <p:txEl>
                                              <p:pRg st="0" end="0"/>
                                            </p:txEl>
                                          </p:spTgt>
                                        </p:tgtEl>
                                        <p:attrNameLst>
                                          <p:attrName>fill.type</p:attrName>
                                        </p:attrNameLst>
                                      </p:cBhvr>
                                      <p:to>
                                        <p:strVal val="solid"/>
                                      </p:to>
                                    </p:set>
                                    <p:set>
                                      <p:cBhvr>
                                        <p:cTn id="51" dur="500" fill="hold"/>
                                        <p:tgtEl>
                                          <p:spTgt spid="61">
                                            <p:txEl>
                                              <p:pRg st="0" end="0"/>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61">
                                            <p:txEl>
                                              <p:pRg st="1" end="1"/>
                                            </p:txEl>
                                          </p:spTgt>
                                        </p:tgtEl>
                                        <p:attrNameLst>
                                          <p:attrName>style.color</p:attrName>
                                        </p:attrNameLst>
                                      </p:cBhvr>
                                      <p:to>
                                        <a:schemeClr val="accent2"/>
                                      </p:to>
                                    </p:animClr>
                                    <p:animClr clrSpc="rgb" dir="cw">
                                      <p:cBhvr>
                                        <p:cTn id="56" dur="500" fill="hold"/>
                                        <p:tgtEl>
                                          <p:spTgt spid="61">
                                            <p:txEl>
                                              <p:pRg st="1" end="1"/>
                                            </p:txEl>
                                          </p:spTgt>
                                        </p:tgtEl>
                                        <p:attrNameLst>
                                          <p:attrName>fillcolor</p:attrName>
                                        </p:attrNameLst>
                                      </p:cBhvr>
                                      <p:to>
                                        <a:schemeClr val="accent2"/>
                                      </p:to>
                                    </p:animClr>
                                    <p:set>
                                      <p:cBhvr>
                                        <p:cTn id="57" dur="500" fill="hold"/>
                                        <p:tgtEl>
                                          <p:spTgt spid="61">
                                            <p:txEl>
                                              <p:pRg st="1" end="1"/>
                                            </p:txEl>
                                          </p:spTgt>
                                        </p:tgtEl>
                                        <p:attrNameLst>
                                          <p:attrName>fill.type</p:attrName>
                                        </p:attrNameLst>
                                      </p:cBhvr>
                                      <p:to>
                                        <p:strVal val="solid"/>
                                      </p:to>
                                    </p:set>
                                    <p:set>
                                      <p:cBhvr>
                                        <p:cTn id="58" dur="500" fill="hold"/>
                                        <p:tgtEl>
                                          <p:spTgt spid="61">
                                            <p:txEl>
                                              <p:pRg st="1" end="1"/>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61">
                                            <p:txEl>
                                              <p:pRg st="2" end="2"/>
                                            </p:txEl>
                                          </p:spTgt>
                                        </p:tgtEl>
                                        <p:attrNameLst>
                                          <p:attrName>style.color</p:attrName>
                                        </p:attrNameLst>
                                      </p:cBhvr>
                                      <p:to>
                                        <a:schemeClr val="accent2"/>
                                      </p:to>
                                    </p:animClr>
                                    <p:animClr clrSpc="rgb" dir="cw">
                                      <p:cBhvr>
                                        <p:cTn id="63" dur="500" fill="hold"/>
                                        <p:tgtEl>
                                          <p:spTgt spid="61">
                                            <p:txEl>
                                              <p:pRg st="2" end="2"/>
                                            </p:txEl>
                                          </p:spTgt>
                                        </p:tgtEl>
                                        <p:attrNameLst>
                                          <p:attrName>fillcolor</p:attrName>
                                        </p:attrNameLst>
                                      </p:cBhvr>
                                      <p:to>
                                        <a:schemeClr val="accent2"/>
                                      </p:to>
                                    </p:animClr>
                                    <p:set>
                                      <p:cBhvr>
                                        <p:cTn id="64" dur="500" fill="hold"/>
                                        <p:tgtEl>
                                          <p:spTgt spid="61">
                                            <p:txEl>
                                              <p:pRg st="2" end="2"/>
                                            </p:txEl>
                                          </p:spTgt>
                                        </p:tgtEl>
                                        <p:attrNameLst>
                                          <p:attrName>fill.type</p:attrName>
                                        </p:attrNameLst>
                                      </p:cBhvr>
                                      <p:to>
                                        <p:strVal val="solid"/>
                                      </p:to>
                                    </p:set>
                                    <p:set>
                                      <p:cBhvr>
                                        <p:cTn id="65" dur="500" fill="hold"/>
                                        <p:tgtEl>
                                          <p:spTgt spid="61">
                                            <p:txEl>
                                              <p:pRg st="2" end="2"/>
                                            </p:txEl>
                                          </p:spTgt>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9" presetClass="emph" presetSubtype="0" fill="hold" nodeType="clickEffect">
                                  <p:stCondLst>
                                    <p:cond delay="0"/>
                                  </p:stCondLst>
                                  <p:childTnLst>
                                    <p:animClr clrSpc="rgb" dir="cw">
                                      <p:cBhvr override="childStyle">
                                        <p:cTn id="69" dur="500" fill="hold"/>
                                        <p:tgtEl>
                                          <p:spTgt spid="61">
                                            <p:txEl>
                                              <p:pRg st="3" end="3"/>
                                            </p:txEl>
                                          </p:spTgt>
                                        </p:tgtEl>
                                        <p:attrNameLst>
                                          <p:attrName>style.color</p:attrName>
                                        </p:attrNameLst>
                                      </p:cBhvr>
                                      <p:to>
                                        <a:schemeClr val="accent2"/>
                                      </p:to>
                                    </p:animClr>
                                    <p:animClr clrSpc="rgb" dir="cw">
                                      <p:cBhvr>
                                        <p:cTn id="70" dur="500" fill="hold"/>
                                        <p:tgtEl>
                                          <p:spTgt spid="61">
                                            <p:txEl>
                                              <p:pRg st="3" end="3"/>
                                            </p:txEl>
                                          </p:spTgt>
                                        </p:tgtEl>
                                        <p:attrNameLst>
                                          <p:attrName>fillcolor</p:attrName>
                                        </p:attrNameLst>
                                      </p:cBhvr>
                                      <p:to>
                                        <a:schemeClr val="accent2"/>
                                      </p:to>
                                    </p:animClr>
                                    <p:set>
                                      <p:cBhvr>
                                        <p:cTn id="71" dur="500" fill="hold"/>
                                        <p:tgtEl>
                                          <p:spTgt spid="61">
                                            <p:txEl>
                                              <p:pRg st="3" end="3"/>
                                            </p:txEl>
                                          </p:spTgt>
                                        </p:tgtEl>
                                        <p:attrNameLst>
                                          <p:attrName>fill.type</p:attrName>
                                        </p:attrNameLst>
                                      </p:cBhvr>
                                      <p:to>
                                        <p:strVal val="solid"/>
                                      </p:to>
                                    </p:set>
                                    <p:set>
                                      <p:cBhvr>
                                        <p:cTn id="72" dur="500" fill="hold"/>
                                        <p:tgtEl>
                                          <p:spTgt spid="61">
                                            <p:txEl>
                                              <p:pRg st="3" end="3"/>
                                            </p:txEl>
                                          </p:spTgt>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9" presetClass="emph" presetSubtype="0" fill="hold" nodeType="clickEffect">
                                  <p:stCondLst>
                                    <p:cond delay="0"/>
                                  </p:stCondLst>
                                  <p:childTnLst>
                                    <p:animClr clrSpc="rgb" dir="cw">
                                      <p:cBhvr override="childStyle">
                                        <p:cTn id="76" dur="500" fill="hold"/>
                                        <p:tgtEl>
                                          <p:spTgt spid="61">
                                            <p:txEl>
                                              <p:pRg st="4" end="4"/>
                                            </p:txEl>
                                          </p:spTgt>
                                        </p:tgtEl>
                                        <p:attrNameLst>
                                          <p:attrName>style.color</p:attrName>
                                        </p:attrNameLst>
                                      </p:cBhvr>
                                      <p:to>
                                        <a:schemeClr val="accent2"/>
                                      </p:to>
                                    </p:animClr>
                                    <p:animClr clrSpc="rgb" dir="cw">
                                      <p:cBhvr>
                                        <p:cTn id="77" dur="500" fill="hold"/>
                                        <p:tgtEl>
                                          <p:spTgt spid="61">
                                            <p:txEl>
                                              <p:pRg st="4" end="4"/>
                                            </p:txEl>
                                          </p:spTgt>
                                        </p:tgtEl>
                                        <p:attrNameLst>
                                          <p:attrName>fillcolor</p:attrName>
                                        </p:attrNameLst>
                                      </p:cBhvr>
                                      <p:to>
                                        <a:schemeClr val="accent2"/>
                                      </p:to>
                                    </p:animClr>
                                    <p:set>
                                      <p:cBhvr>
                                        <p:cTn id="78" dur="500" fill="hold"/>
                                        <p:tgtEl>
                                          <p:spTgt spid="61">
                                            <p:txEl>
                                              <p:pRg st="4" end="4"/>
                                            </p:txEl>
                                          </p:spTgt>
                                        </p:tgtEl>
                                        <p:attrNameLst>
                                          <p:attrName>fill.type</p:attrName>
                                        </p:attrNameLst>
                                      </p:cBhvr>
                                      <p:to>
                                        <p:strVal val="solid"/>
                                      </p:to>
                                    </p:set>
                                    <p:set>
                                      <p:cBhvr>
                                        <p:cTn id="79" dur="500" fill="hold"/>
                                        <p:tgtEl>
                                          <p:spTgt spid="61">
                                            <p:txEl>
                                              <p:pRg st="4" end="4"/>
                                            </p:txEl>
                                          </p:spTgt>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64"/>
                                        </p:tgtEl>
                                        <p:attrNameLst>
                                          <p:attrName>style.visibility</p:attrName>
                                        </p:attrNameLst>
                                      </p:cBhvr>
                                      <p:to>
                                        <p:strVal val="visible"/>
                                      </p:to>
                                    </p:set>
                                    <p:anim calcmode="lin" valueType="num">
                                      <p:cBhvr>
                                        <p:cTn id="84" dur="1000" fill="hold"/>
                                        <p:tgtEl>
                                          <p:spTgt spid="64"/>
                                        </p:tgtEl>
                                        <p:attrNameLst>
                                          <p:attrName>ppt_w</p:attrName>
                                        </p:attrNameLst>
                                      </p:cBhvr>
                                      <p:tavLst>
                                        <p:tav tm="0">
                                          <p:val>
                                            <p:fltVal val="0"/>
                                          </p:val>
                                        </p:tav>
                                        <p:tav tm="100000">
                                          <p:val>
                                            <p:strVal val="#ppt_w"/>
                                          </p:val>
                                        </p:tav>
                                      </p:tavLst>
                                    </p:anim>
                                    <p:anim calcmode="lin" valueType="num">
                                      <p:cBhvr>
                                        <p:cTn id="85" dur="1000" fill="hold"/>
                                        <p:tgtEl>
                                          <p:spTgt spid="64"/>
                                        </p:tgtEl>
                                        <p:attrNameLst>
                                          <p:attrName>ppt_h</p:attrName>
                                        </p:attrNameLst>
                                      </p:cBhvr>
                                      <p:tavLst>
                                        <p:tav tm="0">
                                          <p:val>
                                            <p:fltVal val="0"/>
                                          </p:val>
                                        </p:tav>
                                        <p:tav tm="100000">
                                          <p:val>
                                            <p:strVal val="#ppt_h"/>
                                          </p:val>
                                        </p:tav>
                                      </p:tavLst>
                                    </p:anim>
                                    <p:anim calcmode="lin" valueType="num">
                                      <p:cBhvr>
                                        <p:cTn id="86" dur="1000" fill="hold"/>
                                        <p:tgtEl>
                                          <p:spTgt spid="64"/>
                                        </p:tgtEl>
                                        <p:attrNameLst>
                                          <p:attrName>style.rotation</p:attrName>
                                        </p:attrNameLst>
                                      </p:cBhvr>
                                      <p:tavLst>
                                        <p:tav tm="0">
                                          <p:val>
                                            <p:fltVal val="90"/>
                                          </p:val>
                                        </p:tav>
                                        <p:tav tm="100000">
                                          <p:val>
                                            <p:fltVal val="0"/>
                                          </p:val>
                                        </p:tav>
                                      </p:tavLst>
                                    </p:anim>
                                    <p:animEffect transition="in" filter="fade">
                                      <p:cBhvr>
                                        <p:cTn id="8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Luyện</a:t>
            </a:r>
            <a:r>
              <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đoạn</a:t>
            </a:r>
            <a:endPar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183092" y="356291"/>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grpSp>
      <p:sp>
        <p:nvSpPr>
          <p:cNvPr id="28" name="TextBox 27">
            <a:extLst>
              <a:ext uri="{FF2B5EF4-FFF2-40B4-BE49-F238E27FC236}">
                <a16:creationId xmlns:a16="http://schemas.microsoft.com/office/drawing/2014/main" id="{88E5B758-750B-B9D9-B772-30E4A6631A01}"/>
              </a:ext>
            </a:extLst>
          </p:cNvPr>
          <p:cNvSpPr txBox="1"/>
          <p:nvPr/>
        </p:nvSpPr>
        <p:spPr>
          <a:xfrm>
            <a:off x="-108520" y="864533"/>
            <a:ext cx="5111684" cy="2246769"/>
          </a:xfrm>
          <a:prstGeom prst="rect">
            <a:avLst/>
          </a:prstGeom>
          <a:noFill/>
          <a:ln>
            <a:noFill/>
          </a:ln>
        </p:spPr>
        <p:txBody>
          <a:bodyPr wrap="square">
            <a:spAutoFit/>
          </a:bodyPr>
          <a:lstStyle/>
          <a:p>
            <a:pPr lvl="1"/>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2000" dirty="0">
                <a:solidFill>
                  <a:schemeClr val="tx1"/>
                </a:solidFill>
                <a:latin typeface="Times New Roman" panose="02020603050405020304" pitchFamily="18"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t>
            </a:r>
            <a:r>
              <a:rPr lang="en-US" sz="2000" dirty="0" err="1">
                <a:solidFill>
                  <a:schemeClr val="tx1"/>
                </a:solidFill>
                <a:latin typeface="Times New Roman" panose="02020603050405020304" pitchFamily="18" charset="0"/>
                <a:cs typeface="Times New Roman" panose="02020603050405020304" pitchFamily="18" charset="0"/>
              </a:rPr>
              <a:t>ao</a:t>
            </a:r>
            <a:r>
              <a:rPr lang="vi-VN" sz="2000" dirty="0">
                <a:solidFill>
                  <a:schemeClr val="tx1"/>
                </a:solidFill>
                <a:latin typeface="Times New Roman" panose="02020603050405020304" pitchFamily="18" charset="0"/>
                <a:cs typeface="Times New Roman" panose="02020603050405020304" pitchFamily="18" charset="0"/>
              </a:rPr>
              <a:t> ước có một cây bút vẽ.</a:t>
            </a:r>
            <a:r>
              <a:rPr lang="en-US" sz="2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08425C2D-1C30-FF07-1898-B4BBF343D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004" y="699542"/>
            <a:ext cx="4139952" cy="3343742"/>
          </a:xfrm>
          <a:prstGeom prst="rect">
            <a:avLst/>
          </a:prstGeom>
        </p:spPr>
      </p:pic>
    </p:spTree>
    <p:extLst>
      <p:ext uri="{BB962C8B-B14F-4D97-AF65-F5344CB8AC3E}">
        <p14:creationId xmlns:p14="http://schemas.microsoft.com/office/powerpoint/2010/main" val="1543047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189622" y="116868"/>
            <a:ext cx="4825016" cy="1705766"/>
            <a:chOff x="-342857" y="1576098"/>
            <a:chExt cx="5623164" cy="1705766"/>
          </a:xfrm>
        </p:grpSpPr>
        <p:sp>
          <p:nvSpPr>
            <p:cNvPr id="42" name="TextBox 41">
              <a:extLst>
                <a:ext uri="{FF2B5EF4-FFF2-40B4-BE49-F238E27FC236}">
                  <a16:creationId xmlns:a16="http://schemas.microsoft.com/office/drawing/2014/main" id="{455AB03A-A976-8BE8-5689-BD575F414A8E}"/>
                </a:ext>
              </a:extLst>
            </p:cNvPr>
            <p:cNvSpPr txBox="1"/>
            <p:nvPr/>
          </p:nvSpPr>
          <p:spPr>
            <a:xfrm>
              <a:off x="51605" y="1576098"/>
              <a:ext cx="382335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342857" y="2573978"/>
              <a:ext cx="5623164" cy="707886"/>
            </a:xfrm>
            <a:prstGeom prst="rect">
              <a:avLst/>
            </a:prstGeom>
            <a:noFill/>
            <a:ln>
              <a:noFill/>
            </a:ln>
          </p:spPr>
          <p:txBody>
            <a:bodyPr wrap="square">
              <a:spAutoFit/>
            </a:bodyPr>
            <a:lstStyle/>
            <a:p>
              <a:pPr lvl="1"/>
              <a:r>
                <a:rPr lang="en-US" sz="2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a:t>
              </a:r>
              <a:r>
                <a:rPr lang="en-US"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đàn</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giàu</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nông</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thôn</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 name="Picture 2">
            <a:extLst>
              <a:ext uri="{FF2B5EF4-FFF2-40B4-BE49-F238E27FC236}">
                <a16:creationId xmlns:a16="http://schemas.microsoft.com/office/drawing/2014/main" id="{9101F4C9-C9FD-AA27-80F0-8637F96A1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234" y="35810"/>
            <a:ext cx="3640711" cy="3688067"/>
          </a:xfrm>
          <a:prstGeom prst="rect">
            <a:avLst/>
          </a:prstGeom>
        </p:spPr>
      </p:pic>
    </p:spTree>
    <p:extLst>
      <p:ext uri="{BB962C8B-B14F-4D97-AF65-F5344CB8AC3E}">
        <p14:creationId xmlns:p14="http://schemas.microsoft.com/office/powerpoint/2010/main" val="31841152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Luyện</a:t>
            </a:r>
            <a:r>
              <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câu</a:t>
            </a:r>
            <a:r>
              <a:rPr lang="en-US" sz="1600" b="1"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dài</a:t>
            </a:r>
            <a:endPar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0" y="747992"/>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grpSp>
      <p:pic>
        <p:nvPicPr>
          <p:cNvPr id="3" name="Picture 2">
            <a:extLst>
              <a:ext uri="{FF2B5EF4-FFF2-40B4-BE49-F238E27FC236}">
                <a16:creationId xmlns:a16="http://schemas.microsoft.com/office/drawing/2014/main" id="{B1B3ED67-8E1D-0C61-B9A2-9E93E6E4D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205" y="584295"/>
            <a:ext cx="4198615" cy="3277057"/>
          </a:xfrm>
          <a:prstGeom prst="rect">
            <a:avLst/>
          </a:prstGeom>
        </p:spPr>
      </p:pic>
      <p:sp>
        <p:nvSpPr>
          <p:cNvPr id="2" name="TextBox 1"/>
          <p:cNvSpPr txBox="1"/>
          <p:nvPr/>
        </p:nvSpPr>
        <p:spPr>
          <a:xfrm>
            <a:off x="892276" y="824191"/>
            <a:ext cx="3895748" cy="1938992"/>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ea typeface="Times New Roman" panose="02020603050405020304" pitchFamily="18" charset="0"/>
              </a:rPr>
              <a:t>Ngắt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giọng</a:t>
            </a:r>
            <a:r>
              <a:rPr lang="en-US" sz="2000" dirty="0">
                <a:solidFill>
                  <a:srgbClr val="FF0000"/>
                </a:solidFill>
                <a:latin typeface="Times New Roman" panose="02020603050405020304" pitchFamily="18" charset="0"/>
                <a:ea typeface="Times New Roman" panose="02020603050405020304" pitchFamily="18" charset="0"/>
              </a:rPr>
              <a:t> ở </a:t>
            </a:r>
            <a:r>
              <a:rPr lang="en-US" sz="2000" dirty="0" err="1">
                <a:solidFill>
                  <a:srgbClr val="FF0000"/>
                </a:solidFill>
                <a:latin typeface="Times New Roman" panose="02020603050405020304" pitchFamily="18" charset="0"/>
                <a:ea typeface="Times New Roman" panose="02020603050405020304" pitchFamily="18" charset="0"/>
              </a:rPr>
              <a:t>những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câu</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dài</a:t>
            </a:r>
            <a:r>
              <a:rPr lang="en-US" sz="2000" dirty="0">
                <a:solidFill>
                  <a:srgbClr val="FF0000"/>
                </a:solidFill>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đêm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Lương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tóc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đưa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cây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bút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lấp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reo </a:t>
            </a:r>
            <a:r>
              <a:rPr lang="en-US" sz="2000" i="1" dirty="0" err="1">
                <a:latin typeface="Times New Roman" panose="02020603050405020304" pitchFamily="18" charset="0"/>
                <a:ea typeface="Times New Roman" panose="02020603050405020304" pitchFamily="18" charset="0"/>
              </a:rPr>
              <a:t>lên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Cây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bút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quá</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Cháu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cảm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ơn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ông</a:t>
            </a:r>
            <a:r>
              <a:rPr lang="en-US" sz="2000" i="1" dirty="0">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732567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Luyện</a:t>
            </a:r>
            <a:r>
              <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đoạn</a:t>
            </a:r>
            <a:endPar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77" name="Group 76">
            <a:extLst>
              <a:ext uri="{FF2B5EF4-FFF2-40B4-BE49-F238E27FC236}">
                <a16:creationId xmlns:a16="http://schemas.microsoft.com/office/drawing/2014/main" id="{C09D3F4E-6552-861D-EDAA-C21BAB6436CA}"/>
              </a:ext>
            </a:extLst>
          </p:cNvPr>
          <p:cNvGrpSpPr/>
          <p:nvPr/>
        </p:nvGrpSpPr>
        <p:grpSpPr>
          <a:xfrm>
            <a:off x="-125556" y="747992"/>
            <a:ext cx="4967557" cy="2023812"/>
            <a:chOff x="58797" y="952274"/>
            <a:chExt cx="4967557" cy="2023812"/>
          </a:xfrm>
        </p:grpSpPr>
        <p:grpSp>
          <p:nvGrpSpPr>
            <p:cNvPr id="78" name="Group 77">
              <a:extLst>
                <a:ext uri="{FF2B5EF4-FFF2-40B4-BE49-F238E27FC236}">
                  <a16:creationId xmlns:a16="http://schemas.microsoft.com/office/drawing/2014/main" id="{670DA32C-0382-4BEB-2359-824E91001094}"/>
                </a:ext>
              </a:extLst>
            </p:cNvPr>
            <p:cNvGrpSpPr/>
            <p:nvPr/>
          </p:nvGrpSpPr>
          <p:grpSpPr>
            <a:xfrm>
              <a:off x="184353" y="952274"/>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grpSp>
        <p:sp>
          <p:nvSpPr>
            <p:cNvPr id="79" name="TextBox 78">
              <a:extLst>
                <a:ext uri="{FF2B5EF4-FFF2-40B4-BE49-F238E27FC236}">
                  <a16:creationId xmlns:a16="http://schemas.microsoft.com/office/drawing/2014/main" id="{E07E3654-E4FA-5DEE-D785-7ACC8CBABAA0}"/>
                </a:ext>
              </a:extLst>
            </p:cNvPr>
            <p:cNvSpPr txBox="1"/>
            <p:nvPr/>
          </p:nvSpPr>
          <p:spPr>
            <a:xfrm>
              <a:off x="58797" y="1221760"/>
              <a:ext cx="4967557" cy="1754326"/>
            </a:xfrm>
            <a:prstGeom prst="rect">
              <a:avLst/>
            </a:prstGeom>
            <a:noFill/>
            <a:ln>
              <a:noFill/>
            </a:ln>
          </p:spPr>
          <p:txBody>
            <a:bodyPr wrap="square">
              <a:spAutoFit/>
            </a:bodyPr>
            <a:lstStyle/>
            <a:p>
              <a:pPr lvl="1"/>
              <a:r>
                <a:rPr lang="en-US" sz="28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28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Một đêm, Mã Lư</a:t>
              </a:r>
              <a:r>
                <a:rPr lang="en-US" sz="2000" dirty="0">
                  <a:latin typeface="Times New Roman" panose="02020603050405020304" pitchFamily="18" charset="0"/>
                  <a:cs typeface="Times New Roman" panose="02020603050405020304" pitchFamily="18" charset="0"/>
                </a:rPr>
                <a:t>ơ</a:t>
              </a:r>
              <a:r>
                <a:rPr lang="vi-VN" sz="2000" dirty="0">
                  <a:solidFill>
                    <a:schemeClr val="tx1"/>
                  </a:solidFill>
                  <a:latin typeface="Times New Roman" panose="02020603050405020304" pitchFamily="18" charset="0"/>
                  <a:cs typeface="Times New Roman" panose="02020603050405020304" pitchFamily="18" charset="0"/>
                </a:rPr>
                <a:t>ng mơ thấy một cụ già tóc bạc phơ đưa cho em cây bút sáng lấp lánh</a:t>
              </a:r>
              <a:r>
                <a:rPr lang="en-US" sz="2000" dirty="0">
                  <a:solidFill>
                    <a:schemeClr val="tx1"/>
                  </a:solidFill>
                  <a:latin typeface="Times New Roman" panose="02020603050405020304" pitchFamily="18" charset="0"/>
                  <a:cs typeface="Times New Roman" panose="02020603050405020304" pitchFamily="18" charset="0"/>
                </a:rPr>
                <a:t>.</a:t>
              </a:r>
              <a:r>
                <a:rPr lang="vi-VN"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E</a:t>
              </a:r>
              <a:r>
                <a:rPr lang="vi-VN" sz="2000" dirty="0">
                  <a:solidFill>
                    <a:schemeClr val="tx1"/>
                  </a:solidFill>
                  <a:latin typeface="Times New Roman" panose="02020603050405020304" pitchFamily="18" charset="0"/>
                  <a:cs typeface="Times New Roman" panose="02020603050405020304" pitchFamily="18" charset="0"/>
                </a:rPr>
                <a:t>m reo lên: “Cây bút đẹp quá! Cháu cảm ơn ông!". Tỉnh dậy, Mã Lương thấy cây bút vẫn trong tay minh.</a:t>
              </a:r>
              <a:endPar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B1B3ED67-8E1D-0C61-B9A2-9E93E6E4D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205" y="584295"/>
            <a:ext cx="4198615" cy="3277057"/>
          </a:xfrm>
          <a:prstGeom prst="rect">
            <a:avLst/>
          </a:prstGeom>
        </p:spPr>
      </p:pic>
    </p:spTree>
    <p:extLst>
      <p:ext uri="{BB962C8B-B14F-4D97-AF65-F5344CB8AC3E}">
        <p14:creationId xmlns:p14="http://schemas.microsoft.com/office/powerpoint/2010/main" val="4669711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down)">
                                      <p:cBhvr>
                                        <p:cTn id="12" dur="580">
                                          <p:stCondLst>
                                            <p:cond delay="0"/>
                                          </p:stCondLst>
                                        </p:cTn>
                                        <p:tgtEl>
                                          <p:spTgt spid="71"/>
                                        </p:tgtEl>
                                      </p:cBhvr>
                                    </p:animEffect>
                                    <p:anim calcmode="lin" valueType="num">
                                      <p:cBhvr>
                                        <p:cTn id="13"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8" dur="26">
                                          <p:stCondLst>
                                            <p:cond delay="650"/>
                                          </p:stCondLst>
                                        </p:cTn>
                                        <p:tgtEl>
                                          <p:spTgt spid="71"/>
                                        </p:tgtEl>
                                      </p:cBhvr>
                                      <p:to x="100000" y="60000"/>
                                    </p:animScale>
                                    <p:animScale>
                                      <p:cBhvr>
                                        <p:cTn id="19" dur="166" decel="50000">
                                          <p:stCondLst>
                                            <p:cond delay="676"/>
                                          </p:stCondLst>
                                        </p:cTn>
                                        <p:tgtEl>
                                          <p:spTgt spid="71"/>
                                        </p:tgtEl>
                                      </p:cBhvr>
                                      <p:to x="100000" y="100000"/>
                                    </p:animScale>
                                    <p:animScale>
                                      <p:cBhvr>
                                        <p:cTn id="20" dur="26">
                                          <p:stCondLst>
                                            <p:cond delay="1312"/>
                                          </p:stCondLst>
                                        </p:cTn>
                                        <p:tgtEl>
                                          <p:spTgt spid="71"/>
                                        </p:tgtEl>
                                      </p:cBhvr>
                                      <p:to x="100000" y="80000"/>
                                    </p:animScale>
                                    <p:animScale>
                                      <p:cBhvr>
                                        <p:cTn id="21" dur="166" decel="50000">
                                          <p:stCondLst>
                                            <p:cond delay="1338"/>
                                          </p:stCondLst>
                                        </p:cTn>
                                        <p:tgtEl>
                                          <p:spTgt spid="71"/>
                                        </p:tgtEl>
                                      </p:cBhvr>
                                      <p:to x="100000" y="100000"/>
                                    </p:animScale>
                                    <p:animScale>
                                      <p:cBhvr>
                                        <p:cTn id="22" dur="26">
                                          <p:stCondLst>
                                            <p:cond delay="1642"/>
                                          </p:stCondLst>
                                        </p:cTn>
                                        <p:tgtEl>
                                          <p:spTgt spid="71"/>
                                        </p:tgtEl>
                                      </p:cBhvr>
                                      <p:to x="100000" y="90000"/>
                                    </p:animScale>
                                    <p:animScale>
                                      <p:cBhvr>
                                        <p:cTn id="23" dur="166" decel="50000">
                                          <p:stCondLst>
                                            <p:cond delay="1668"/>
                                          </p:stCondLst>
                                        </p:cTn>
                                        <p:tgtEl>
                                          <p:spTgt spid="71"/>
                                        </p:tgtEl>
                                      </p:cBhvr>
                                      <p:to x="100000" y="100000"/>
                                    </p:animScale>
                                    <p:animScale>
                                      <p:cBhvr>
                                        <p:cTn id="24" dur="26">
                                          <p:stCondLst>
                                            <p:cond delay="1808"/>
                                          </p:stCondLst>
                                        </p:cTn>
                                        <p:tgtEl>
                                          <p:spTgt spid="71"/>
                                        </p:tgtEl>
                                      </p:cBhvr>
                                      <p:to x="100000" y="95000"/>
                                    </p:animScale>
                                    <p:animScale>
                                      <p:cBhvr>
                                        <p:cTn id="25" dur="166" decel="50000">
                                          <p:stCondLst>
                                            <p:cond delay="1834"/>
                                          </p:stCondLst>
                                        </p:cTn>
                                        <p:tgtEl>
                                          <p:spTgt spid="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253016" y="116868"/>
            <a:ext cx="4825016" cy="1757702"/>
            <a:chOff x="-796345" y="1576098"/>
            <a:chExt cx="5623164" cy="1757702"/>
          </a:xfrm>
        </p:grpSpPr>
        <p:sp>
          <p:nvSpPr>
            <p:cNvPr id="42" name="TextBox 41">
              <a:extLst>
                <a:ext uri="{FF2B5EF4-FFF2-40B4-BE49-F238E27FC236}">
                  <a16:creationId xmlns:a16="http://schemas.microsoft.com/office/drawing/2014/main" id="{455AB03A-A976-8BE8-5689-BD575F414A8E}"/>
                </a:ext>
              </a:extLst>
            </p:cNvPr>
            <p:cNvSpPr txBox="1"/>
            <p:nvPr/>
          </p:nvSpPr>
          <p:spPr>
            <a:xfrm>
              <a:off x="51606" y="1576098"/>
              <a:ext cx="382335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796345" y="2625914"/>
              <a:ext cx="5623164" cy="707886"/>
            </a:xfrm>
            <a:prstGeom prst="rect">
              <a:avLst/>
            </a:prstGeom>
            <a:noFill/>
            <a:ln>
              <a:noFill/>
            </a:ln>
          </p:spPr>
          <p:txBody>
            <a:bodyPr wrap="square">
              <a:spAutoFit/>
            </a:bodyPr>
            <a:lstStyle/>
            <a:p>
              <a:pPr lvl="1"/>
              <a:r>
                <a:rPr lang="en-US" sz="2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Đầy</a:t>
              </a:r>
              <a:r>
                <a:rPr lang="en-US"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giàu</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2000"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000"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tất</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nhà</a:t>
              </a:r>
              <a:endParaRPr lang="en-US" sz="20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D6BAC9CA-5D6C-B0B1-F58D-5241FFC9C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520" y="116868"/>
            <a:ext cx="4566976" cy="3690500"/>
          </a:xfrm>
          <a:prstGeom prst="rect">
            <a:avLst/>
          </a:prstGeom>
        </p:spPr>
      </p:pic>
    </p:spTree>
    <p:extLst>
      <p:ext uri="{BB962C8B-B14F-4D97-AF65-F5344CB8AC3E}">
        <p14:creationId xmlns:p14="http://schemas.microsoft.com/office/powerpoint/2010/main" val="6993170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5A86F9D-82D2-73EA-8C79-CD8F6A992F21}"/>
              </a:ext>
            </a:extLst>
          </p:cNvPr>
          <p:cNvGrpSpPr/>
          <p:nvPr/>
        </p:nvGrpSpPr>
        <p:grpSpPr>
          <a:xfrm>
            <a:off x="381003" y="1203598"/>
            <a:ext cx="8381994" cy="1572765"/>
            <a:chOff x="108154" y="553998"/>
            <a:chExt cx="11264696" cy="1572765"/>
          </a:xfrm>
        </p:grpSpPr>
        <p:grpSp>
          <p:nvGrpSpPr>
            <p:cNvPr id="46" name="Group 45">
              <a:extLst>
                <a:ext uri="{FF2B5EF4-FFF2-40B4-BE49-F238E27FC236}">
                  <a16:creationId xmlns:a16="http://schemas.microsoft.com/office/drawing/2014/main" id="{CA82FF51-30D9-6B0F-7ECB-FC63D44EC3EC}"/>
                </a:ext>
              </a:extLst>
            </p:cNvPr>
            <p:cNvGrpSpPr/>
            <p:nvPr/>
          </p:nvGrpSpPr>
          <p:grpSpPr>
            <a:xfrm>
              <a:off x="108154" y="553998"/>
              <a:ext cx="707923" cy="707923"/>
              <a:chOff x="8003458" y="943897"/>
              <a:chExt cx="707923" cy="707923"/>
            </a:xfrm>
          </p:grpSpPr>
          <p:sp>
            <p:nvSpPr>
              <p:cNvPr id="48" name="Oval 47">
                <a:extLst>
                  <a:ext uri="{FF2B5EF4-FFF2-40B4-BE49-F238E27FC236}">
                    <a16:creationId xmlns:a16="http://schemas.microsoft.com/office/drawing/2014/main" id="{418AEB77-4D09-1053-31C8-6479722DB42D}"/>
                  </a:ext>
                </a:extLst>
              </p:cNvPr>
              <p:cNvSpPr/>
              <p:nvPr/>
            </p:nvSpPr>
            <p:spPr>
              <a:xfrm>
                <a:off x="8003458" y="943897"/>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49" name="Oval 48">
                <a:extLst>
                  <a:ext uri="{FF2B5EF4-FFF2-40B4-BE49-F238E27FC236}">
                    <a16:creationId xmlns:a16="http://schemas.microsoft.com/office/drawing/2014/main" id="{6C42A552-39F2-A178-826F-04F88306F134}"/>
                  </a:ext>
                </a:extLst>
              </p:cNvPr>
              <p:cNvSpPr/>
              <p:nvPr/>
            </p:nvSpPr>
            <p:spPr>
              <a:xfrm>
                <a:off x="8079657" y="1020096"/>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UTM Avo" panose="02040603050506020204" pitchFamily="18" charset="0"/>
                    <a:ea typeface="AvantGarde" panose="00000400000000000000" pitchFamily="2" charset="0"/>
                    <a:cs typeface="AvantGarde" panose="00000400000000000000" pitchFamily="2" charset="0"/>
                  </a:rPr>
                  <a:t>3</a:t>
                </a:r>
              </a:p>
            </p:txBody>
          </p:sp>
        </p:grpSp>
        <p:sp>
          <p:nvSpPr>
            <p:cNvPr id="47" name="TextBox 46">
              <a:extLst>
                <a:ext uri="{FF2B5EF4-FFF2-40B4-BE49-F238E27FC236}">
                  <a16:creationId xmlns:a16="http://schemas.microsoft.com/office/drawing/2014/main" id="{8492AC0A-1A2D-30CB-61F3-5600E03086D0}"/>
                </a:ext>
              </a:extLst>
            </p:cNvPr>
            <p:cNvSpPr txBox="1"/>
            <p:nvPr/>
          </p:nvSpPr>
          <p:spPr>
            <a:xfrm>
              <a:off x="108154" y="741768"/>
              <a:ext cx="11264696" cy="1384995"/>
            </a:xfrm>
            <a:prstGeom prst="rect">
              <a:avLst/>
            </a:prstGeom>
            <a:noFill/>
            <a:ln>
              <a:noFill/>
            </a:ln>
          </p:spPr>
          <p:txBody>
            <a:bodyPr wrap="square">
              <a:spAutoFit/>
            </a:bodyPr>
            <a:lstStyle/>
            <a:p>
              <a:pPr lvl="1"/>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2000" dirty="0">
                  <a:solidFill>
                    <a:schemeClr val="tx1"/>
                  </a:solidFill>
                  <a:latin typeface="Times New Roman" panose="02020603050405020304" pitchFamily="18" charset="0"/>
                  <a:cs typeface="Times New Roman" panose="02020603050405020304" pitchFamily="18" charset="0"/>
                </a:rPr>
                <a:t>Mã Lương vẽ một con chim, chim tung cánh bay; vẽ một con cá, cả vẫy đuôi trườn xuống sông,... Mã Lương liên dùng bút thần vẽ cho người nghèo trong làng. Nhà nào không có củy, em vẽ cho cây. Nhà nào không có cu</a:t>
              </a:r>
              <a:r>
                <a:rPr lang="en-US" sz="2000" dirty="0" err="1">
                  <a:solidFill>
                    <a:schemeClr val="tx1"/>
                  </a:solidFill>
                  <a:latin typeface="Times New Roman" panose="02020603050405020304" pitchFamily="18" charset="0"/>
                  <a:cs typeface="Times New Roman" panose="02020603050405020304" pitchFamily="18" charset="0"/>
                </a:rPr>
                <a:t>ốc</a:t>
              </a:r>
              <a:r>
                <a:rPr lang="vi-VN" sz="2000" dirty="0">
                  <a:solidFill>
                    <a:schemeClr val="tx1"/>
                  </a:solidFill>
                  <a:latin typeface="Times New Roman" panose="02020603050405020304" pitchFamily="18" charset="0"/>
                  <a:cs typeface="Times New Roman" panose="02020603050405020304" pitchFamily="18" charset="0"/>
                </a:rPr>
                <a:t>, em vẽ cho cu</a:t>
              </a:r>
              <a:r>
                <a:rPr lang="en-US" sz="2000" dirty="0" err="1">
                  <a:solidFill>
                    <a:schemeClr val="tx1"/>
                  </a:solidFill>
                  <a:latin typeface="Times New Roman" panose="02020603050405020304" pitchFamily="18" charset="0"/>
                  <a:cs typeface="Times New Roman" panose="02020603050405020304" pitchFamily="18" charset="0"/>
                </a:rPr>
                <a:t>ốc</a:t>
              </a:r>
              <a:r>
                <a:rPr lang="vi-VN"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grpSp>
      <p:sp>
        <p:nvSpPr>
          <p:cNvPr id="50" name="Wave 49">
            <a:extLst>
              <a:ext uri="{FF2B5EF4-FFF2-40B4-BE49-F238E27FC236}">
                <a16:creationId xmlns:a16="http://schemas.microsoft.com/office/drawing/2014/main" id="{93FE627E-DB70-C93E-2B1F-FD3DE04271F8}"/>
              </a:ext>
            </a:extLst>
          </p:cNvPr>
          <p:cNvSpPr/>
          <p:nvPr/>
        </p:nvSpPr>
        <p:spPr>
          <a:xfrm>
            <a:off x="892276" y="56398"/>
            <a:ext cx="2455588" cy="1147200"/>
          </a:xfrm>
          <a:custGeom>
            <a:avLst/>
            <a:gdLst>
              <a:gd name="connsiteX0" fmla="*/ 301055 w 2455588"/>
              <a:gd name="connsiteY0" fmla="*/ 143400 h 1147200"/>
              <a:gd name="connsiteX1" fmla="*/ 2455588 w 2455588"/>
              <a:gd name="connsiteY1" fmla="*/ 143400 h 1147200"/>
              <a:gd name="connsiteX2" fmla="*/ 2154533 w 2455588"/>
              <a:gd name="connsiteY2" fmla="*/ 1003800 h 1147200"/>
              <a:gd name="connsiteX3" fmla="*/ 0 w 2455588"/>
              <a:gd name="connsiteY3" fmla="*/ 1003800 h 1147200"/>
              <a:gd name="connsiteX4" fmla="*/ 301055 w 2455588"/>
              <a:gd name="connsiteY4" fmla="*/ 143400 h 11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88" h="1147200" fill="none" extrusionOk="0">
                <a:moveTo>
                  <a:pt x="301055" y="143400"/>
                </a:moveTo>
                <a:cubicBezTo>
                  <a:pt x="919542" y="-296662"/>
                  <a:pt x="1717976" y="610307"/>
                  <a:pt x="2455588" y="143400"/>
                </a:cubicBezTo>
                <a:cubicBezTo>
                  <a:pt x="2416926" y="442376"/>
                  <a:pt x="2348241" y="680286"/>
                  <a:pt x="2154533" y="1003800"/>
                </a:cubicBezTo>
                <a:cubicBezTo>
                  <a:pt x="1520404" y="1431469"/>
                  <a:pt x="603148" y="555729"/>
                  <a:pt x="0" y="1003800"/>
                </a:cubicBezTo>
                <a:cubicBezTo>
                  <a:pt x="51354" y="709811"/>
                  <a:pt x="282259" y="329459"/>
                  <a:pt x="301055" y="143400"/>
                </a:cubicBezTo>
                <a:close/>
              </a:path>
              <a:path w="2455588" h="1147200" stroke="0" extrusionOk="0">
                <a:moveTo>
                  <a:pt x="301055" y="143400"/>
                </a:moveTo>
                <a:cubicBezTo>
                  <a:pt x="1097220" y="-466928"/>
                  <a:pt x="1727191" y="548037"/>
                  <a:pt x="2455588" y="143400"/>
                </a:cubicBezTo>
                <a:cubicBezTo>
                  <a:pt x="2292616" y="524088"/>
                  <a:pt x="2300586" y="797180"/>
                  <a:pt x="2154533" y="1003800"/>
                </a:cubicBezTo>
                <a:cubicBezTo>
                  <a:pt x="1477785" y="1421646"/>
                  <a:pt x="714066" y="539196"/>
                  <a:pt x="0" y="1003800"/>
                </a:cubicBezTo>
                <a:cubicBezTo>
                  <a:pt x="63471" y="781979"/>
                  <a:pt x="182135" y="281510"/>
                  <a:pt x="301055" y="143400"/>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Tree>
    <p:extLst>
      <p:ext uri="{BB962C8B-B14F-4D97-AF65-F5344CB8AC3E}">
        <p14:creationId xmlns:p14="http://schemas.microsoft.com/office/powerpoint/2010/main" val="17048941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D90D162D-4BBF-B58D-D341-A0BA6C5167E5}"/>
              </a:ext>
            </a:extLst>
          </p:cNvPr>
          <p:cNvGrpSpPr/>
          <p:nvPr/>
        </p:nvGrpSpPr>
        <p:grpSpPr>
          <a:xfrm>
            <a:off x="108154" y="553998"/>
            <a:ext cx="8712318" cy="2557471"/>
            <a:chOff x="108154" y="553998"/>
            <a:chExt cx="11299992" cy="2557471"/>
          </a:xfrm>
        </p:grpSpPr>
        <p:grpSp>
          <p:nvGrpSpPr>
            <p:cNvPr id="42" name="Group 41">
              <a:extLst>
                <a:ext uri="{FF2B5EF4-FFF2-40B4-BE49-F238E27FC236}">
                  <a16:creationId xmlns:a16="http://schemas.microsoft.com/office/drawing/2014/main" id="{AD45292D-B3C4-3B1F-72C4-D75E67B8EC26}"/>
                </a:ext>
              </a:extLst>
            </p:cNvPr>
            <p:cNvGrpSpPr/>
            <p:nvPr/>
          </p:nvGrpSpPr>
          <p:grpSpPr>
            <a:xfrm>
              <a:off x="108154" y="553998"/>
              <a:ext cx="707923" cy="707923"/>
              <a:chOff x="8003458" y="943897"/>
              <a:chExt cx="707923" cy="707923"/>
            </a:xfrm>
          </p:grpSpPr>
          <p:sp>
            <p:nvSpPr>
              <p:cNvPr id="44" name="Oval 43">
                <a:extLst>
                  <a:ext uri="{FF2B5EF4-FFF2-40B4-BE49-F238E27FC236}">
                    <a16:creationId xmlns:a16="http://schemas.microsoft.com/office/drawing/2014/main" id="{78C0EAD4-2257-B610-A5D0-5413243376EF}"/>
                  </a:ext>
                </a:extLst>
              </p:cNvPr>
              <p:cNvSpPr/>
              <p:nvPr/>
            </p:nvSpPr>
            <p:spPr>
              <a:xfrm>
                <a:off x="8003458" y="943897"/>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5" name="Oval 44">
                <a:extLst>
                  <a:ext uri="{FF2B5EF4-FFF2-40B4-BE49-F238E27FC236}">
                    <a16:creationId xmlns:a16="http://schemas.microsoft.com/office/drawing/2014/main" id="{E6B07092-39F3-15F4-F10D-D8E3D13CA740}"/>
                  </a:ext>
                </a:extLst>
              </p:cNvPr>
              <p:cNvSpPr/>
              <p:nvPr/>
            </p:nvSpPr>
            <p:spPr>
              <a:xfrm>
                <a:off x="8079657" y="1020096"/>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ea typeface="AvantGarde" panose="00000400000000000000" pitchFamily="2" charset="0"/>
                    <a:cs typeface="AvantGarde" panose="00000400000000000000" pitchFamily="2" charset="0"/>
                  </a:rPr>
                  <a:t>4</a:t>
                </a:r>
                <a:endParaRPr lang="en-US" b="1" dirty="0">
                  <a:latin typeface="UTM Avo" panose="02040603050506020204" pitchFamily="18" charset="0"/>
                  <a:ea typeface="AvantGarde" panose="00000400000000000000" pitchFamily="2" charset="0"/>
                  <a:cs typeface="AvantGarde" panose="00000400000000000000" pitchFamily="2" charset="0"/>
                </a:endParaRPr>
              </a:p>
            </p:txBody>
          </p:sp>
        </p:grpSp>
        <p:sp>
          <p:nvSpPr>
            <p:cNvPr id="43" name="TextBox 42">
              <a:extLst>
                <a:ext uri="{FF2B5EF4-FFF2-40B4-BE49-F238E27FC236}">
                  <a16:creationId xmlns:a16="http://schemas.microsoft.com/office/drawing/2014/main" id="{EAF5DC2A-C04B-A6BE-D386-A02B8A9A658A}"/>
                </a:ext>
              </a:extLst>
            </p:cNvPr>
            <p:cNvSpPr txBox="1"/>
            <p:nvPr/>
          </p:nvSpPr>
          <p:spPr>
            <a:xfrm>
              <a:off x="356072" y="1049366"/>
              <a:ext cx="11052074" cy="2062103"/>
            </a:xfrm>
            <a:prstGeom prst="rect">
              <a:avLst/>
            </a:prstGeom>
            <a:noFill/>
            <a:ln>
              <a:noFill/>
            </a:ln>
          </p:spPr>
          <p:txBody>
            <a:bodyPr wrap="square">
              <a:spAutoFit/>
            </a:bodyPr>
            <a:lstStyle/>
            <a:p>
              <a:pPr lvl="1"/>
              <a:r>
                <a:rPr lang="en-US" sz="3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2000" dirty="0">
                  <a:solidFill>
                    <a:schemeClr val="tx1"/>
                  </a:solidFill>
                  <a:latin typeface="Times New Roman" panose="02020603050405020304" pitchFamily="18" charset="0"/>
                  <a:cs typeface="Times New Roman" panose="02020603050405020304" pitchFamily="18" charset="0"/>
                </a:rPr>
                <a:t>Biết chuyện, một phủ ông trong làng sai đầy tớ: “Mau bắt Mã Lương về cho ta!”. Hắn bắt Mã Lương vẽ theo ý muốn của hắn. Mã Lương không chịu. Hắn nhất em vào chuồng ngực bỏ đói, bỏ rét. Nhung Mã Lương vẽ bánh để ăn, vẽ lò sưởi để sưởi.</a:t>
              </a:r>
              <a:endParaRPr lang="en-US" sz="2000" dirty="0">
                <a:solidFill>
                  <a:schemeClr val="tx1"/>
                </a:solidFill>
                <a:latin typeface="Times New Roman" panose="02020603050405020304" pitchFamily="18" charset="0"/>
                <a:cs typeface="Times New Roman" panose="02020603050405020304" pitchFamily="18" charset="0"/>
              </a:endParaRPr>
            </a:p>
            <a:p>
              <a:pPr lvl="1"/>
              <a:endParaRPr lang="en-US" sz="32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grpSp>
      <p:sp>
        <p:nvSpPr>
          <p:cNvPr id="46" name="Wave 45">
            <a:extLst>
              <a:ext uri="{FF2B5EF4-FFF2-40B4-BE49-F238E27FC236}">
                <a16:creationId xmlns:a16="http://schemas.microsoft.com/office/drawing/2014/main" id="{F1068BAF-993C-926B-38F3-B6C1485045C6}"/>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Tree>
    <p:extLst>
      <p:ext uri="{BB962C8B-B14F-4D97-AF65-F5344CB8AC3E}">
        <p14:creationId xmlns:p14="http://schemas.microsoft.com/office/powerpoint/2010/main" val="22784996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D90D162D-4BBF-B58D-D341-A0BA6C5167E5}"/>
              </a:ext>
            </a:extLst>
          </p:cNvPr>
          <p:cNvGrpSpPr/>
          <p:nvPr/>
        </p:nvGrpSpPr>
        <p:grpSpPr>
          <a:xfrm>
            <a:off x="108154" y="553998"/>
            <a:ext cx="8712318" cy="1757252"/>
            <a:chOff x="108154" y="553998"/>
            <a:chExt cx="11299992" cy="1757252"/>
          </a:xfrm>
        </p:grpSpPr>
        <p:grpSp>
          <p:nvGrpSpPr>
            <p:cNvPr id="42" name="Group 41">
              <a:extLst>
                <a:ext uri="{FF2B5EF4-FFF2-40B4-BE49-F238E27FC236}">
                  <a16:creationId xmlns:a16="http://schemas.microsoft.com/office/drawing/2014/main" id="{AD45292D-B3C4-3B1F-72C4-D75E67B8EC26}"/>
                </a:ext>
              </a:extLst>
            </p:cNvPr>
            <p:cNvGrpSpPr/>
            <p:nvPr/>
          </p:nvGrpSpPr>
          <p:grpSpPr>
            <a:xfrm>
              <a:off x="108154" y="553998"/>
              <a:ext cx="707923" cy="707923"/>
              <a:chOff x="8003458" y="943897"/>
              <a:chExt cx="707923" cy="707923"/>
            </a:xfrm>
          </p:grpSpPr>
          <p:sp>
            <p:nvSpPr>
              <p:cNvPr id="44" name="Oval 43">
                <a:extLst>
                  <a:ext uri="{FF2B5EF4-FFF2-40B4-BE49-F238E27FC236}">
                    <a16:creationId xmlns:a16="http://schemas.microsoft.com/office/drawing/2014/main" id="{78C0EAD4-2257-B610-A5D0-5413243376EF}"/>
                  </a:ext>
                </a:extLst>
              </p:cNvPr>
              <p:cNvSpPr/>
              <p:nvPr/>
            </p:nvSpPr>
            <p:spPr>
              <a:xfrm>
                <a:off x="8003458" y="943897"/>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5" name="Oval 44">
                <a:extLst>
                  <a:ext uri="{FF2B5EF4-FFF2-40B4-BE49-F238E27FC236}">
                    <a16:creationId xmlns:a16="http://schemas.microsoft.com/office/drawing/2014/main" id="{E6B07092-39F3-15F4-F10D-D8E3D13CA740}"/>
                  </a:ext>
                </a:extLst>
              </p:cNvPr>
              <p:cNvSpPr/>
              <p:nvPr/>
            </p:nvSpPr>
            <p:spPr>
              <a:xfrm>
                <a:off x="8079657" y="1020096"/>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ea typeface="AvantGarde" panose="00000400000000000000" pitchFamily="2" charset="0"/>
                    <a:cs typeface="AvantGarde" panose="00000400000000000000" pitchFamily="2" charset="0"/>
                  </a:rPr>
                  <a:t>5</a:t>
                </a:r>
                <a:endParaRPr lang="en-US" b="1" dirty="0">
                  <a:latin typeface="UTM Avo" panose="02040603050506020204" pitchFamily="18" charset="0"/>
                  <a:ea typeface="AvantGarde" panose="00000400000000000000" pitchFamily="2" charset="0"/>
                  <a:cs typeface="AvantGarde" panose="00000400000000000000" pitchFamily="2" charset="0"/>
                </a:endParaRPr>
              </a:p>
            </p:txBody>
          </p:sp>
        </p:grpSp>
        <p:sp>
          <p:nvSpPr>
            <p:cNvPr id="43" name="TextBox 42">
              <a:extLst>
                <a:ext uri="{FF2B5EF4-FFF2-40B4-BE49-F238E27FC236}">
                  <a16:creationId xmlns:a16="http://schemas.microsoft.com/office/drawing/2014/main" id="{EAF5DC2A-C04B-A6BE-D386-A02B8A9A658A}"/>
                </a:ext>
              </a:extLst>
            </p:cNvPr>
            <p:cNvSpPr txBox="1"/>
            <p:nvPr/>
          </p:nvSpPr>
          <p:spPr>
            <a:xfrm>
              <a:off x="356072" y="1049366"/>
              <a:ext cx="11052074" cy="1261884"/>
            </a:xfrm>
            <a:prstGeom prst="rect">
              <a:avLst/>
            </a:prstGeom>
            <a:noFill/>
            <a:ln>
              <a:noFill/>
            </a:ln>
          </p:spPr>
          <p:txBody>
            <a:bodyPr wrap="square">
              <a:spAutoFit/>
            </a:bodyPr>
            <a:lstStyle/>
            <a:p>
              <a:pPr>
                <a:spcAft>
                  <a:spcPts val="500"/>
                </a:spcAft>
              </a:pPr>
              <a:r>
                <a:rPr lang="en-US" sz="3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2000" dirty="0">
                  <a:solidFill>
                    <a:schemeClr val="tx1"/>
                  </a:solidFill>
                  <a:latin typeface="Times New Roman" panose="02020603050405020304" pitchFamily="18" charset="0"/>
                  <a:cs typeface="Times New Roman" panose="02020603050405020304" pitchFamily="18" charset="0"/>
                </a:rPr>
                <a:t>Phú ông sai đầy tớ xông vào cướp bút thần. Nhung Mã Lương đã vượt ra ngoài bằng chiếc thang vẽ trên tường. Rồi Mã Lương vẽ một con ngựa, đi khắp đó đây giúp đỡ những người nghèo khổ.</a:t>
              </a:r>
            </a:p>
          </p:txBody>
        </p:sp>
      </p:grpSp>
      <p:sp>
        <p:nvSpPr>
          <p:cNvPr id="46" name="Wave 45">
            <a:extLst>
              <a:ext uri="{FF2B5EF4-FFF2-40B4-BE49-F238E27FC236}">
                <a16:creationId xmlns:a16="http://schemas.microsoft.com/office/drawing/2014/main" id="{F1068BAF-993C-926B-38F3-B6C1485045C6}"/>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Tree>
    <p:extLst>
      <p:ext uri="{BB962C8B-B14F-4D97-AF65-F5344CB8AC3E}">
        <p14:creationId xmlns:p14="http://schemas.microsoft.com/office/powerpoint/2010/main" val="4445255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563888" y="160340"/>
            <a:ext cx="2382473"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Cây</a:t>
            </a:r>
            <a:r>
              <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bút</a:t>
            </a:r>
            <a:r>
              <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thần</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0" y="838835"/>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Từ</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xưa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người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Huế</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thơ</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đẹp</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nhất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tình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sâu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đậm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nhất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dòng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quê</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Người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ta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kể</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rằng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xưa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kia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dòng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nước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ở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đây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thường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thoảng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mùi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dìu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dịu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bởi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nguồn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chảy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qua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cánh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rừng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mọc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loại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cỏ</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thạch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bồ</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bức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phong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khổ</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mỗi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đoạn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mỗi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khúc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đều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vẻ</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đẹp</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riêng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Bao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trùm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bức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nhiều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sắc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độ</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đậm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nhạt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khác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nhau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da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nước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biếc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non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bãi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ngô</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thảm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cỏ</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Cứ</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mỗi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mùa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hè</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tới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hoa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phượng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vĩ</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nở</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đỏ</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rực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hai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bờ</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Giang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bỗng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thay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chiếc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áo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hằng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ngày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dải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lụa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đào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ửng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hồng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phố</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phường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đêm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trăng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dòng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đường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trăng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lung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linh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dát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vàng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đặc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ân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thiên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nhiên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Huế</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khí</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phố</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trở</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trong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tan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biến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tiếng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ồn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ào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búa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tạo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phố</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vẻ</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êm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đềm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r>
              <a:rPr kumimoji="0" lang="en-US" sz="1600" b="0" i="1"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Theo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Cửu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Thọ</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p:txBody>
      </p:sp>
      <p:sp>
        <p:nvSpPr>
          <p:cNvPr id="28" name="Wave 27">
            <a:extLst>
              <a:ext uri="{FF2B5EF4-FFF2-40B4-BE49-F238E27FC236}">
                <a16:creationId xmlns:a16="http://schemas.microsoft.com/office/drawing/2014/main" id="{DB8B1574-7ADC-C659-873F-9C2C9CB303E1}"/>
              </a:ext>
            </a:extLst>
          </p:cNvPr>
          <p:cNvSpPr/>
          <p:nvPr/>
        </p:nvSpPr>
        <p:spPr>
          <a:xfrm>
            <a:off x="899592" y="0"/>
            <a:ext cx="1800200" cy="819432"/>
          </a:xfrm>
          <a:custGeom>
            <a:avLst/>
            <a:gdLst>
              <a:gd name="connsiteX0" fmla="*/ 220705 w 1800200"/>
              <a:gd name="connsiteY0" fmla="*/ 102429 h 819432"/>
              <a:gd name="connsiteX1" fmla="*/ 1800200 w 1800200"/>
              <a:gd name="connsiteY1" fmla="*/ 102429 h 819432"/>
              <a:gd name="connsiteX2" fmla="*/ 1579495 w 1800200"/>
              <a:gd name="connsiteY2" fmla="*/ 717003 h 819432"/>
              <a:gd name="connsiteX3" fmla="*/ 0 w 1800200"/>
              <a:gd name="connsiteY3" fmla="*/ 717003 h 819432"/>
              <a:gd name="connsiteX4" fmla="*/ 220705 w 1800200"/>
              <a:gd name="connsiteY4" fmla="*/ 102429 h 8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819432" fill="none" extrusionOk="0">
                <a:moveTo>
                  <a:pt x="220705" y="102429"/>
                </a:moveTo>
                <a:cubicBezTo>
                  <a:pt x="659992" y="-205813"/>
                  <a:pt x="1175897" y="388030"/>
                  <a:pt x="1800200" y="102429"/>
                </a:cubicBezTo>
                <a:cubicBezTo>
                  <a:pt x="1649970" y="355758"/>
                  <a:pt x="1671108" y="469440"/>
                  <a:pt x="1579495" y="717003"/>
                </a:cubicBezTo>
                <a:cubicBezTo>
                  <a:pt x="1107648" y="1025706"/>
                  <a:pt x="435208" y="399325"/>
                  <a:pt x="0" y="717003"/>
                </a:cubicBezTo>
                <a:cubicBezTo>
                  <a:pt x="-16797" y="641183"/>
                  <a:pt x="228277" y="226605"/>
                  <a:pt x="220705" y="102429"/>
                </a:cubicBezTo>
                <a:close/>
              </a:path>
              <a:path w="1800200" h="819432" stroke="0" extrusionOk="0">
                <a:moveTo>
                  <a:pt x="220705" y="102429"/>
                </a:moveTo>
                <a:cubicBezTo>
                  <a:pt x="768191" y="-274613"/>
                  <a:pt x="1256395" y="319610"/>
                  <a:pt x="1800200" y="102429"/>
                </a:cubicBezTo>
                <a:cubicBezTo>
                  <a:pt x="1698443" y="374376"/>
                  <a:pt x="1568626" y="573828"/>
                  <a:pt x="1579495" y="717003"/>
                </a:cubicBezTo>
                <a:cubicBezTo>
                  <a:pt x="1081056" y="1017692"/>
                  <a:pt x="520499" y="395118"/>
                  <a:pt x="0" y="717003"/>
                </a:cubicBezTo>
                <a:cubicBezTo>
                  <a:pt x="48941" y="419328"/>
                  <a:pt x="70902" y="386348"/>
                  <a:pt x="220705" y="102429"/>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a:t>
            </a:r>
            <a:r>
              <a:rPr kumimoji="0" lang="en-US" sz="1600" b="1" i="0" u="none" strike="noStrike" kern="1200" cap="none" spc="0" normalizeH="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 đọc lại</a:t>
            </a:r>
            <a:endPar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B3369BEA-CA51-5A6F-ECB2-E13A3D0B0DE7}"/>
              </a:ext>
            </a:extLst>
          </p:cNvPr>
          <p:cNvSpPr/>
          <p:nvPr/>
        </p:nvSpPr>
        <p:spPr>
          <a:xfrm>
            <a:off x="0" y="707619"/>
            <a:ext cx="9144000" cy="4275542"/>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7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 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t>
            </a:r>
            <a:r>
              <a:rPr lang="en-US" sz="1700" dirty="0" err="1">
                <a:solidFill>
                  <a:schemeClr val="tx1"/>
                </a:solidFill>
                <a:latin typeface="Times New Roman" panose="02020603050405020304" pitchFamily="18" charset="0"/>
                <a:cs typeface="Times New Roman" panose="02020603050405020304" pitchFamily="18" charset="0"/>
              </a:rPr>
              <a:t>ao</a:t>
            </a:r>
            <a:r>
              <a:rPr lang="vi-VN" sz="1700" dirty="0">
                <a:solidFill>
                  <a:schemeClr val="tx1"/>
                </a:solidFill>
                <a:latin typeface="Times New Roman" panose="02020603050405020304" pitchFamily="18" charset="0"/>
                <a:cs typeface="Times New Roman" panose="02020603050405020304" pitchFamily="18" charset="0"/>
              </a:rPr>
              <a:t> ước có một cây bút vẽ.</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Một đêm, Mã </a:t>
            </a:r>
            <a:r>
              <a:rPr lang="vi-VN" sz="1700" dirty="0" smtClean="0">
                <a:solidFill>
                  <a:srgbClr val="FF0000"/>
                </a:solidFill>
                <a:latin typeface="Times New Roman" panose="02020603050405020304" pitchFamily="18" charset="0"/>
                <a:cs typeface="Times New Roman" panose="02020603050405020304" pitchFamily="18" charset="0"/>
              </a:rPr>
              <a:t>Lư</a:t>
            </a:r>
            <a:r>
              <a:rPr lang="en-US" sz="1700" dirty="0">
                <a:solidFill>
                  <a:srgbClr val="FF0000"/>
                </a:solidFill>
                <a:latin typeface="Times New Roman" panose="02020603050405020304" pitchFamily="18" charset="0"/>
                <a:cs typeface="Times New Roman" panose="02020603050405020304" pitchFamily="18" charset="0"/>
              </a:rPr>
              <a:t>ơ</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mơ thấy một cụ già tóc bạc phơ đưa cho em cây bút sáng lấp lánh</a:t>
            </a:r>
            <a:r>
              <a:rPr lang="en-US" sz="1700" dirty="0">
                <a:solidFill>
                  <a:schemeClr val="tx1"/>
                </a:solidFill>
                <a:latin typeface="Times New Roman" panose="02020603050405020304" pitchFamily="18" charset="0"/>
                <a:cs typeface="Times New Roman" panose="02020603050405020304" pitchFamily="18" charset="0"/>
              </a:rPr>
              <a:t>.</a:t>
            </a:r>
            <a:r>
              <a:rPr lang="vi-VN" sz="1700" dirty="0">
                <a:solidFill>
                  <a:schemeClr val="tx1"/>
                </a:solidFill>
                <a:latin typeface="Times New Roman" panose="02020603050405020304" pitchFamily="18" charset="0"/>
                <a:cs typeface="Times New Roman" panose="02020603050405020304" pitchFamily="18" charset="0"/>
              </a:rPr>
              <a:t> Em reo lên: “Cây bút đẹp quá! Cháu cảm ơn ông!". Tỉnh dậy, Mã Lương thấy cây bút vẫn trong tay </a:t>
            </a:r>
            <a:r>
              <a:rPr lang="vi-VN" sz="1700" dirty="0" smtClean="0">
                <a:solidFill>
                  <a:srgbClr val="FF0000"/>
                </a:solidFill>
                <a:latin typeface="Times New Roman" panose="02020603050405020304" pitchFamily="18" charset="0"/>
                <a:cs typeface="Times New Roman" panose="02020603050405020304" pitchFamily="18" charset="0"/>
              </a:rPr>
              <a:t>m</a:t>
            </a:r>
            <a:r>
              <a:rPr lang="en-US" sz="1700" dirty="0">
                <a:solidFill>
                  <a:srgbClr val="FF0000"/>
                </a:solidFill>
                <a:latin typeface="Times New Roman" panose="02020603050405020304" pitchFamily="18" charset="0"/>
                <a:cs typeface="Times New Roman" panose="02020603050405020304" pitchFamily="18" charset="0"/>
              </a:rPr>
              <a:t>ì</a:t>
            </a:r>
            <a:r>
              <a:rPr lang="vi-VN" sz="1700" dirty="0" smtClean="0">
                <a:solidFill>
                  <a:srgbClr val="FF0000"/>
                </a:solidFill>
                <a:latin typeface="Times New Roman" panose="02020603050405020304" pitchFamily="18" charset="0"/>
                <a:cs typeface="Times New Roman" panose="02020603050405020304" pitchFamily="18" charset="0"/>
              </a:rPr>
              <a:t>nh</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một con chim, chim tung cánh bay; vẽ một con cá,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a:solidFill>
                  <a:srgbClr val="FF0000"/>
                </a:solidFill>
                <a:latin typeface="Times New Roman" panose="02020603050405020304" pitchFamily="18" charset="0"/>
                <a:cs typeface="Times New Roman" panose="02020603050405020304" pitchFamily="18" charset="0"/>
              </a:rPr>
              <a:t>á</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vẫy đuôi trườn xuống sông,... Mã Lương </a:t>
            </a:r>
            <a:r>
              <a:rPr lang="vi-VN" sz="1700" dirty="0" smtClean="0">
                <a:solidFill>
                  <a:srgbClr val="FF0000"/>
                </a:solidFill>
                <a:latin typeface="Times New Roman" panose="02020603050405020304" pitchFamily="18" charset="0"/>
                <a:cs typeface="Times New Roman" panose="02020603050405020304" pitchFamily="18" charset="0"/>
              </a:rPr>
              <a:t>li</a:t>
            </a:r>
            <a:r>
              <a:rPr lang="en-US" sz="1700" dirty="0" smtClean="0">
                <a:solidFill>
                  <a:srgbClr val="FF0000"/>
                </a:solidFill>
                <a:latin typeface="Times New Roman" panose="02020603050405020304" pitchFamily="18" charset="0"/>
                <a:cs typeface="Times New Roman" panose="02020603050405020304" pitchFamily="18" charset="0"/>
              </a:rPr>
              <a:t>ề</a:t>
            </a:r>
            <a:r>
              <a:rPr lang="vi-VN" sz="1700" dirty="0" smtClean="0">
                <a:solidFill>
                  <a:srgbClr val="FF0000"/>
                </a:solidFill>
                <a:latin typeface="Times New Roman" panose="02020603050405020304" pitchFamily="18" charset="0"/>
                <a:cs typeface="Times New Roman" panose="02020603050405020304" pitchFamily="18" charset="0"/>
              </a:rPr>
              <a:t>n </a:t>
            </a:r>
            <a:r>
              <a:rPr lang="vi-VN" sz="1700" dirty="0">
                <a:solidFill>
                  <a:schemeClr val="tx1"/>
                </a:solidFill>
                <a:latin typeface="Times New Roman" panose="02020603050405020304" pitchFamily="18" charset="0"/>
                <a:cs typeface="Times New Roman" panose="02020603050405020304" pitchFamily="18" charset="0"/>
              </a:rPr>
              <a:t>dùng bút thần vẽ cho người nghèo trong làng. Nhà nào không có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a:solidFill>
                  <a:srgbClr val="FF0000"/>
                </a:solidFill>
                <a:latin typeface="Times New Roman" panose="02020603050405020304" pitchFamily="18" charset="0"/>
                <a:cs typeface="Times New Roman" panose="02020603050405020304" pitchFamily="18" charset="0"/>
              </a:rPr>
              <a:t>â</a:t>
            </a:r>
            <a:r>
              <a:rPr lang="vi-VN" sz="1700" dirty="0" smtClean="0">
                <a:solidFill>
                  <a:srgbClr val="FF0000"/>
                </a:solidFill>
                <a:latin typeface="Times New Roman" panose="02020603050405020304" pitchFamily="18" charset="0"/>
                <a:cs typeface="Times New Roman" panose="02020603050405020304" pitchFamily="18" charset="0"/>
              </a:rPr>
              <a:t>y</a:t>
            </a:r>
            <a:r>
              <a:rPr lang="vi-VN" sz="1700" dirty="0">
                <a:solidFill>
                  <a:schemeClr val="tx1"/>
                </a:solidFill>
                <a:latin typeface="Times New Roman" panose="02020603050405020304" pitchFamily="18" charset="0"/>
                <a:cs typeface="Times New Roman" panose="02020603050405020304" pitchFamily="18" charset="0"/>
              </a:rPr>
              <a:t>, em vẽ cho cây. Nhà nào không có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 em vẽ cho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Biết chuyện, một</a:t>
            </a:r>
            <a:r>
              <a:rPr lang="vi-VN" sz="1700" dirty="0">
                <a:solidFill>
                  <a:srgbClr val="FF0000"/>
                </a:solidFill>
                <a:latin typeface="Times New Roman" panose="02020603050405020304" pitchFamily="18" charset="0"/>
                <a:cs typeface="Times New Roman" panose="02020603050405020304" pitchFamily="18" charset="0"/>
              </a:rPr>
              <a:t> </a:t>
            </a:r>
            <a:r>
              <a:rPr lang="vi-VN" sz="1700" dirty="0" smtClean="0">
                <a:solidFill>
                  <a:srgbClr val="FF0000"/>
                </a:solidFill>
                <a:latin typeface="Times New Roman" panose="02020603050405020304" pitchFamily="18" charset="0"/>
                <a:cs typeface="Times New Roman" panose="02020603050405020304" pitchFamily="18" charset="0"/>
              </a:rPr>
              <a:t>ph</a:t>
            </a:r>
            <a:r>
              <a:rPr lang="en-US" sz="1700" dirty="0">
                <a:solidFill>
                  <a:srgbClr val="FF0000"/>
                </a:solidFill>
                <a:latin typeface="Times New Roman" panose="02020603050405020304" pitchFamily="18" charset="0"/>
                <a:cs typeface="Times New Roman" panose="02020603050405020304" pitchFamily="18" charset="0"/>
              </a:rPr>
              <a:t>ú</a:t>
            </a:r>
            <a:r>
              <a:rPr lang="vi-VN" sz="1700" dirty="0" smtClean="0">
                <a:solidFill>
                  <a:srgbClr val="FF0000"/>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ông trong làng sai đầy tớ: “Mau bắt Mã Lương về cho ta!”. Hắn bắt Mã Lương vẽ theo ý muốn của hắn. Mã Lương không chịu. Hắn nhất em vào chuồng </a:t>
            </a:r>
            <a:r>
              <a:rPr lang="vi-VN" sz="1700" dirty="0" smtClean="0">
                <a:solidFill>
                  <a:srgbClr val="FF0000"/>
                </a:solidFill>
                <a:latin typeface="Times New Roman" panose="02020603050405020304" pitchFamily="18" charset="0"/>
                <a:cs typeface="Times New Roman" panose="02020603050405020304" pitchFamily="18" charset="0"/>
              </a:rPr>
              <a:t>ng</a:t>
            </a:r>
            <a:r>
              <a:rPr lang="en-US" sz="1700" dirty="0" err="1" smtClean="0">
                <a:solidFill>
                  <a:srgbClr val="FF0000"/>
                </a:solidFill>
                <a:latin typeface="Times New Roman" panose="02020603050405020304" pitchFamily="18" charset="0"/>
                <a:cs typeface="Times New Roman" panose="02020603050405020304" pitchFamily="18" charset="0"/>
              </a:rPr>
              <a:t>ựa</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bỏ đói, bỏ rét.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bánh để ăn, vẽ lò sưởi để sưởi.</a:t>
            </a:r>
            <a:endParaRPr lang="en-US" sz="1700" dirty="0">
              <a:solidFill>
                <a:schemeClr val="tx1"/>
              </a:solidFill>
              <a:latin typeface="Times New Roman" panose="02020603050405020304" pitchFamily="18" charset="0"/>
              <a:cs typeface="Times New Roman" panose="02020603050405020304" pitchFamily="18" charset="0"/>
            </a:endParaRPr>
          </a:p>
          <a:p>
            <a:pPr algn="r">
              <a:spcAft>
                <a:spcPts val="500"/>
              </a:spcAft>
            </a:pP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Phú ông sai đầy tớ xông vào cướp bút thần.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đã vượt ra ngoài bằng chiếc thang vẽ trên tường. Rồi Mã Lương vẽ một con ngựa, đi khắp đó đây giúp đỡ những người nghèo khổ</a:t>
            </a:r>
            <a:r>
              <a:rPr lang="vi-VN" sz="1700" dirty="0" smtClean="0">
                <a:solidFill>
                  <a:schemeClr val="tx1"/>
                </a:solidFill>
                <a:latin typeface="Times New Roman" panose="02020603050405020304" pitchFamily="18" charset="0"/>
                <a:cs typeface="Times New Roman" panose="02020603050405020304" pitchFamily="18" charset="0"/>
              </a:rPr>
              <a:t>.</a:t>
            </a:r>
            <a:r>
              <a:rPr lang="en-US" sz="1700" b="0" i="1" u="none" strike="noStrike" dirty="0" smtClean="0">
                <a:solidFill>
                  <a:schemeClr val="tx1"/>
                </a:solidFill>
                <a:effectLst/>
                <a:latin typeface="Times New Roman" panose="02020603050405020304" pitchFamily="18" charset="0"/>
                <a:cs typeface="Times New Roman" panose="02020603050405020304" pitchFamily="18" charset="0"/>
              </a:rPr>
              <a:t> </a:t>
            </a:r>
            <a:r>
              <a:rPr lang="vi-VN" sz="1700" b="0" i="1" u="none" strike="noStrike" dirty="0" smtClean="0">
                <a:solidFill>
                  <a:schemeClr val="tx1"/>
                </a:solidFill>
                <a:effectLst/>
                <a:latin typeface="+mj-lt"/>
              </a:rPr>
              <a:t>(</a:t>
            </a:r>
            <a:r>
              <a:rPr lang="vi-VN" sz="1700" b="0" i="1" u="none" strike="noStrike" dirty="0">
                <a:solidFill>
                  <a:schemeClr val="tx1"/>
                </a:solidFill>
                <a:effectLst/>
                <a:latin typeface="+mj-lt"/>
              </a:rPr>
              <a:t>Theo Truyện cổ tích Trung Quốc</a:t>
            </a:r>
            <a:r>
              <a:rPr lang="vi-VN" sz="1700" b="0" i="1" u="none" strike="noStrike" dirty="0" smtClean="0">
                <a:solidFill>
                  <a:schemeClr val="tx1"/>
                </a:solidFill>
                <a:effectLst/>
                <a:latin typeface="+mj-lt"/>
              </a:rPr>
              <a:t>)</a:t>
            </a:r>
            <a:endParaRPr lang="vi-VN" sz="1700" b="0" dirty="0">
              <a:solidFill>
                <a:schemeClr val="tx1"/>
              </a:solidFill>
              <a:effectLst/>
              <a:latin typeface="+mj-lt"/>
            </a:endParaRPr>
          </a:p>
        </p:txBody>
      </p:sp>
    </p:spTree>
    <p:extLst>
      <p:ext uri="{BB962C8B-B14F-4D97-AF65-F5344CB8AC3E}">
        <p14:creationId xmlns:p14="http://schemas.microsoft.com/office/powerpoint/2010/main" val="969207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043608" y="1059582"/>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F18E5-03C3-6C0F-030F-FAF241425691}"/>
              </a:ext>
            </a:extLst>
          </p:cNvPr>
          <p:cNvGrpSpPr/>
          <p:nvPr/>
        </p:nvGrpSpPr>
        <p:grpSpPr>
          <a:xfrm>
            <a:off x="1355214" y="326675"/>
            <a:ext cx="7609274" cy="980253"/>
            <a:chOff x="2069703" y="335364"/>
            <a:chExt cx="9984697" cy="980253"/>
          </a:xfrm>
        </p:grpSpPr>
        <p:sp>
          <p:nvSpPr>
            <p:cNvPr id="4" name="TextBox 3">
              <a:extLst>
                <a:ext uri="{FF2B5EF4-FFF2-40B4-BE49-F238E27FC236}">
                  <a16:creationId xmlns:a16="http://schemas.microsoft.com/office/drawing/2014/main" id="{209A76B6-AA05-66A8-672A-3AFD14ED0D27}"/>
                </a:ext>
              </a:extLst>
            </p:cNvPr>
            <p:cNvSpPr txBox="1"/>
            <p:nvPr/>
          </p:nvSpPr>
          <p:spPr>
            <a:xfrm>
              <a:off x="2611466" y="335364"/>
              <a:ext cx="9442934"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Tìm</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chi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tiết</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cho</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Mã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Lương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giỏi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2069703" y="350279"/>
              <a:ext cx="953784" cy="965338"/>
              <a:chOff x="4413509" y="750346"/>
              <a:chExt cx="644279" cy="652084"/>
            </a:xfrm>
          </p:grpSpPr>
          <p:sp>
            <p:nvSpPr>
              <p:cNvPr id="6" name="Oval 5">
                <a:extLst>
                  <a:ext uri="{FF2B5EF4-FFF2-40B4-BE49-F238E27FC236}">
                    <a16:creationId xmlns:a16="http://schemas.microsoft.com/office/drawing/2014/main" id="{F1D70973-92BB-710B-39C2-4B52960DCD0B}"/>
                  </a:ext>
                </a:extLst>
              </p:cNvPr>
              <p:cNvSpPr/>
              <p:nvPr/>
            </p:nvSpPr>
            <p:spPr>
              <a:xfrm>
                <a:off x="4413509" y="750346"/>
                <a:ext cx="644279" cy="65208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477098" y="829130"/>
                <a:ext cx="496667" cy="49608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p>
            </p:txBody>
          </p:sp>
        </p:grpSp>
      </p:grpSp>
      <p:sp>
        <p:nvSpPr>
          <p:cNvPr id="8" name="TextBox 7">
            <a:extLst>
              <a:ext uri="{FF2B5EF4-FFF2-40B4-BE49-F238E27FC236}">
                <a16:creationId xmlns:a16="http://schemas.microsoft.com/office/drawing/2014/main" id="{A2DEF114-CD87-581F-F5A3-B0326E3A7000}"/>
              </a:ext>
            </a:extLst>
          </p:cNvPr>
          <p:cNvSpPr txBox="1"/>
          <p:nvPr/>
        </p:nvSpPr>
        <p:spPr>
          <a:xfrm>
            <a:off x="683568" y="1663809"/>
            <a:ext cx="8342048" cy="1323439"/>
          </a:xfrm>
          <a:prstGeom prst="rect">
            <a:avLst/>
          </a:prstGeom>
          <a:noFill/>
        </p:spPr>
        <p:txBody>
          <a:bodyPr wrap="square" rtlCol="0">
            <a:spAutoFit/>
          </a:bodyPr>
          <a:lstStyle/>
          <a:p>
            <a:r>
              <a:rPr lang="vi-VN" sz="2000" dirty="0" smtClean="0">
                <a:solidFill>
                  <a:srgbClr val="C00000"/>
                </a:solidFill>
                <a:latin typeface="Times New Roman" panose="02020603050405020304" pitchFamily="18" charset="0"/>
                <a:cs typeface="Times New Roman" panose="02020603050405020304" pitchFamily="18" charset="0"/>
              </a:rPr>
              <a:t>+ Mã </a:t>
            </a:r>
            <a:r>
              <a:rPr lang="vi-VN" sz="2000" dirty="0">
                <a:solidFill>
                  <a:srgbClr val="C00000"/>
                </a:solidFill>
                <a:latin typeface="Times New Roman" panose="02020603050405020304" pitchFamily="18" charset="0"/>
                <a:cs typeface="Times New Roman" panose="02020603050405020304" pitchFamily="18" charset="0"/>
              </a:rPr>
              <a:t>Lương thích vẽ: Khi </a:t>
            </a:r>
            <a:r>
              <a:rPr lang="vi-VN" sz="2000" dirty="0" smtClean="0">
                <a:latin typeface="Times New Roman" panose="02020603050405020304" pitchFamily="18" charset="0"/>
                <a:cs typeface="Times New Roman" panose="02020603050405020304" pitchFamily="18" charset="0"/>
              </a:rPr>
              <a:t>ki</a:t>
            </a:r>
            <a:r>
              <a:rPr lang="en-US" sz="2000" dirty="0" smtClean="0">
                <a:latin typeface="Times New Roman" panose="02020603050405020304" pitchFamily="18" charset="0"/>
                <a:cs typeface="Times New Roman" panose="02020603050405020304" pitchFamily="18" charset="0"/>
              </a:rPr>
              <a:t>ế</a:t>
            </a:r>
            <a:r>
              <a:rPr lang="vi-VN" sz="2000" dirty="0" smtClean="0">
                <a:latin typeface="Times New Roman" panose="02020603050405020304" pitchFamily="18" charset="0"/>
                <a:cs typeface="Times New Roman" panose="02020603050405020304" pitchFamily="18" charset="0"/>
              </a:rPr>
              <a:t>m</a:t>
            </a:r>
            <a:r>
              <a:rPr lang="vi-VN" sz="2000" dirty="0" smtClean="0">
                <a:solidFill>
                  <a:srgbClr val="C00000"/>
                </a:solidFill>
                <a:latin typeface="Times New Roman" panose="02020603050405020304" pitchFamily="18" charset="0"/>
                <a:cs typeface="Times New Roman" panose="02020603050405020304" pitchFamily="18" charset="0"/>
              </a:rPr>
              <a:t> </a:t>
            </a:r>
            <a:r>
              <a:rPr lang="vi-VN" sz="2000" dirty="0">
                <a:solidFill>
                  <a:srgbClr val="C00000"/>
                </a:solidFill>
                <a:latin typeface="Times New Roman" panose="02020603050405020304" pitchFamily="18" charset="0"/>
                <a:cs typeface="Times New Roman" panose="02020603050405020304" pitchFamily="18" charset="0"/>
              </a:rPr>
              <a:t>củi trên núi hay lúc cắt cỏ ven</a:t>
            </a:r>
            <a:r>
              <a:rPr lang="vi-VN"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ô</a:t>
            </a:r>
            <a:r>
              <a:rPr lang="vi-VN" sz="2000" dirty="0" smtClean="0">
                <a:latin typeface="Times New Roman" panose="02020603050405020304" pitchFamily="18" charset="0"/>
                <a:cs typeface="Times New Roman" panose="02020603050405020304" pitchFamily="18" charset="0"/>
              </a:rPr>
              <a:t>ng</a:t>
            </a:r>
            <a:r>
              <a:rPr lang="en-US" sz="2000" dirty="0">
                <a:solidFill>
                  <a:srgbClr val="C00000"/>
                </a:solidFill>
                <a:latin typeface="Times New Roman" panose="02020603050405020304" pitchFamily="18" charset="0"/>
                <a:cs typeface="Times New Roman" panose="02020603050405020304" pitchFamily="18" charset="0"/>
              </a:rPr>
              <a:t>.</a:t>
            </a:r>
            <a:r>
              <a:rPr lang="vi-VN" sz="2000" dirty="0">
                <a:solidFill>
                  <a:srgbClr val="C00000"/>
                </a:solidFill>
                <a:latin typeface="Times New Roman" panose="02020603050405020304" pitchFamily="18" charset="0"/>
                <a:cs typeface="Times New Roman" panose="02020603050405020304" pitchFamily="18" charset="0"/>
              </a:rPr>
              <a:t> Mã Lương đều tập vẽ. Mã Lương v</a:t>
            </a:r>
            <a:r>
              <a:rPr lang="en-US" sz="2000" dirty="0">
                <a:solidFill>
                  <a:srgbClr val="C00000"/>
                </a:solidFill>
                <a:latin typeface="Times New Roman" panose="02020603050405020304" pitchFamily="18" charset="0"/>
                <a:cs typeface="Times New Roman" panose="02020603050405020304" pitchFamily="18" charset="0"/>
              </a:rPr>
              <a:t>ẽ</a:t>
            </a:r>
            <a:r>
              <a:rPr lang="vi-VN" sz="2000" dirty="0">
                <a:solidFill>
                  <a:srgbClr val="C00000"/>
                </a:solidFill>
                <a:latin typeface="Times New Roman" panose="02020603050405020304" pitchFamily="18" charset="0"/>
                <a:cs typeface="Times New Roman" panose="02020603050405020304" pitchFamily="18" charset="0"/>
              </a:rPr>
              <a:t> trên đất, trên đá. </a:t>
            </a:r>
            <a:endParaRPr lang="en-US" sz="2000" dirty="0">
              <a:solidFill>
                <a:srgbClr val="C00000"/>
              </a:solidFill>
              <a:latin typeface="Times New Roman" panose="02020603050405020304" pitchFamily="18" charset="0"/>
              <a:cs typeface="Times New Roman" panose="02020603050405020304" pitchFamily="18" charset="0"/>
            </a:endParaRPr>
          </a:p>
          <a:p>
            <a:r>
              <a:rPr lang="vi-VN" sz="2000" dirty="0">
                <a:solidFill>
                  <a:srgbClr val="C00000"/>
                </a:solidFill>
                <a:latin typeface="Times New Roman" panose="02020603050405020304" pitchFamily="18" charset="0"/>
                <a:cs typeface="Times New Roman" panose="02020603050405020304" pitchFamily="18" charset="0"/>
              </a:rPr>
              <a:t>+ Mã Lương v</a:t>
            </a:r>
            <a:r>
              <a:rPr lang="en-US" sz="2000" dirty="0">
                <a:solidFill>
                  <a:srgbClr val="C00000"/>
                </a:solidFill>
                <a:latin typeface="Times New Roman" panose="02020603050405020304" pitchFamily="18" charset="0"/>
                <a:cs typeface="Times New Roman" panose="02020603050405020304" pitchFamily="18" charset="0"/>
              </a:rPr>
              <a:t>ẽ</a:t>
            </a:r>
            <a:r>
              <a:rPr lang="vi-VN" sz="2000" dirty="0">
                <a:solidFill>
                  <a:srgbClr val="C00000"/>
                </a:solidFill>
                <a:latin typeface="Times New Roman" panose="02020603050405020304" pitchFamily="18" charset="0"/>
                <a:cs typeface="Times New Roman" panose="02020603050405020304" pitchFamily="18" charset="0"/>
              </a:rPr>
              <a:t> giỏi: Em vẽ chim, tưởng như sắp được nghe chim hót, v</a:t>
            </a:r>
            <a:r>
              <a:rPr lang="en-US" sz="2000" dirty="0">
                <a:solidFill>
                  <a:srgbClr val="C00000"/>
                </a:solidFill>
                <a:latin typeface="Times New Roman" panose="02020603050405020304" pitchFamily="18" charset="0"/>
                <a:cs typeface="Times New Roman" panose="02020603050405020304" pitchFamily="18" charset="0"/>
              </a:rPr>
              <a:t>ẽ</a:t>
            </a:r>
            <a:r>
              <a:rPr lang="vi-VN" sz="2000" dirty="0">
                <a:solidFill>
                  <a:srgbClr val="C00000"/>
                </a:solidFill>
                <a:latin typeface="Times New Roman" panose="02020603050405020304" pitchFamily="18" charset="0"/>
                <a:cs typeface="Times New Roman" panose="02020603050405020304" pitchFamily="18" charset="0"/>
              </a:rPr>
              <a:t> cá, tưởng được trông thấy cá bơi.</a:t>
            </a:r>
            <a:endParaRPr lang="en-US" sz="2000" b="1" dirty="0">
              <a:solidFill>
                <a:srgbClr val="C00000"/>
              </a:solidFill>
              <a:latin typeface="Times New Roman" panose="02020603050405020304" pitchFamily="18" charset="0"/>
              <a:ea typeface="AvantGarde" panose="00000400000000000000" charset="0"/>
              <a:cs typeface="Times New Roman" panose="02020603050405020304" pitchFamily="18" charset="0"/>
            </a:endParaRPr>
          </a:p>
        </p:txBody>
      </p:sp>
    </p:spTree>
    <p:extLst>
      <p:ext uri="{BB962C8B-B14F-4D97-AF65-F5344CB8AC3E}">
        <p14:creationId xmlns:p14="http://schemas.microsoft.com/office/powerpoint/2010/main" val="1362396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248542"/>
            <a:ext cx="7525616" cy="891060"/>
            <a:chOff x="2087470" y="335364"/>
            <a:chExt cx="8300233" cy="891060"/>
          </a:xfrm>
        </p:grpSpPr>
        <p:sp>
          <p:nvSpPr>
            <p:cNvPr id="4" name="TextBox 3">
              <a:extLst>
                <a:ext uri="{FF2B5EF4-FFF2-40B4-BE49-F238E27FC236}">
                  <a16:creationId xmlns:a16="http://schemas.microsoft.com/office/drawing/2014/main" id="{017505D2-8FE4-2BEB-C8C9-42781B00838A}"/>
                </a:ext>
              </a:extLst>
            </p:cNvPr>
            <p:cNvSpPr txBox="1"/>
            <p:nvPr/>
          </p:nvSpPr>
          <p:spPr>
            <a:xfrm>
              <a:off x="2453313" y="335364"/>
              <a:ext cx="7934390"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vi-VN" sz="2400" b="0" i="0" u="none" strike="noStrike" dirty="0">
                  <a:solidFill>
                    <a:srgbClr val="676700"/>
                  </a:solidFill>
                  <a:effectLst/>
                  <a:latin typeface="+mj-lt"/>
                </a:rPr>
                <a:t>Mã Lương được </a:t>
              </a:r>
              <a:r>
                <a:rPr lang="en-US" sz="2400" b="0" i="0" u="none" strike="noStrike" dirty="0">
                  <a:solidFill>
                    <a:srgbClr val="676700"/>
                  </a:solidFill>
                  <a:effectLst/>
                  <a:latin typeface="+mj-lt"/>
                </a:rPr>
                <a:t>ai</a:t>
              </a:r>
              <a:r>
                <a:rPr lang="vi-VN" sz="2400" b="0" i="0" u="none" strike="noStrike" dirty="0">
                  <a:solidFill>
                    <a:srgbClr val="676700"/>
                  </a:solidFill>
                  <a:effectLst/>
                  <a:latin typeface="+mj-lt"/>
                </a:rPr>
                <a:t> tặng cho cây bút thần? Cây bút đó có gì lạ?</a:t>
              </a:r>
              <a:endParaRPr lang="en-US" sz="2400" b="1" dirty="0">
                <a:solidFill>
                  <a:srgbClr val="0070C0"/>
                </a:solidFill>
                <a:latin typeface="+mj-lt"/>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52397" y="1527647"/>
            <a:ext cx="8705076" cy="1015663"/>
          </a:xfrm>
          <a:prstGeom prst="rect">
            <a:avLst/>
          </a:prstGeom>
          <a:noFill/>
        </p:spPr>
        <p:txBody>
          <a:bodyPr wrap="square" rtlCol="0">
            <a:spAutoFit/>
          </a:bodyPr>
          <a:lstStyle/>
          <a:p>
            <a:r>
              <a:rPr lang="en-US" sz="20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r>
              <a:rPr lang="en-US" sz="20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Mã Lương được cụ già tóc bạc phơ tặng cho cây bút thần. Cây bút đó rất kì diệu: vẽ chi</a:t>
            </a:r>
            <a:r>
              <a:rPr lang="en-US" sz="2000" dirty="0">
                <a:latin typeface="Times New Roman" panose="02020603050405020304" pitchFamily="18" charset="0"/>
                <a:cs typeface="Times New Roman" panose="02020603050405020304" pitchFamily="18" charset="0"/>
              </a:rPr>
              <a:t>m</a:t>
            </a:r>
            <a:r>
              <a:rPr lang="vi-VN" sz="2000" dirty="0">
                <a:latin typeface="Times New Roman" panose="02020603050405020304" pitchFamily="18" charset="0"/>
                <a:cs typeface="Times New Roman" panose="02020603050405020304" pitchFamily="18" charset="0"/>
              </a:rPr>
              <a:t>, chim tung cánh bay; vẽ cá, cá vẫy đuôi trườn xuống </a:t>
            </a:r>
            <a:r>
              <a:rPr lang="en-US" sz="2000" dirty="0" err="1">
                <a:latin typeface="Times New Roman" panose="02020603050405020304" pitchFamily="18" charset="0"/>
                <a:cs typeface="Times New Roman" panose="02020603050405020304" pitchFamily="18" charset="0"/>
              </a:rPr>
              <a:t>sông</a:t>
            </a:r>
            <a:r>
              <a:rPr lang="vi-VN" sz="2000" dirty="0">
                <a:latin typeface="Times New Roman" panose="02020603050405020304" pitchFamily="18" charset="0"/>
                <a:cs typeface="Times New Roman" panose="02020603050405020304" pitchFamily="18" charset="0"/>
              </a:rPr>
              <a:t>; v</a:t>
            </a:r>
            <a:r>
              <a:rPr lang="en-US" sz="2000" dirty="0">
                <a:latin typeface="Times New Roman" panose="02020603050405020304" pitchFamily="18" charset="0"/>
                <a:cs typeface="Times New Roman" panose="02020603050405020304" pitchFamily="18" charset="0"/>
              </a:rPr>
              <a:t>ẽ</a:t>
            </a:r>
            <a:r>
              <a:rPr lang="vi-VN" sz="2000" dirty="0">
                <a:latin typeface="Times New Roman" panose="02020603050405020304" pitchFamily="18" charset="0"/>
                <a:cs typeface="Times New Roman" panose="02020603050405020304" pitchFamily="18" charset="0"/>
              </a:rPr>
              <a:t> cày, v</a:t>
            </a:r>
            <a:r>
              <a:rPr lang="en-US" sz="2000" dirty="0">
                <a:latin typeface="Times New Roman" panose="02020603050405020304" pitchFamily="18" charset="0"/>
                <a:cs typeface="Times New Roman" panose="02020603050405020304" pitchFamily="18" charset="0"/>
              </a:rPr>
              <a:t>ẽ</a:t>
            </a:r>
            <a:r>
              <a:rPr lang="vi-VN" sz="2000" dirty="0">
                <a:latin typeface="Times New Roman" panose="02020603050405020304" pitchFamily="18" charset="0"/>
                <a:cs typeface="Times New Roman" panose="02020603050405020304" pitchFamily="18" charset="0"/>
              </a:rPr>
              <a:t> cu</a:t>
            </a:r>
            <a:r>
              <a:rPr lang="en-US" sz="2000" dirty="0" err="1">
                <a:latin typeface="Times New Roman" panose="02020603050405020304" pitchFamily="18" charset="0"/>
                <a:cs typeface="Times New Roman" panose="02020603050405020304" pitchFamily="18" charset="0"/>
              </a:rPr>
              <a:t>ốc</a:t>
            </a:r>
            <a:r>
              <a:rPr lang="vi-VN" sz="2000" dirty="0">
                <a:latin typeface="Times New Roman" panose="02020603050405020304" pitchFamily="18" charset="0"/>
                <a:cs typeface="Times New Roman" panose="02020603050405020304" pitchFamily="18" charset="0"/>
              </a:rPr>
              <a:t> thành c</a:t>
            </a:r>
            <a:r>
              <a:rPr lang="en-US" sz="2000" dirty="0" err="1">
                <a:latin typeface="Times New Roman" panose="02020603050405020304" pitchFamily="18" charset="0"/>
                <a:cs typeface="Times New Roman" panose="02020603050405020304" pitchFamily="18" charset="0"/>
              </a:rPr>
              <a:t>ày</a:t>
            </a:r>
            <a:r>
              <a:rPr lang="vi-VN" sz="2000" dirty="0">
                <a:latin typeface="Times New Roman" panose="02020603050405020304" pitchFamily="18" charset="0"/>
                <a:cs typeface="Times New Roman" panose="02020603050405020304" pitchFamily="18" charset="0"/>
              </a:rPr>
              <a:t>, thành cuốc cho người dân đem đi làm ruộng...</a:t>
            </a:r>
            <a:endParaRPr lang="en-US" sz="20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ED751566-0078-55C7-5BF7-61C6FA9C3EF4}"/>
              </a:ext>
            </a:extLst>
          </p:cNvPr>
          <p:cNvSpPr txBox="1"/>
          <p:nvPr/>
        </p:nvSpPr>
        <p:spPr>
          <a:xfrm>
            <a:off x="432121" y="2637475"/>
            <a:ext cx="8253395" cy="707886"/>
          </a:xfrm>
          <a:prstGeom prst="rect">
            <a:avLst/>
          </a:prstGeom>
          <a:noFill/>
        </p:spPr>
        <p:txBody>
          <a:bodyPr wrap="square" rtlCol="0">
            <a:spAutoFit/>
          </a:bodyPr>
          <a:lstStyle/>
          <a:p>
            <a:r>
              <a:rPr lang="en-US" sz="20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vi-VN" sz="2000" dirty="0">
                <a:latin typeface="Times New Roman" panose="02020603050405020304" pitchFamily="18" charset="0"/>
                <a:cs typeface="Times New Roman" panose="02020603050405020304" pitchFamily="18" charset="0"/>
              </a:rPr>
              <a:t>Mã Lương được </a:t>
            </a:r>
            <a:r>
              <a:rPr lang="en-US" sz="2000" dirty="0">
                <a:latin typeface="Times New Roman" panose="02020603050405020304" pitchFamily="18" charset="0"/>
                <a:cs typeface="Times New Roman" panose="02020603050405020304" pitchFamily="18" charset="0"/>
              </a:rPr>
              <a:t>ô</a:t>
            </a:r>
            <a:r>
              <a:rPr lang="vi-VN" sz="2000" dirty="0">
                <a:latin typeface="Times New Roman" panose="02020603050405020304" pitchFamily="18" charset="0"/>
                <a:cs typeface="Times New Roman" panose="02020603050405020304" pitchFamily="18" charset="0"/>
              </a:rPr>
              <a:t>ng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a:t>
            </a:r>
            <a:r>
              <a:rPr lang="en-US" sz="2000" dirty="0" err="1">
                <a:latin typeface="Times New Roman" panose="02020603050405020304" pitchFamily="18" charset="0"/>
                <a:cs typeface="Times New Roman" panose="02020603050405020304" pitchFamily="18" charset="0"/>
              </a:rPr>
              <a:t>ặng</a:t>
            </a:r>
            <a:r>
              <a:rPr lang="vi-VN" sz="2000" dirty="0">
                <a:latin typeface="Times New Roman" panose="02020603050405020304" pitchFamily="18" charset="0"/>
                <a:cs typeface="Times New Roman" panose="02020603050405020304" pitchFamily="18" charset="0"/>
              </a:rPr>
              <a:t> cho cây bút thần, vẽ thứ gì thứ đó đều trở thành thật (thành c</a:t>
            </a:r>
            <a:r>
              <a:rPr lang="en-US" sz="2000" dirty="0" err="1">
                <a:latin typeface="Times New Roman" panose="02020603050405020304" pitchFamily="18" charset="0"/>
                <a:cs typeface="Times New Roman" panose="02020603050405020304" pitchFamily="18" charset="0"/>
              </a:rPr>
              <a:t>ái</a:t>
            </a:r>
            <a:r>
              <a:rPr lang="vi-VN" sz="2000" dirty="0">
                <a:latin typeface="Times New Roman" panose="02020603050405020304" pitchFamily="18" charset="0"/>
                <a:cs typeface="Times New Roman" panose="02020603050405020304" pitchFamily="18" charset="0"/>
              </a:rPr>
              <a:t> có thật).</a:t>
            </a:r>
            <a:endParaRPr lang="en-US" sz="2000" b="1" dirty="0">
              <a:solidFill>
                <a:srgbClr val="FF0000"/>
              </a:solidFill>
              <a:latin typeface="Times New Roman" panose="02020603050405020304" pitchFamily="18" charset="0"/>
              <a:ea typeface="AvantGarde" panose="00000400000000000000" charset="0"/>
              <a:cs typeface="Times New Roman" panose="02020603050405020304" pitchFamily="18" charset="0"/>
            </a:endParaRPr>
          </a:p>
        </p:txBody>
      </p:sp>
    </p:spTree>
    <p:extLst>
      <p:ext uri="{BB962C8B-B14F-4D97-AF65-F5344CB8AC3E}">
        <p14:creationId xmlns:p14="http://schemas.microsoft.com/office/powerpoint/2010/main" val="21279222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301556"/>
            <a:ext cx="7943015" cy="852854"/>
            <a:chOff x="2087470" y="388378"/>
            <a:chExt cx="8760595" cy="852854"/>
          </a:xfrm>
        </p:grpSpPr>
        <p:sp>
          <p:nvSpPr>
            <p:cNvPr id="4" name="TextBox 3">
              <a:extLst>
                <a:ext uri="{FF2B5EF4-FFF2-40B4-BE49-F238E27FC236}">
                  <a16:creationId xmlns:a16="http://schemas.microsoft.com/office/drawing/2014/main" id="{017505D2-8FE4-2BEB-C8C9-42781B00838A}"/>
                </a:ext>
              </a:extLst>
            </p:cNvPr>
            <p:cNvSpPr txBox="1"/>
            <p:nvPr/>
          </p:nvSpPr>
          <p:spPr>
            <a:xfrm>
              <a:off x="2913675" y="410235"/>
              <a:ext cx="7934390"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rtl="0">
                <a:spcBef>
                  <a:spcPts val="0"/>
                </a:spcBef>
                <a:spcAft>
                  <a:spcPts val="500"/>
                </a:spcAft>
              </a:pPr>
              <a:r>
                <a:rPr lang="vi-VN" sz="2400" b="0" i="0" u="none" strike="noStrike" dirty="0">
                  <a:solidFill>
                    <a:srgbClr val="676700"/>
                  </a:solidFill>
                  <a:effectLst/>
                  <a:latin typeface="Arial" panose="020B0604020202020204" pitchFamily="34" charset="0"/>
                </a:rPr>
                <a:t> </a:t>
              </a:r>
              <a:r>
                <a:rPr lang="vi-VN" sz="2400" b="0" i="0" u="none" strike="noStrike" dirty="0">
                  <a:solidFill>
                    <a:srgbClr val="676700"/>
                  </a:solidFill>
                  <a:effectLst/>
                  <a:latin typeface="Times New Roman" panose="02020603050405020304" pitchFamily="18" charset="0"/>
                  <a:cs typeface="Times New Roman" panose="02020603050405020304" pitchFamily="18" charset="0"/>
                </a:rPr>
                <a:t>Đóng vai người dân trong làng, nói về những đi</a:t>
              </a:r>
              <a:r>
                <a:rPr lang="en-US" sz="2400" b="0" i="0" u="none" strike="noStrike" dirty="0" err="1">
                  <a:solidFill>
                    <a:srgbClr val="676700"/>
                  </a:solidFill>
                  <a:effectLst/>
                  <a:latin typeface="Times New Roman" panose="02020603050405020304" pitchFamily="18" charset="0"/>
                  <a:cs typeface="Times New Roman" panose="02020603050405020304" pitchFamily="18" charset="0"/>
                </a:rPr>
                <a:t>ều</a:t>
              </a:r>
              <a:r>
                <a:rPr lang="vi-VN" sz="2400" b="0" i="0" u="none" strike="noStrike" dirty="0">
                  <a:solidFill>
                    <a:srgbClr val="676700"/>
                  </a:solidFill>
                  <a:effectLst/>
                  <a:latin typeface="Times New Roman" panose="02020603050405020304" pitchFamily="18" charset="0"/>
                  <a:cs typeface="Times New Roman" panose="02020603050405020304" pitchFamily="18" charset="0"/>
                </a:rPr>
                <a:t> Mã Lương đã làm</a:t>
              </a:r>
              <a:r>
                <a:rPr lang="en-US" sz="2400" dirty="0">
                  <a:latin typeface="Times New Roman" panose="02020603050405020304" pitchFamily="18" charset="0"/>
                  <a:cs typeface="Times New Roman" panose="02020603050405020304" pitchFamily="18" charset="0"/>
                </a:rPr>
                <a:t> </a:t>
              </a:r>
              <a:r>
                <a:rPr lang="vi-VN" sz="2400" b="0" i="0" u="none" strike="noStrike" dirty="0">
                  <a:solidFill>
                    <a:srgbClr val="717100"/>
                  </a:solidFill>
                  <a:effectLst/>
                  <a:latin typeface="Times New Roman" panose="02020603050405020304" pitchFamily="18" charset="0"/>
                  <a:cs typeface="Times New Roman" panose="02020603050405020304" pitchFamily="18" charset="0"/>
                </a:rPr>
                <a:t>cho họ từ khi có bút th</a:t>
              </a:r>
              <a:r>
                <a:rPr lang="en-US" sz="2400" b="0" i="0" u="none" strike="noStrike" dirty="0" err="1">
                  <a:solidFill>
                    <a:srgbClr val="717100"/>
                  </a:solidFill>
                  <a:effectLst/>
                  <a:latin typeface="Times New Roman" panose="02020603050405020304" pitchFamily="18" charset="0"/>
                  <a:cs typeface="Times New Roman" panose="02020603050405020304" pitchFamily="18" charset="0"/>
                </a:rPr>
                <a:t>ần</a:t>
              </a:r>
              <a:endParaRPr lang="vi-VN" sz="2400" b="0" dirty="0">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3</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38924" y="1373935"/>
            <a:ext cx="8705076" cy="1631216"/>
          </a:xfrm>
          <a:prstGeom prst="rect">
            <a:avLst/>
          </a:prstGeom>
          <a:noFill/>
        </p:spPr>
        <p:txBody>
          <a:bodyPr wrap="square" rtlCol="0">
            <a:spAutoFit/>
          </a:bodyPr>
          <a:lstStyle/>
          <a:p>
            <a:r>
              <a:rPr lang="vi-VN" sz="2000" b="1" dirty="0">
                <a:solidFill>
                  <a:srgbClr val="C00000"/>
                </a:solidFill>
                <a:latin typeface="Times New Roman" panose="02020603050405020304" pitchFamily="18" charset="0"/>
                <a:cs typeface="Times New Roman" panose="02020603050405020304" pitchFamily="18" charset="0"/>
              </a:rPr>
              <a:t>Mã Lương là một cậu bé vô cùng tốt bụng. Cậu đã dùng cây bút thần để giúp đỡ chúng tôi rất nhiều. Nhà nào không có cày, cậu ấy vẽ cày cho. Nhà nào thiếu cuốc, cậu ấy cũng </a:t>
            </a:r>
            <a:r>
              <a:rPr lang="en-US" sz="2000" b="1" dirty="0" err="1">
                <a:solidFill>
                  <a:srgbClr val="C00000"/>
                </a:solidFill>
                <a:latin typeface="Times New Roman" panose="02020603050405020304" pitchFamily="18" charset="0"/>
                <a:cs typeface="Times New Roman" panose="02020603050405020304" pitchFamily="18" charset="0"/>
              </a:rPr>
              <a:t>vẽ</a:t>
            </a:r>
            <a:r>
              <a:rPr lang="vi-VN" sz="2000" b="1" dirty="0">
                <a:solidFill>
                  <a:srgbClr val="C00000"/>
                </a:solidFill>
                <a:latin typeface="Times New Roman" panose="02020603050405020304" pitchFamily="18" charset="0"/>
                <a:cs typeface="Times New Roman" panose="02020603050405020304" pitchFamily="18" charset="0"/>
              </a:rPr>
              <a:t> cho cu</a:t>
            </a:r>
            <a:r>
              <a:rPr lang="en-US" sz="2000" b="1" dirty="0" err="1">
                <a:solidFill>
                  <a:srgbClr val="C00000"/>
                </a:solidFill>
                <a:latin typeface="Times New Roman" panose="02020603050405020304" pitchFamily="18" charset="0"/>
                <a:cs typeface="Times New Roman" panose="02020603050405020304" pitchFamily="18" charset="0"/>
              </a:rPr>
              <a:t>ốc</a:t>
            </a:r>
            <a:r>
              <a:rPr lang="vi-VN" sz="2000" b="1" dirty="0">
                <a:solidFill>
                  <a:srgbClr val="C00000"/>
                </a:solidFill>
                <a:latin typeface="Times New Roman" panose="02020603050405020304" pitchFamily="18" charset="0"/>
                <a:cs typeface="Times New Roman" panose="02020603050405020304" pitchFamily="18" charset="0"/>
              </a:rPr>
              <a:t>. Nhờ có Mã Lương mà người dân chúng tôi có cuộc sống đầy đủ hơn, không còn thiếu thốn nữa. Chúng tôi rất biết ơn cậu ấy, cậu ấy là một con người vô cùng nhân hậu.</a:t>
            </a:r>
            <a:endParaRPr lang="en-US" sz="2000"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3410013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301556"/>
            <a:ext cx="7943015" cy="838046"/>
            <a:chOff x="2087470" y="388378"/>
            <a:chExt cx="8760595" cy="838046"/>
          </a:xfrm>
        </p:grpSpPr>
        <p:sp>
          <p:nvSpPr>
            <p:cNvPr id="4" name="TextBox 3">
              <a:extLst>
                <a:ext uri="{FF2B5EF4-FFF2-40B4-BE49-F238E27FC236}">
                  <a16:creationId xmlns:a16="http://schemas.microsoft.com/office/drawing/2014/main" id="{017505D2-8FE4-2BEB-C8C9-42781B00838A}"/>
                </a:ext>
              </a:extLst>
            </p:cNvPr>
            <p:cNvSpPr txBox="1"/>
            <p:nvPr/>
          </p:nvSpPr>
          <p:spPr>
            <a:xfrm>
              <a:off x="2913675" y="388378"/>
              <a:ext cx="7934390"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rtl="0">
                <a:spcBef>
                  <a:spcPts val="0"/>
                </a:spcBef>
                <a:spcAft>
                  <a:spcPts val="500"/>
                </a:spcAft>
              </a:pPr>
              <a:r>
                <a:rPr lang="vi-VN" sz="2400" b="0" i="0" u="none" strike="noStrike" dirty="0">
                  <a:solidFill>
                    <a:srgbClr val="717100"/>
                  </a:solidFill>
                  <a:effectLst/>
                  <a:latin typeface="Times New Roman" panose="02020603050405020304" pitchFamily="18" charset="0"/>
                  <a:cs typeface="Times New Roman" panose="02020603050405020304" pitchFamily="18" charset="0"/>
                </a:rPr>
                <a:t>Theo em, vì sao Mã Lương không chịu làm theo ý muốn của ph</a:t>
              </a:r>
              <a:r>
                <a:rPr lang="en-US" sz="2400" dirty="0">
                  <a:solidFill>
                    <a:srgbClr val="717100"/>
                  </a:solidFill>
                  <a:latin typeface="Times New Roman" panose="02020603050405020304" pitchFamily="18" charset="0"/>
                  <a:cs typeface="Times New Roman" panose="02020603050405020304" pitchFamily="18" charset="0"/>
                </a:rPr>
                <a:t>ú</a:t>
              </a:r>
              <a:r>
                <a:rPr lang="vi-VN" sz="2400" b="0" i="0" u="none" strike="noStrike" dirty="0">
                  <a:solidFill>
                    <a:srgbClr val="717100"/>
                  </a:solidFill>
                  <a:effectLst/>
                  <a:latin typeface="Times New Roman" panose="02020603050405020304" pitchFamily="18" charset="0"/>
                  <a:cs typeface="Times New Roman" panose="02020603050405020304" pitchFamily="18" charset="0"/>
                </a:rPr>
                <a:t> ông?</a:t>
              </a:r>
              <a:endParaRPr lang="vi-VN" sz="2400" b="0" dirty="0">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4</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52397" y="1527647"/>
            <a:ext cx="8705076"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a:t>
            </a:r>
            <a:r>
              <a:rPr lang="vi-VN" sz="2000" dirty="0">
                <a:latin typeface="Times New Roman" panose="02020603050405020304" pitchFamily="18" charset="0"/>
                <a:cs typeface="Times New Roman" panose="02020603050405020304" pitchFamily="18" charset="0"/>
              </a:rPr>
              <a:t>. </a:t>
            </a:r>
            <a:r>
              <a:rPr lang="vi-VN" sz="2000" dirty="0" smtClean="0">
                <a:solidFill>
                  <a:srgbClr val="FF0000"/>
                </a:solidFill>
                <a:latin typeface="Times New Roman" panose="02020603050405020304" pitchFamily="18" charset="0"/>
                <a:cs typeface="Times New Roman" panose="02020603050405020304" pitchFamily="18" charset="0"/>
              </a:rPr>
              <a:t>V</a:t>
            </a:r>
            <a:r>
              <a:rPr lang="en-US" sz="2000" dirty="0">
                <a:solidFill>
                  <a:srgbClr val="FF0000"/>
                </a:solidFill>
                <a:latin typeface="Times New Roman" panose="02020603050405020304" pitchFamily="18" charset="0"/>
                <a:cs typeface="Times New Roman" panose="02020603050405020304" pitchFamily="18" charset="0"/>
              </a:rPr>
              <a:t>ì</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ph</a:t>
            </a:r>
            <a:r>
              <a:rPr lang="en-US" sz="2000" dirty="0">
                <a:latin typeface="Times New Roman" panose="02020603050405020304" pitchFamily="18" charset="0"/>
                <a:cs typeface="Times New Roman" panose="02020603050405020304" pitchFamily="18" charset="0"/>
              </a:rPr>
              <a:t>ú</a:t>
            </a:r>
            <a:r>
              <a:rPr lang="vi-VN" sz="2000" dirty="0">
                <a:latin typeface="Times New Roman" panose="02020603050405020304" pitchFamily="18" charset="0"/>
                <a:cs typeface="Times New Roman" panose="02020603050405020304" pitchFamily="18" charset="0"/>
              </a:rPr>
              <a:t> ông đã nhốt Mã Lương vào chuồng ngựa,</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b. </a:t>
            </a:r>
            <a:r>
              <a:rPr lang="vi-VN" sz="2000" dirty="0" smtClean="0">
                <a:solidFill>
                  <a:srgbClr val="FF0000"/>
                </a:solidFill>
                <a:latin typeface="Times New Roman" panose="02020603050405020304" pitchFamily="18" charset="0"/>
                <a:cs typeface="Times New Roman" panose="02020603050405020304" pitchFamily="18" charset="0"/>
              </a:rPr>
              <a:t>V</a:t>
            </a:r>
            <a:r>
              <a:rPr lang="en-US" sz="2000" dirty="0">
                <a:solidFill>
                  <a:srgbClr val="FF0000"/>
                </a:solidFill>
                <a:latin typeface="Times New Roman" panose="02020603050405020304" pitchFamily="18" charset="0"/>
                <a:cs typeface="Times New Roman" panose="02020603050405020304" pitchFamily="18" charset="0"/>
              </a:rPr>
              <a:t>ì</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phú ông </a:t>
            </a:r>
            <a:r>
              <a:rPr lang="vi-VN" sz="2000" dirty="0" smtClean="0">
                <a:solidFill>
                  <a:srgbClr val="FF0000"/>
                </a:solidFill>
                <a:latin typeface="Times New Roman" panose="02020603050405020304" pitchFamily="18" charset="0"/>
                <a:cs typeface="Times New Roman" panose="02020603050405020304" pitchFamily="18" charset="0"/>
              </a:rPr>
              <a:t>b</a:t>
            </a:r>
            <a:r>
              <a:rPr lang="en-US" sz="2000" dirty="0" smtClean="0">
                <a:solidFill>
                  <a:srgbClr val="FF0000"/>
                </a:solidFill>
                <a:latin typeface="Times New Roman" panose="02020603050405020304" pitchFamily="18" charset="0"/>
                <a:cs typeface="Times New Roman" panose="02020603050405020304" pitchFamily="18" charset="0"/>
              </a:rPr>
              <a:t>ắ</a:t>
            </a:r>
            <a:r>
              <a:rPr lang="vi-VN" sz="2000" dirty="0" smtClean="0">
                <a:solidFill>
                  <a:srgbClr val="FF0000"/>
                </a:solidFill>
                <a:latin typeface="Times New Roman" panose="02020603050405020304" pitchFamily="18" charset="0"/>
                <a:cs typeface="Times New Roman" panose="02020603050405020304" pitchFamily="18" charset="0"/>
              </a:rPr>
              <a:t>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Mã Lương chịu đói, chịu rét. </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a:t>
            </a:r>
            <a:r>
              <a:rPr lang="vi-VN" sz="2000" dirty="0">
                <a:latin typeface="Times New Roman" panose="02020603050405020304" pitchFamily="18" charset="0"/>
                <a:cs typeface="Times New Roman" panose="02020603050405020304" pitchFamily="18" charset="0"/>
              </a:rPr>
              <a:t>. </a:t>
            </a:r>
            <a:r>
              <a:rPr lang="vi-VN" sz="2000" dirty="0" smtClean="0">
                <a:solidFill>
                  <a:srgbClr val="FF0000"/>
                </a:solidFill>
                <a:latin typeface="Times New Roman" panose="02020603050405020304" pitchFamily="18" charset="0"/>
                <a:cs typeface="Times New Roman" panose="02020603050405020304" pitchFamily="18" charset="0"/>
              </a:rPr>
              <a:t>V</a:t>
            </a:r>
            <a:r>
              <a:rPr lang="en-US" sz="2000" dirty="0">
                <a:solidFill>
                  <a:srgbClr val="FF0000"/>
                </a:solidFill>
                <a:latin typeface="Times New Roman" panose="02020603050405020304" pitchFamily="18" charset="0"/>
                <a:cs typeface="Times New Roman" panose="02020603050405020304" pitchFamily="18" charset="0"/>
              </a:rPr>
              <a:t>ì</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ph</a:t>
            </a:r>
            <a:r>
              <a:rPr lang="en-US" sz="2000" dirty="0">
                <a:latin typeface="Times New Roman" panose="02020603050405020304" pitchFamily="18" charset="0"/>
                <a:cs typeface="Times New Roman" panose="02020603050405020304" pitchFamily="18" charset="0"/>
              </a:rPr>
              <a:t>ú</a:t>
            </a:r>
            <a:r>
              <a:rPr lang="vi-VN" sz="2000" dirty="0">
                <a:latin typeface="Times New Roman" panose="02020603050405020304" pitchFamily="18" charset="0"/>
                <a:cs typeface="Times New Roman" panose="02020603050405020304" pitchFamily="18" charset="0"/>
              </a:rPr>
              <a:t> ông đã giàu có lại còn tham lam.</a:t>
            </a:r>
          </a:p>
          <a:p>
            <a:r>
              <a:rPr lang="vi-VN" sz="2000" dirty="0">
                <a:latin typeface="Times New Roman" panose="02020603050405020304" pitchFamily="18" charset="0"/>
                <a:cs typeface="Times New Roman" panose="02020603050405020304" pitchFamily="18" charset="0"/>
              </a:rPr>
              <a:t>d. Nêu ý kiến khác của em.</a:t>
            </a:r>
          </a:p>
        </p:txBody>
      </p:sp>
      <p:sp>
        <p:nvSpPr>
          <p:cNvPr id="10" name="TextBox 9">
            <a:extLst>
              <a:ext uri="{FF2B5EF4-FFF2-40B4-BE49-F238E27FC236}">
                <a16:creationId xmlns:a16="http://schemas.microsoft.com/office/drawing/2014/main" id="{E73625E7-94CF-99AE-5866-486FA63F91D2}"/>
              </a:ext>
            </a:extLst>
          </p:cNvPr>
          <p:cNvSpPr txBox="1"/>
          <p:nvPr/>
        </p:nvSpPr>
        <p:spPr>
          <a:xfrm>
            <a:off x="438924" y="3008298"/>
            <a:ext cx="8705076" cy="830997"/>
          </a:xfrm>
          <a:prstGeom prst="rect">
            <a:avLst/>
          </a:prstGeom>
          <a:noFill/>
        </p:spPr>
        <p:txBody>
          <a:bodyPr wrap="square" rtlCol="0">
            <a:spAutoFit/>
          </a:bodyPr>
          <a:lstStyle/>
          <a:p>
            <a:r>
              <a:rPr lang="vi-VN" sz="2400" b="1" dirty="0">
                <a:solidFill>
                  <a:srgbClr val="31ADB9"/>
                </a:solidFill>
                <a:latin typeface="Times New Roman" panose="02020603050405020304" pitchFamily="18" charset="0"/>
                <a:cs typeface="Times New Roman" panose="02020603050405020304" pitchFamily="18" charset="0"/>
              </a:rPr>
              <a:t>Theo em, Mã Lương không chịu làm theo ý muốn của phú ông v</a:t>
            </a:r>
            <a:r>
              <a:rPr lang="en-US" sz="2400" b="1" dirty="0">
                <a:solidFill>
                  <a:srgbClr val="31ADB9"/>
                </a:solidFill>
                <a:latin typeface="Times New Roman" panose="02020603050405020304" pitchFamily="18" charset="0"/>
                <a:cs typeface="Times New Roman" panose="02020603050405020304" pitchFamily="18" charset="0"/>
              </a:rPr>
              <a:t>ì</a:t>
            </a:r>
            <a:r>
              <a:rPr lang="vi-VN" sz="2400" b="1" dirty="0">
                <a:solidFill>
                  <a:srgbClr val="31ADB9"/>
                </a:solidFill>
                <a:latin typeface="Times New Roman" panose="02020603050405020304" pitchFamily="18" charset="0"/>
                <a:cs typeface="Times New Roman" panose="02020603050405020304" pitchFamily="18" charset="0"/>
              </a:rPr>
              <a:t> phú ông đã giàu có lại còn tham lam.</a:t>
            </a:r>
            <a:endParaRPr lang="vi-VN" sz="2400" dirty="0">
              <a:solidFill>
                <a:srgbClr val="31ADB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2039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301556"/>
            <a:ext cx="7943015" cy="838046"/>
            <a:chOff x="2087470" y="388378"/>
            <a:chExt cx="8760595" cy="838046"/>
          </a:xfrm>
        </p:grpSpPr>
        <p:sp>
          <p:nvSpPr>
            <p:cNvPr id="4" name="TextBox 3">
              <a:extLst>
                <a:ext uri="{FF2B5EF4-FFF2-40B4-BE49-F238E27FC236}">
                  <a16:creationId xmlns:a16="http://schemas.microsoft.com/office/drawing/2014/main" id="{017505D2-8FE4-2BEB-C8C9-42781B00838A}"/>
                </a:ext>
              </a:extLst>
            </p:cNvPr>
            <p:cNvSpPr txBox="1"/>
            <p:nvPr/>
          </p:nvSpPr>
          <p:spPr>
            <a:xfrm>
              <a:off x="2913675" y="388378"/>
              <a:ext cx="7934390" cy="46166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rtl="0">
                <a:spcBef>
                  <a:spcPts val="0"/>
                </a:spcBef>
                <a:spcAft>
                  <a:spcPts val="500"/>
                </a:spcAft>
              </a:pP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Em</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đoán</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xem</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những</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sự</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việc</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gì</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sẽ</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xảy</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ra</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tiếp</a:t>
              </a:r>
              <a:r>
                <a:rPr lang="en-US" sz="2400" b="0" i="0" u="none" strike="noStrike" dirty="0">
                  <a:solidFill>
                    <a:srgbClr val="7A7A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7A7A00"/>
                  </a:solidFill>
                  <a:effectLst/>
                  <a:latin typeface="Times New Roman" panose="02020603050405020304" pitchFamily="18" charset="0"/>
                  <a:cs typeface="Times New Roman" panose="02020603050405020304" pitchFamily="18" charset="0"/>
                </a:rPr>
                <a:t>theo</a:t>
              </a:r>
              <a:r>
                <a:rPr lang="en-US" sz="2400" b="0" i="0" u="none" strike="noStrike" dirty="0" err="1">
                  <a:solidFill>
                    <a:srgbClr val="7A7A00"/>
                  </a:solidFill>
                  <a:effectLst/>
                  <a:latin typeface="Arial" panose="020B0604020202020204" pitchFamily="34" charset="0"/>
                </a:rPr>
                <a:t>.</a:t>
              </a:r>
              <a:endParaRPr lang="en-US" sz="2400" b="0" dirty="0">
                <a:effectLst/>
              </a:endParaRP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5</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52397" y="1527647"/>
            <a:ext cx="8705076" cy="1015663"/>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Mã Lương tiếp tục bị tên phú ông truy đuổi, nhưng sau nhiều sóng gió, với sự thông minh và tài năng của mình </a:t>
            </a:r>
            <a:r>
              <a:rPr lang="vi-VN" sz="2000" b="1" dirty="0" smtClean="0">
                <a:solidFill>
                  <a:srgbClr val="FF0000"/>
                </a:solidFill>
                <a:latin typeface="Times New Roman" panose="02020603050405020304" pitchFamily="18" charset="0"/>
                <a:cs typeface="Times New Roman" panose="02020603050405020304" pitchFamily="18" charset="0"/>
              </a:rPr>
              <a:t>Mã </a:t>
            </a:r>
            <a:r>
              <a:rPr lang="vi-VN" sz="2000" b="1" dirty="0">
                <a:solidFill>
                  <a:srgbClr val="FF0000"/>
                </a:solidFill>
                <a:latin typeface="Times New Roman" panose="02020603050405020304" pitchFamily="18" charset="0"/>
                <a:cs typeface="Times New Roman" panose="02020603050405020304" pitchFamily="18" charset="0"/>
              </a:rPr>
              <a:t>Lương đã chiến thắng những kẻ tàn bạo và tiếp tục giúp đỡ người nghèo.</a:t>
            </a:r>
            <a:endParaRPr lang="en-US" sz="20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5794274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092F9-CD8D-D671-6DA8-5A1EE95E0B94}"/>
              </a:ext>
            </a:extLst>
          </p:cNvPr>
          <p:cNvSpPr>
            <a:spLocks noGrp="1"/>
          </p:cNvSpPr>
          <p:nvPr>
            <p:ph type="sldNum" sz="quarter" idx="12"/>
          </p:nvPr>
        </p:nvSpPr>
        <p:spPr/>
        <p:txBody>
          <a:bodyPr/>
          <a:lstStyle/>
          <a:p>
            <a:fld id="{87115745-2F8B-4195-AD23-8A2542AF7C2C}" type="slidenum">
              <a:rPr lang="zh-CN" altLang="en-US" smtClean="0"/>
              <a:t>25</a:t>
            </a:fld>
            <a:endParaRPr lang="zh-CN" altLang="en-US"/>
          </a:p>
        </p:txBody>
      </p:sp>
      <p:sp>
        <p:nvSpPr>
          <p:cNvPr id="4" name="TextBox 3">
            <a:extLst>
              <a:ext uri="{FF2B5EF4-FFF2-40B4-BE49-F238E27FC236}">
                <a16:creationId xmlns:a16="http://schemas.microsoft.com/office/drawing/2014/main" id="{890D8C2B-6521-6FE6-2D8C-BE32B2C7EBAD}"/>
              </a:ext>
            </a:extLst>
          </p:cNvPr>
          <p:cNvSpPr txBox="1"/>
          <p:nvPr/>
        </p:nvSpPr>
        <p:spPr>
          <a:xfrm>
            <a:off x="2699792" y="184140"/>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5" name="TextBox 4">
            <a:extLst>
              <a:ext uri="{FF2B5EF4-FFF2-40B4-BE49-F238E27FC236}">
                <a16:creationId xmlns:a16="http://schemas.microsoft.com/office/drawing/2014/main" id="{C0507137-DDAB-B1B0-6432-2F1C700FA853}"/>
              </a:ext>
            </a:extLst>
          </p:cNvPr>
          <p:cNvSpPr txBox="1"/>
          <p:nvPr/>
        </p:nvSpPr>
        <p:spPr>
          <a:xfrm>
            <a:off x="323528" y="830471"/>
            <a:ext cx="8820472" cy="1569660"/>
          </a:xfrm>
          <a:prstGeom prst="rect">
            <a:avLst/>
          </a:prstGeom>
          <a:noFill/>
        </p:spPr>
        <p:txBody>
          <a:bodyPr wrap="square" rtlCol="0">
            <a:spAutoFit/>
          </a:bodyPr>
          <a:lstStyle/>
          <a:p>
            <a:r>
              <a:rPr lang="en-US" sz="2400" dirty="0">
                <a:latin typeface="UTM Avo" panose="02040603050506020204" pitchFamily="18" charset="0"/>
                <a:ea typeface="AvantGarde" panose="00000400000000000000" pitchFamily="2" charset="0"/>
                <a:cs typeface="AvantGarde" panose="00000400000000000000" pitchFamily="2" charset="0"/>
              </a:rPr>
              <a:t>	</a:t>
            </a:r>
            <a:r>
              <a:rPr lang="vi-VN" sz="2400" b="1" dirty="0">
                <a:latin typeface="Times New Roman" panose="02020603050405020304" pitchFamily="18" charset="0"/>
                <a:cs typeface="Times New Roman" panose="02020603050405020304" pitchFamily="18" charset="0"/>
              </a:rPr>
              <a:t>Bài đọc ca ngợi Mã Lương là một người vừa dũng cảm trước sự bắt nạt của phú ông vừa là một người nhân hậu, cậu đã giúp đỡ rất nhiều người nghèo khổ trong</a:t>
            </a:r>
            <a:r>
              <a:rPr lang="en-US"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cộng đồng, giúp cuộc sống của </a:t>
            </a:r>
            <a:r>
              <a:rPr lang="vi-VN" sz="2400" b="1" dirty="0" smtClean="0">
                <a:latin typeface="Times New Roman" panose="02020603050405020304" pitchFamily="18" charset="0"/>
                <a:cs typeface="Times New Roman" panose="02020603050405020304" pitchFamily="18" charset="0"/>
              </a:rPr>
              <a:t>mọi </a:t>
            </a:r>
            <a:r>
              <a:rPr lang="vi-VN" sz="2400" b="1" dirty="0">
                <a:latin typeface="Times New Roman" panose="02020603050405020304" pitchFamily="18" charset="0"/>
                <a:cs typeface="Times New Roman" panose="02020603050405020304" pitchFamily="18" charset="0"/>
              </a:rPr>
              <a:t>người tốt đẹp hơn</a:t>
            </a:r>
            <a:r>
              <a:rPr lang="vi-VN" sz="2400" b="1" dirty="0"/>
              <a:t>.</a:t>
            </a:r>
            <a:endParaRPr lang="vi-VN" sz="2400" dirty="0"/>
          </a:p>
        </p:txBody>
      </p:sp>
    </p:spTree>
    <p:extLst>
      <p:ext uri="{BB962C8B-B14F-4D97-AF65-F5344CB8AC3E}">
        <p14:creationId xmlns:p14="http://schemas.microsoft.com/office/powerpoint/2010/main" val="848472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563888" y="160340"/>
            <a:ext cx="2382473"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Cây</a:t>
            </a:r>
            <a:r>
              <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bút</a:t>
            </a:r>
            <a:r>
              <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thần</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0" y="838835"/>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Từ</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xưa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người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Huế</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thơ</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đẹp</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nhất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tình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sâu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đậm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nhất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dòng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quê</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Người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ta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kể</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rằng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xưa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kia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dòng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nước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ở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đây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thường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thoảng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mùi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dìu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dịu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bởi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nguồn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chảy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qua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cánh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rừng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mọc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loại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cỏ</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thạch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bồ</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bức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phong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khổ</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mỗi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đoạn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mỗi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khúc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đều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vẻ</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đẹp</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riêng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Bao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trùm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bức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nhiều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sắc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độ</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đậm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nhạt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khác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nhau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da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trời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nước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biếc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màu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non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bãi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ngô</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thảm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cỏ</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Cứ</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mỗi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mùa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hè</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tới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hoa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phượng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vĩ</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nở</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đỏ</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rực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hai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bờ</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Giang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bỗng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thay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chiếc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áo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xanh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hằng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ngày</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dải</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lụa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đào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ửng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hồng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phố</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phường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đêm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trăng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dòng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đường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trăng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lung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linh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dát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vàng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Sông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Hương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đặc</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ân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thiên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nhiên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dành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Huế</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không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khí</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phố</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trở</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nên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trong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làm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tan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biến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những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tiếng</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ồn</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ào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của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chợ</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búa</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tạo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cho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thành</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phố</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một</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vẻ</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êm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đềm</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r>
              <a:rPr kumimoji="0" lang="en-US" sz="1600" b="0" i="1"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Theo</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Cửu</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1600" b="0" i="0" u="none" strike="noStrike" kern="1200" cap="none" spc="0" normalizeH="0" baseline="0" noProof="0" dirty="0" err="1">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Thọ</a:t>
            </a:r>
            <a:r>
              <a:rPr kumimoji="0" lang="en-US" sz="1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Arial-Rounded" panose="020B0500000000000000" pitchFamily="34" charset="0"/>
                <a:cs typeface="Arial-Rounded" panose="020B0500000000000000" pitchFamily="34" charset="0"/>
              </a:rPr>
              <a:t>)</a:t>
            </a:r>
          </a:p>
        </p:txBody>
      </p:sp>
      <p:sp>
        <p:nvSpPr>
          <p:cNvPr id="28" name="Wave 27">
            <a:extLst>
              <a:ext uri="{FF2B5EF4-FFF2-40B4-BE49-F238E27FC236}">
                <a16:creationId xmlns:a16="http://schemas.microsoft.com/office/drawing/2014/main" id="{DB8B1574-7ADC-C659-873F-9C2C9CB303E1}"/>
              </a:ext>
            </a:extLst>
          </p:cNvPr>
          <p:cNvSpPr/>
          <p:nvPr/>
        </p:nvSpPr>
        <p:spPr>
          <a:xfrm>
            <a:off x="899592" y="0"/>
            <a:ext cx="1800200" cy="819432"/>
          </a:xfrm>
          <a:custGeom>
            <a:avLst/>
            <a:gdLst>
              <a:gd name="connsiteX0" fmla="*/ 220705 w 1800200"/>
              <a:gd name="connsiteY0" fmla="*/ 102429 h 819432"/>
              <a:gd name="connsiteX1" fmla="*/ 1800200 w 1800200"/>
              <a:gd name="connsiteY1" fmla="*/ 102429 h 819432"/>
              <a:gd name="connsiteX2" fmla="*/ 1579495 w 1800200"/>
              <a:gd name="connsiteY2" fmla="*/ 717003 h 819432"/>
              <a:gd name="connsiteX3" fmla="*/ 0 w 1800200"/>
              <a:gd name="connsiteY3" fmla="*/ 717003 h 819432"/>
              <a:gd name="connsiteX4" fmla="*/ 220705 w 1800200"/>
              <a:gd name="connsiteY4" fmla="*/ 102429 h 8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819432" fill="none" extrusionOk="0">
                <a:moveTo>
                  <a:pt x="220705" y="102429"/>
                </a:moveTo>
                <a:cubicBezTo>
                  <a:pt x="659992" y="-205813"/>
                  <a:pt x="1175897" y="388030"/>
                  <a:pt x="1800200" y="102429"/>
                </a:cubicBezTo>
                <a:cubicBezTo>
                  <a:pt x="1649970" y="355758"/>
                  <a:pt x="1671108" y="469440"/>
                  <a:pt x="1579495" y="717003"/>
                </a:cubicBezTo>
                <a:cubicBezTo>
                  <a:pt x="1107648" y="1025706"/>
                  <a:pt x="435208" y="399325"/>
                  <a:pt x="0" y="717003"/>
                </a:cubicBezTo>
                <a:cubicBezTo>
                  <a:pt x="-16797" y="641183"/>
                  <a:pt x="228277" y="226605"/>
                  <a:pt x="220705" y="102429"/>
                </a:cubicBezTo>
                <a:close/>
              </a:path>
              <a:path w="1800200" h="819432" stroke="0" extrusionOk="0">
                <a:moveTo>
                  <a:pt x="220705" y="102429"/>
                </a:moveTo>
                <a:cubicBezTo>
                  <a:pt x="768191" y="-274613"/>
                  <a:pt x="1256395" y="319610"/>
                  <a:pt x="1800200" y="102429"/>
                </a:cubicBezTo>
                <a:cubicBezTo>
                  <a:pt x="1698443" y="374376"/>
                  <a:pt x="1568626" y="573828"/>
                  <a:pt x="1579495" y="717003"/>
                </a:cubicBezTo>
                <a:cubicBezTo>
                  <a:pt x="1081056" y="1017692"/>
                  <a:pt x="520499" y="395118"/>
                  <a:pt x="0" y="717003"/>
                </a:cubicBezTo>
                <a:cubicBezTo>
                  <a:pt x="48941" y="419328"/>
                  <a:pt x="70902" y="386348"/>
                  <a:pt x="220705" y="102429"/>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a:t>
            </a:r>
            <a:r>
              <a:rPr kumimoji="0" lang="en-US" sz="1600" b="1" i="0" u="none" strike="noStrike" kern="1200" cap="none" spc="0" normalizeH="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 đọc lại</a:t>
            </a:r>
            <a:endPar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B3369BEA-CA51-5A6F-ECB2-E13A3D0B0DE7}"/>
              </a:ext>
            </a:extLst>
          </p:cNvPr>
          <p:cNvSpPr/>
          <p:nvPr/>
        </p:nvSpPr>
        <p:spPr>
          <a:xfrm>
            <a:off x="0" y="707619"/>
            <a:ext cx="9144000" cy="4275542"/>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7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1700" dirty="0">
                <a:solidFill>
                  <a:schemeClr val="tx1"/>
                </a:solidFill>
                <a:latin typeface="UTM Avo" panose="02040603050506020204" pitchFamily="18" charset="0"/>
                <a:ea typeface="Arial-Rounded" panose="020B0500000000000000" pitchFamily="34" charset="0"/>
                <a:cs typeface="Arial-Rounded" panose="020B0500000000000000" pitchFamily="34" charset="0"/>
              </a:rPr>
              <a:t>	</a:t>
            </a:r>
            <a:r>
              <a:rPr lang="vi-VN" sz="1700" dirty="0">
                <a:solidFill>
                  <a:schemeClr val="tx1"/>
                </a:solidFill>
                <a:latin typeface="Times New Roman" panose="02020603050405020304" pitchFamily="18" charset="0"/>
                <a:cs typeface="Times New Roman" panose="02020603050405020304" pitchFamily="18" charset="0"/>
              </a:rPr>
              <a:t> 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t>
            </a:r>
            <a:r>
              <a:rPr lang="en-US" sz="1700" dirty="0" err="1">
                <a:solidFill>
                  <a:schemeClr val="tx1"/>
                </a:solidFill>
                <a:latin typeface="Times New Roman" panose="02020603050405020304" pitchFamily="18" charset="0"/>
                <a:cs typeface="Times New Roman" panose="02020603050405020304" pitchFamily="18" charset="0"/>
              </a:rPr>
              <a:t>ao</a:t>
            </a:r>
            <a:r>
              <a:rPr lang="vi-VN" sz="1700" dirty="0">
                <a:solidFill>
                  <a:schemeClr val="tx1"/>
                </a:solidFill>
                <a:latin typeface="Times New Roman" panose="02020603050405020304" pitchFamily="18" charset="0"/>
                <a:cs typeface="Times New Roman" panose="02020603050405020304" pitchFamily="18" charset="0"/>
              </a:rPr>
              <a:t> ước có một cây bút vẽ.</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Một đêm, Mã </a:t>
            </a:r>
            <a:r>
              <a:rPr lang="vi-VN" sz="1700" dirty="0" smtClean="0">
                <a:solidFill>
                  <a:srgbClr val="FF0000"/>
                </a:solidFill>
                <a:latin typeface="Times New Roman" panose="02020603050405020304" pitchFamily="18" charset="0"/>
                <a:cs typeface="Times New Roman" panose="02020603050405020304" pitchFamily="18" charset="0"/>
              </a:rPr>
              <a:t>Lư</a:t>
            </a:r>
            <a:r>
              <a:rPr lang="en-US" sz="1700" dirty="0">
                <a:solidFill>
                  <a:srgbClr val="FF0000"/>
                </a:solidFill>
                <a:latin typeface="Times New Roman" panose="02020603050405020304" pitchFamily="18" charset="0"/>
                <a:cs typeface="Times New Roman" panose="02020603050405020304" pitchFamily="18" charset="0"/>
              </a:rPr>
              <a:t>ơ</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mơ thấy một cụ già tóc bạc phơ đưa cho em cây bút sáng lấp lánh</a:t>
            </a:r>
            <a:r>
              <a:rPr lang="en-US" sz="1700" dirty="0">
                <a:solidFill>
                  <a:schemeClr val="tx1"/>
                </a:solidFill>
                <a:latin typeface="Times New Roman" panose="02020603050405020304" pitchFamily="18" charset="0"/>
                <a:cs typeface="Times New Roman" panose="02020603050405020304" pitchFamily="18" charset="0"/>
              </a:rPr>
              <a:t>.</a:t>
            </a:r>
            <a:r>
              <a:rPr lang="vi-VN" sz="1700" dirty="0">
                <a:solidFill>
                  <a:schemeClr val="tx1"/>
                </a:solidFill>
                <a:latin typeface="Times New Roman" panose="02020603050405020304" pitchFamily="18" charset="0"/>
                <a:cs typeface="Times New Roman" panose="02020603050405020304" pitchFamily="18" charset="0"/>
              </a:rPr>
              <a:t> Em reo lên: “Cây bút đẹp quá! Cháu cảm ơn ông!". Tỉnh dậy, Mã Lương thấy cây bút vẫn trong tay </a:t>
            </a:r>
            <a:r>
              <a:rPr lang="vi-VN" sz="1700" dirty="0" smtClean="0">
                <a:solidFill>
                  <a:srgbClr val="FF0000"/>
                </a:solidFill>
                <a:latin typeface="Times New Roman" panose="02020603050405020304" pitchFamily="18" charset="0"/>
                <a:cs typeface="Times New Roman" panose="02020603050405020304" pitchFamily="18" charset="0"/>
              </a:rPr>
              <a:t>m</a:t>
            </a:r>
            <a:r>
              <a:rPr lang="en-US" sz="1700" dirty="0">
                <a:solidFill>
                  <a:srgbClr val="FF0000"/>
                </a:solidFill>
                <a:latin typeface="Times New Roman" panose="02020603050405020304" pitchFamily="18" charset="0"/>
                <a:cs typeface="Times New Roman" panose="02020603050405020304" pitchFamily="18" charset="0"/>
              </a:rPr>
              <a:t>ì</a:t>
            </a:r>
            <a:r>
              <a:rPr lang="vi-VN" sz="1700" dirty="0" smtClean="0">
                <a:solidFill>
                  <a:srgbClr val="FF0000"/>
                </a:solidFill>
                <a:latin typeface="Times New Roman" panose="02020603050405020304" pitchFamily="18" charset="0"/>
                <a:cs typeface="Times New Roman" panose="02020603050405020304" pitchFamily="18" charset="0"/>
              </a:rPr>
              <a:t>nh</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một con chim, chim tung cánh bay; vẽ một con cá,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a:solidFill>
                  <a:srgbClr val="FF0000"/>
                </a:solidFill>
                <a:latin typeface="Times New Roman" panose="02020603050405020304" pitchFamily="18" charset="0"/>
                <a:cs typeface="Times New Roman" panose="02020603050405020304" pitchFamily="18" charset="0"/>
              </a:rPr>
              <a:t>á</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vẫy đuôi trườn xuống sông,... Mã Lương </a:t>
            </a:r>
            <a:r>
              <a:rPr lang="vi-VN" sz="1700" dirty="0" smtClean="0">
                <a:solidFill>
                  <a:srgbClr val="FF0000"/>
                </a:solidFill>
                <a:latin typeface="Times New Roman" panose="02020603050405020304" pitchFamily="18" charset="0"/>
                <a:cs typeface="Times New Roman" panose="02020603050405020304" pitchFamily="18" charset="0"/>
              </a:rPr>
              <a:t>li</a:t>
            </a:r>
            <a:r>
              <a:rPr lang="en-US" sz="1700" dirty="0" smtClean="0">
                <a:solidFill>
                  <a:srgbClr val="FF0000"/>
                </a:solidFill>
                <a:latin typeface="Times New Roman" panose="02020603050405020304" pitchFamily="18" charset="0"/>
                <a:cs typeface="Times New Roman" panose="02020603050405020304" pitchFamily="18" charset="0"/>
              </a:rPr>
              <a:t>ề</a:t>
            </a:r>
            <a:r>
              <a:rPr lang="vi-VN" sz="1700" dirty="0" smtClean="0">
                <a:solidFill>
                  <a:srgbClr val="FF0000"/>
                </a:solidFill>
                <a:latin typeface="Times New Roman" panose="02020603050405020304" pitchFamily="18" charset="0"/>
                <a:cs typeface="Times New Roman" panose="02020603050405020304" pitchFamily="18" charset="0"/>
              </a:rPr>
              <a:t>n </a:t>
            </a:r>
            <a:r>
              <a:rPr lang="vi-VN" sz="1700" dirty="0">
                <a:solidFill>
                  <a:schemeClr val="tx1"/>
                </a:solidFill>
                <a:latin typeface="Times New Roman" panose="02020603050405020304" pitchFamily="18" charset="0"/>
                <a:cs typeface="Times New Roman" panose="02020603050405020304" pitchFamily="18" charset="0"/>
              </a:rPr>
              <a:t>dùng bút thần vẽ cho người nghèo trong làng. Nhà nào không có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a:solidFill>
                  <a:srgbClr val="FF0000"/>
                </a:solidFill>
                <a:latin typeface="Times New Roman" panose="02020603050405020304" pitchFamily="18" charset="0"/>
                <a:cs typeface="Times New Roman" panose="02020603050405020304" pitchFamily="18" charset="0"/>
              </a:rPr>
              <a:t>â</a:t>
            </a:r>
            <a:r>
              <a:rPr lang="vi-VN" sz="1700" dirty="0" smtClean="0">
                <a:solidFill>
                  <a:srgbClr val="FF0000"/>
                </a:solidFill>
                <a:latin typeface="Times New Roman" panose="02020603050405020304" pitchFamily="18" charset="0"/>
                <a:cs typeface="Times New Roman" panose="02020603050405020304" pitchFamily="18" charset="0"/>
              </a:rPr>
              <a:t>y</a:t>
            </a:r>
            <a:r>
              <a:rPr lang="vi-VN" sz="1700" dirty="0">
                <a:solidFill>
                  <a:schemeClr val="tx1"/>
                </a:solidFill>
                <a:latin typeface="Times New Roman" panose="02020603050405020304" pitchFamily="18" charset="0"/>
                <a:cs typeface="Times New Roman" panose="02020603050405020304" pitchFamily="18" charset="0"/>
              </a:rPr>
              <a:t>, em vẽ cho cây. Nhà nào không có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 em vẽ cho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Biết chuyện, một</a:t>
            </a:r>
            <a:r>
              <a:rPr lang="vi-VN" sz="1700" dirty="0">
                <a:solidFill>
                  <a:srgbClr val="FF0000"/>
                </a:solidFill>
                <a:latin typeface="Times New Roman" panose="02020603050405020304" pitchFamily="18" charset="0"/>
                <a:cs typeface="Times New Roman" panose="02020603050405020304" pitchFamily="18" charset="0"/>
              </a:rPr>
              <a:t> </a:t>
            </a:r>
            <a:r>
              <a:rPr lang="vi-VN" sz="1700" dirty="0" smtClean="0">
                <a:solidFill>
                  <a:srgbClr val="FF0000"/>
                </a:solidFill>
                <a:latin typeface="Times New Roman" panose="02020603050405020304" pitchFamily="18" charset="0"/>
                <a:cs typeface="Times New Roman" panose="02020603050405020304" pitchFamily="18" charset="0"/>
              </a:rPr>
              <a:t>ph</a:t>
            </a:r>
            <a:r>
              <a:rPr lang="en-US" sz="1700" dirty="0">
                <a:solidFill>
                  <a:srgbClr val="FF0000"/>
                </a:solidFill>
                <a:latin typeface="Times New Roman" panose="02020603050405020304" pitchFamily="18" charset="0"/>
                <a:cs typeface="Times New Roman" panose="02020603050405020304" pitchFamily="18" charset="0"/>
              </a:rPr>
              <a:t>ú</a:t>
            </a:r>
            <a:r>
              <a:rPr lang="vi-VN" sz="1700" dirty="0" smtClean="0">
                <a:solidFill>
                  <a:srgbClr val="FF0000"/>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ông trong làng sai đầy tớ: “Mau bắt Mã Lương về cho ta!”. Hắn bắt Mã Lương vẽ theo ý muốn của hắn. Mã Lương không chịu. Hắn nhất em vào chuồng </a:t>
            </a:r>
            <a:r>
              <a:rPr lang="vi-VN" sz="1700" dirty="0" smtClean="0">
                <a:solidFill>
                  <a:srgbClr val="FF0000"/>
                </a:solidFill>
                <a:latin typeface="Times New Roman" panose="02020603050405020304" pitchFamily="18" charset="0"/>
                <a:cs typeface="Times New Roman" panose="02020603050405020304" pitchFamily="18" charset="0"/>
              </a:rPr>
              <a:t>ngự</a:t>
            </a:r>
            <a:r>
              <a:rPr lang="en-US" sz="1700" dirty="0" smtClean="0">
                <a:solidFill>
                  <a:srgbClr val="FF0000"/>
                </a:solidFill>
                <a:latin typeface="Times New Roman" panose="02020603050405020304" pitchFamily="18" charset="0"/>
                <a:cs typeface="Times New Roman" panose="02020603050405020304" pitchFamily="18" charset="0"/>
              </a:rPr>
              <a:t>a</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bỏ đói, bỏ rét.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smtClean="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bánh để ăn, vẽ lò sưởi để sưởi.</a:t>
            </a:r>
            <a:endParaRPr lang="en-US" sz="1700" dirty="0">
              <a:solidFill>
                <a:schemeClr val="tx1"/>
              </a:solidFill>
              <a:latin typeface="Times New Roman" panose="02020603050405020304" pitchFamily="18" charset="0"/>
              <a:cs typeface="Times New Roman" panose="02020603050405020304" pitchFamily="18" charset="0"/>
            </a:endParaRPr>
          </a:p>
          <a:p>
            <a:pPr algn="r">
              <a:spcAft>
                <a:spcPts val="500"/>
              </a:spcAft>
            </a:pP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Phú ông sai đầy tớ xông vào cướp bút thần.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đã vượt ra ngoài bằng chiếc thang vẽ trên tường. Rồi Mã Lương vẽ một con ngựa, đi khắp đó đây giúp đỡ những người nghèo khổ.</a:t>
            </a:r>
            <a:r>
              <a:rPr lang="en-US" sz="1700" i="1" dirty="0">
                <a:solidFill>
                  <a:schemeClr val="tx1"/>
                </a:solidFill>
                <a:latin typeface="Times New Roman" panose="02020603050405020304" pitchFamily="18" charset="0"/>
                <a:cs typeface="Times New Roman" panose="02020603050405020304" pitchFamily="18" charset="0"/>
              </a:rPr>
              <a:t> </a:t>
            </a:r>
            <a:r>
              <a:rPr lang="vi-VN" sz="1700" i="1" dirty="0">
                <a:solidFill>
                  <a:schemeClr val="tx1"/>
                </a:solidFill>
                <a:latin typeface="Times New Roman" panose="02020603050405020304" pitchFamily="18" charset="0"/>
                <a:cs typeface="Times New Roman" panose="02020603050405020304" pitchFamily="18" charset="0"/>
              </a:rPr>
              <a:t>(Theo Truyện cổ tích Trung Quốc)</a:t>
            </a:r>
            <a:endParaRPr lang="vi-VN" sz="17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4368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58" y="1017270"/>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a:solidFill>
                  <a:srgbClr val="FF00FF"/>
                </a:solidFill>
                <a:latin typeface="HP-087" panose="020B0803050302020204" pitchFamily="34" charset="0"/>
              </a:rPr>
              <a:t>ĐỌC MỞ RỘNG</a:t>
            </a:r>
          </a:p>
        </p:txBody>
      </p:sp>
    </p:spTree>
    <p:extLst>
      <p:ext uri="{BB962C8B-B14F-4D97-AF65-F5344CB8AC3E}">
        <p14:creationId xmlns:p14="http://schemas.microsoft.com/office/powerpoint/2010/main" val="28637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7544" y="123478"/>
            <a:ext cx="8496944" cy="864096"/>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 name="TextBox 3"/>
          <p:cNvSpPr txBox="1"/>
          <p:nvPr/>
        </p:nvSpPr>
        <p:spPr>
          <a:xfrm>
            <a:off x="0" y="123478"/>
            <a:ext cx="9144000"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dirty="0" smtClean="0">
                <a:latin typeface="Times New Roman" panose="02020603050405020304" pitchFamily="18" charset="0"/>
                <a:cs typeface="Times New Roman" panose="02020603050405020304" pitchFamily="18" charset="0"/>
              </a:rPr>
              <a:t>1.Tìm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mẫu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495" y="987574"/>
            <a:ext cx="6335009" cy="3384376"/>
          </a:xfrm>
          <a:prstGeom prst="rect">
            <a:avLst/>
          </a:prstGeom>
        </p:spPr>
      </p:pic>
      <p:sp>
        <p:nvSpPr>
          <p:cNvPr id="7" name="TextBox 6"/>
          <p:cNvSpPr txBox="1"/>
          <p:nvPr/>
        </p:nvSpPr>
        <p:spPr>
          <a:xfrm>
            <a:off x="0" y="4312503"/>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.Chia </a:t>
            </a:r>
            <a:r>
              <a:rPr lang="en-US" sz="2400" dirty="0" err="1" smtClean="0">
                <a:latin typeface="Times New Roman" panose="02020603050405020304" pitchFamily="18" charset="0"/>
                <a:cs typeface="Times New Roman" panose="02020603050405020304" pitchFamily="18" charset="0"/>
              </a:rPr>
              <a:t>sẻ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tiết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2504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58" y="1017270"/>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3" y="2332039"/>
            <a:ext cx="6039739" cy="715581"/>
          </a:xfrm>
          <a:prstGeom prst="rect">
            <a:avLst/>
          </a:prstGeom>
          <a:noFill/>
        </p:spPr>
        <p:txBody>
          <a:bodyPr wrap="square" rtlCol="0">
            <a:spAutoFit/>
          </a:bodyPr>
          <a:lstStyle/>
          <a:p>
            <a:pPr defTabSz="685800"/>
            <a:r>
              <a:rPr lang="en-US" sz="4050" dirty="0" err="1" smtClean="0">
                <a:solidFill>
                  <a:srgbClr val="FF00FF"/>
                </a:solidFill>
                <a:latin typeface="Times New Roman" panose="02020603050405020304" pitchFamily="18" charset="0"/>
                <a:cs typeface="Times New Roman" panose="02020603050405020304" pitchFamily="18" charset="0"/>
              </a:rPr>
              <a:t>Câu</a:t>
            </a:r>
            <a:r>
              <a:rPr lang="en-US" sz="4050" dirty="0" smtClean="0">
                <a:solidFill>
                  <a:srgbClr val="FF00FF"/>
                </a:solidFill>
                <a:latin typeface="Times New Roman" panose="02020603050405020304" pitchFamily="18" charset="0"/>
                <a:cs typeface="Times New Roman" panose="02020603050405020304" pitchFamily="18" charset="0"/>
              </a:rPr>
              <a:t> </a:t>
            </a:r>
            <a:r>
              <a:rPr lang="en-US" sz="4050" dirty="0" err="1" smtClean="0">
                <a:solidFill>
                  <a:srgbClr val="FF00FF"/>
                </a:solidFill>
                <a:latin typeface="Times New Roman" panose="02020603050405020304" pitchFamily="18" charset="0"/>
                <a:cs typeface="Times New Roman" panose="02020603050405020304" pitchFamily="18" charset="0"/>
              </a:rPr>
              <a:t>chuyện</a:t>
            </a:r>
            <a:r>
              <a:rPr lang="en-US" sz="4050" dirty="0" smtClean="0">
                <a:solidFill>
                  <a:srgbClr val="FF00FF"/>
                </a:solidFill>
                <a:latin typeface="Times New Roman" panose="02020603050405020304" pitchFamily="18" charset="0"/>
                <a:cs typeface="Times New Roman" panose="02020603050405020304" pitchFamily="18" charset="0"/>
              </a:rPr>
              <a:t>: </a:t>
            </a:r>
            <a:r>
              <a:rPr lang="en-US" sz="4050" dirty="0" smtClean="0">
                <a:latin typeface="Times New Roman" panose="02020603050405020304" pitchFamily="18" charset="0"/>
                <a:cs typeface="Times New Roman" panose="02020603050405020304" pitchFamily="18" charset="0"/>
              </a:rPr>
              <a:t>Ba </a:t>
            </a:r>
            <a:r>
              <a:rPr lang="en-US" sz="4050" dirty="0" err="1" smtClean="0">
                <a:latin typeface="Times New Roman" panose="02020603050405020304" pitchFamily="18" charset="0"/>
                <a:cs typeface="Times New Roman" panose="02020603050405020304" pitchFamily="18" charset="0"/>
              </a:rPr>
              <a:t>điều</a:t>
            </a:r>
            <a:r>
              <a:rPr lang="en-US" sz="4050" dirty="0" smtClean="0">
                <a:latin typeface="Times New Roman" panose="02020603050405020304" pitchFamily="18" charset="0"/>
                <a:cs typeface="Times New Roman" panose="02020603050405020304" pitchFamily="18" charset="0"/>
              </a:rPr>
              <a:t> </a:t>
            </a:r>
            <a:r>
              <a:rPr lang="en-US" sz="4050" dirty="0" err="1" smtClean="0">
                <a:latin typeface="Times New Roman" panose="02020603050405020304" pitchFamily="18" charset="0"/>
                <a:cs typeface="Times New Roman" panose="02020603050405020304" pitchFamily="18" charset="0"/>
              </a:rPr>
              <a:t>ước</a:t>
            </a:r>
            <a:endParaRPr lang="en-US" sz="4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8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68590" y="3042994"/>
            <a:ext cx="5006820" cy="484748"/>
          </a:xfrm>
          <a:prstGeom prst="rect">
            <a:avLst/>
          </a:prstGeom>
          <a:noFill/>
        </p:spPr>
        <p:txBody>
          <a:bodyPr wrap="none" lIns="68580" tIns="34290" rIns="68580" bIns="34290">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id="{D5637220-8609-44A7-8DDD-910576BCA515}"/>
              </a:ext>
            </a:extLst>
          </p:cNvPr>
          <p:cNvSpPr/>
          <p:nvPr/>
        </p:nvSpPr>
        <p:spPr>
          <a:xfrm>
            <a:off x="4401482" y="3693565"/>
            <a:ext cx="3393878" cy="461665"/>
          </a:xfrm>
          <a:prstGeom prst="rect">
            <a:avLst/>
          </a:prstGeom>
        </p:spPr>
        <p:txBody>
          <a:bodyPr wrap="non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1445" y="-600075"/>
            <a:ext cx="457200" cy="457200"/>
          </a:xfrm>
          <a:prstGeom prst="rect">
            <a:avLst/>
          </a:prstGeom>
        </p:spPr>
      </p:pic>
    </p:spTree>
    <p:extLst>
      <p:ext uri="{BB962C8B-B14F-4D97-AF65-F5344CB8AC3E}">
        <p14:creationId xmlns:p14="http://schemas.microsoft.com/office/powerpoint/2010/main" val="37299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563888" y="32926"/>
            <a:ext cx="2382473"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Ba </a:t>
            </a:r>
            <a:r>
              <a:rPr kumimoji="0" lang="en-US" sz="2400" b="1" i="0" u="none" strike="noStrike" kern="1200" cap="none" spc="0" normalizeH="0" baseline="0" noProof="0" dirty="0" err="1" smtClean="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điều</a:t>
            </a:r>
            <a:r>
              <a:rPr kumimoji="0" lang="en-US" sz="2400" b="1" i="0" u="none" strike="noStrike" kern="1200" cap="none" spc="0" normalizeH="0" noProof="0" dirty="0" smtClean="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smtClean="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ước</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B3369BEA-CA51-5A6F-ECB2-E13A3D0B0DE7}"/>
              </a:ext>
            </a:extLst>
          </p:cNvPr>
          <p:cNvSpPr/>
          <p:nvPr/>
        </p:nvSpPr>
        <p:spPr>
          <a:xfrm>
            <a:off x="0" y="580204"/>
            <a:ext cx="9144000" cy="4563296"/>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7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Ngày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xưa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rèn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tặng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a:t>
            </a:r>
          </a:p>
          <a:p>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Nghĩ</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sung </a:t>
            </a:r>
            <a:r>
              <a:rPr lang="en-US" sz="2000" dirty="0" err="1">
                <a:solidFill>
                  <a:schemeClr val="tx1"/>
                </a:solidFill>
                <a:latin typeface="Times New Roman" panose="02020603050405020304" pitchFamily="18" charset="0"/>
                <a:cs typeface="Times New Roman" panose="02020603050405020304" pitchFamily="18" charset="0"/>
              </a:rPr>
              <a:t>sướng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trở</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Phút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chốc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đứng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cấm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tấp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nập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mấy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cảnh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ngồi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rồi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bỏ</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a:t>
            </a:r>
            <a:r>
              <a:rPr lang="en-US" sz="2000" dirty="0">
                <a:solidFill>
                  <a:schemeClr val="tx1"/>
                </a:solidFill>
                <a:latin typeface="Times New Roman" panose="02020603050405020304" pitchFamily="18" charset="0"/>
                <a:cs typeface="Times New Roman" panose="02020603050405020304" pitchFamily="18" charset="0"/>
              </a:rPr>
              <a:t>.</a:t>
            </a:r>
          </a:p>
          <a:p>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gặp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tiền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vô</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tiền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luôn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bị</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bọn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cướp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rập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tiền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cũng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chẳng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vui</a:t>
            </a:r>
            <a:r>
              <a:rPr lang="en-US" sz="2000" dirty="0">
                <a:solidFill>
                  <a:schemeClr val="tx1"/>
                </a:solidFill>
                <a:latin typeface="Times New Roman" panose="02020603050405020304" pitchFamily="18" charset="0"/>
                <a:cs typeface="Times New Roman" panose="02020603050405020304" pitchFamily="18" charset="0"/>
              </a:rPr>
              <a:t>.</a:t>
            </a:r>
          </a:p>
          <a:p>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Chỉ</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còn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Nhìn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mây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bồng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bềnh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bay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mây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Chàng</a:t>
            </a:r>
            <a:r>
              <a:rPr lang="en-US" sz="2000" dirty="0">
                <a:solidFill>
                  <a:schemeClr val="tx1"/>
                </a:solidFill>
                <a:latin typeface="Times New Roman" panose="02020603050405020304" pitchFamily="18" charset="0"/>
                <a:cs typeface="Times New Roman" panose="02020603050405020304" pitchFamily="18" charset="0"/>
              </a:rPr>
              <a:t> bay </a:t>
            </a:r>
            <a:r>
              <a:rPr lang="en-US" sz="2000" dirty="0" err="1">
                <a:solidFill>
                  <a:schemeClr val="tx1"/>
                </a:solidFill>
                <a:latin typeface="Times New Roman" panose="02020603050405020304" pitchFamily="18" charset="0"/>
                <a:cs typeface="Times New Roman" panose="02020603050405020304" pitchFamily="18" charset="0"/>
              </a:rPr>
              <a:t>khắp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ngắm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cảnh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dưới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cũng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thèm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trở</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quê</a:t>
            </a:r>
            <a:r>
              <a:rPr lang="en-US" sz="2000" dirty="0">
                <a:solidFill>
                  <a:schemeClr val="tx1"/>
                </a:solidFill>
                <a:latin typeface="Times New Roman" panose="02020603050405020304" pitchFamily="18" charset="0"/>
                <a:cs typeface="Times New Roman" panose="02020603050405020304" pitchFamily="18" charset="0"/>
              </a:rPr>
              <a:t>.</a:t>
            </a:r>
          </a:p>
          <a:p>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Lò</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rèn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đỏ</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lửa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đêm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búa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giữa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quý</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trọng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thấy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ích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mơ</a:t>
            </a:r>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Truyện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cổ</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tích</a:t>
            </a:r>
            <a:r>
              <a:rPr lang="en-US" sz="2000" dirty="0">
                <a:solidFill>
                  <a:schemeClr val="tx1"/>
                </a:solidFill>
                <a:latin typeface="Times New Roman" panose="02020603050405020304" pitchFamily="18" charset="0"/>
                <a:cs typeface="Times New Roman" panose="02020603050405020304" pitchFamily="18" charset="0"/>
              </a:rPr>
              <a:t> Ba Na </a:t>
            </a:r>
            <a:r>
              <a:rPr lang="vi-VN" sz="1700" dirty="0">
                <a:solidFill>
                  <a:schemeClr val="tx1"/>
                </a:solidFill>
                <a:latin typeface="Times New Roman" panose="02020603050405020304" pitchFamily="18" charset="0"/>
                <a:cs typeface="Times New Roman" panose="02020603050405020304" pitchFamily="18" charset="0"/>
              </a:rPr>
              <a:t/>
            </a:r>
            <a:br>
              <a:rPr lang="vi-VN" sz="1700" dirty="0">
                <a:solidFill>
                  <a:schemeClr val="tx1"/>
                </a:solidFill>
                <a:latin typeface="Times New Roman" panose="02020603050405020304" pitchFamily="18" charset="0"/>
                <a:cs typeface="Times New Roman" panose="02020603050405020304" pitchFamily="18" charset="0"/>
              </a:rPr>
            </a:br>
            <a:endPar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71970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58" y="1017270"/>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a:solidFill>
                  <a:srgbClr val="FF00FF"/>
                </a:solidFill>
                <a:latin typeface="HP-087" panose="020B0803050302020204" pitchFamily="34" charset="0"/>
              </a:rPr>
              <a:t>CỦNG CỐ - DẶN DÒ</a:t>
            </a: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238156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2" y="1914384"/>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20" y="1486724"/>
            <a:ext cx="1545470" cy="1037934"/>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5960" y="1884250"/>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666" y="1486724"/>
            <a:ext cx="1545470" cy="1037934"/>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0701" y="1930167"/>
            <a:ext cx="1476884" cy="1307705"/>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9080" y="1500168"/>
            <a:ext cx="1545470" cy="1037934"/>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47870" y="1958497"/>
            <a:ext cx="1476884" cy="1307705"/>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49073" y="1542609"/>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282" y="2151070"/>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1872" y="3228459"/>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28" y="3232940"/>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1871" y="2160347"/>
            <a:ext cx="4571999" cy="251114"/>
          </a:xfrm>
          <a:prstGeom prst="rect">
            <a:avLst/>
          </a:prstGeom>
        </p:spPr>
      </p:pic>
      <p:sp>
        <p:nvSpPr>
          <p:cNvPr id="42" name="Flowchart: Summing Junction 41">
            <a:hlinkClick r:id="rId16" action="ppaction://hlinksldjump"/>
            <a:extLst>
              <a:ext uri="{FF2B5EF4-FFF2-40B4-BE49-F238E27FC236}">
                <a16:creationId xmlns:a16="http://schemas.microsoft.com/office/drawing/2014/main" id="{E51D645D-F5EB-48AD-9720-05E0BE57DF46}"/>
              </a:ext>
            </a:extLst>
          </p:cNvPr>
          <p:cNvSpPr/>
          <p:nvPr/>
        </p:nvSpPr>
        <p:spPr>
          <a:xfrm>
            <a:off x="8549017" y="458619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20970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8366" y="138765"/>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484886" y="313610"/>
            <a:ext cx="5127104" cy="67753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Times New Roman" panose="02020603050405020304" pitchFamily="18" charset="0"/>
                <a:ea typeface="Times New Roman" panose="02020603050405020304" pitchFamily="18" charset="0"/>
              </a:rPr>
              <a:t>Đọc đoạn 1+2, nêu chi tiết khiến em cảm động?</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43457" y="110468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Bác</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định</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chuyển</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quê</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chơi</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bằng</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nhựa</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xuất</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khiến</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hang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bác</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bị</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ế.</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4839331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239976"/>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955381" y="400163"/>
            <a:ext cx="5847183" cy="7725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000" dirty="0">
                <a:solidFill>
                  <a:schemeClr val="tx1"/>
                </a:solidFill>
                <a:latin typeface="Times New Roman" panose="02020603050405020304" pitchFamily="18" charset="0"/>
                <a:ea typeface="Times New Roman" panose="02020603050405020304" pitchFamily="18" charset="0"/>
              </a:rPr>
              <a:t>Đọc đoạn 3, nhắc lại nội dung bài Người làm đồ chơi?</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0682" y="1511298"/>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000" dirty="0">
                <a:solidFill>
                  <a:srgbClr val="00B050"/>
                </a:solidFill>
                <a:latin typeface="Times New Roman" panose="02020603050405020304" pitchFamily="18" charset="0"/>
                <a:cs typeface="Times New Roman" panose="02020603050405020304" pitchFamily="18" charset="0"/>
              </a:rPr>
              <a:t>Tấm lòng nhân hậu, tình cảm quý trọng của bạn nhỏ đối với bác hàng </a:t>
            </a:r>
            <a:r>
              <a:rPr lang="vi-VN" sz="2000" dirty="0" smtClean="0">
                <a:solidFill>
                  <a:srgbClr val="00B050"/>
                </a:solidFill>
                <a:latin typeface="Times New Roman" panose="02020603050405020304" pitchFamily="18" charset="0"/>
                <a:cs typeface="Times New Roman" panose="02020603050405020304" pitchFamily="18" charset="0"/>
              </a:rPr>
              <a:t>xóm </a:t>
            </a:r>
            <a:r>
              <a:rPr lang="vi-VN" sz="2000" dirty="0">
                <a:solidFill>
                  <a:srgbClr val="00B050"/>
                </a:solidFill>
                <a:latin typeface="Times New Roman" panose="02020603050405020304" pitchFamily="18" charset="0"/>
                <a:cs typeface="Times New Roman" panose="02020603050405020304" pitchFamily="18" charset="0"/>
              </a:rPr>
              <a:t>làm nghề nặn đồ chơi</a:t>
            </a:r>
            <a:endParaRPr lang="en-US" sz="20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22988726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206828"/>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5991199" cy="78431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000" dirty="0">
                <a:solidFill>
                  <a:schemeClr val="tx1"/>
                </a:solidFill>
                <a:latin typeface="Times New Roman" panose="02020603050405020304" pitchFamily="18" charset="0"/>
                <a:cs typeface="Times New Roman" panose="02020603050405020304" pitchFamily="18" charset="0"/>
              </a:rPr>
              <a:t>Nếu được ban một phép lạ em muốn mình có phép lạ gì?</a:t>
            </a:r>
            <a:endParaRPr lang="en-US" sz="20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01803" y="1135456"/>
            <a:ext cx="4223241"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000" dirty="0">
                <a:solidFill>
                  <a:srgbClr val="7030A0"/>
                </a:solidFill>
                <a:latin typeface="Times New Roman" panose="02020603050405020304" pitchFamily="18" charset="0"/>
                <a:cs typeface="Times New Roman" panose="02020603050405020304" pitchFamily="18" charset="0"/>
              </a:rPr>
              <a:t>Em sẽ ước chữa khỏi bệnh cho mẹ...</a:t>
            </a:r>
            <a:endParaRPr lang="en-US" sz="20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83087676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953588" y="1123389"/>
            <a:ext cx="5190412" cy="114073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100" dirty="0">
                <a:solidFill>
                  <a:schemeClr val="tx1"/>
                </a:solidFill>
                <a:latin typeface="Times New Roman" panose="02020603050405020304" pitchFamily="18" charset="0"/>
                <a:cs typeface="Times New Roman" panose="02020603050405020304" pitchFamily="18" charset="0"/>
              </a:rPr>
              <a:t>Đây là nhân vật nào mà em thường thấy xuất hiện trong câu chuyện cổ tích? </a:t>
            </a:r>
            <a:endParaRPr lang="en-US" sz="21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87820" y="2467410"/>
            <a:ext cx="2728334"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5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Ông</a:t>
            </a:r>
            <a:r>
              <a:rPr lang="en-US" sz="45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5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bụt</a:t>
            </a:r>
            <a:endParaRPr lang="en-US" sz="45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8869" y="4053672"/>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57610" y="3183907"/>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7441" y="-236685"/>
            <a:ext cx="3136544" cy="2979359"/>
          </a:xfrm>
          <a:prstGeom prst="rect">
            <a:avLst/>
          </a:prstGeom>
        </p:spPr>
      </p:pic>
    </p:spTree>
    <p:extLst>
      <p:ext uri="{BB962C8B-B14F-4D97-AF65-F5344CB8AC3E}">
        <p14:creationId xmlns:p14="http://schemas.microsoft.com/office/powerpoint/2010/main" val="271164356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563888" y="160340"/>
            <a:ext cx="2382473"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bút</a:t>
            </a:r>
            <a:r>
              <a:rPr lang="en-US" sz="2400" b="1" dirty="0">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rPr>
              <a:t>thần</a:t>
            </a:r>
            <a:endParaRPr lang="en-US" sz="2400" b="1" dirty="0">
              <a:solidFill>
                <a:schemeClr val="accent2">
                  <a:lumMod val="75000"/>
                </a:schemeClr>
              </a:solidFill>
              <a:latin typeface="UTM Avo" panose="02040603050506020204" pitchFamily="18"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0" y="707619"/>
            <a:ext cx="9144000" cy="4275542"/>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7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1700" dirty="0">
                <a:solidFill>
                  <a:schemeClr val="tx1"/>
                </a:solidFill>
                <a:latin typeface="UTM Avo" panose="02040603050506020204" pitchFamily="18" charset="0"/>
                <a:ea typeface="Arial-Rounded" panose="020B0500000000000000" pitchFamily="34" charset="0"/>
                <a:cs typeface="Arial-Rounded" panose="020B0500000000000000" pitchFamily="34" charset="0"/>
              </a:rPr>
              <a:t>	</a:t>
            </a:r>
            <a:r>
              <a:rPr lang="vi-VN" sz="1700" dirty="0">
                <a:solidFill>
                  <a:schemeClr val="tx1"/>
                </a:solidFill>
                <a:latin typeface="Times New Roman" panose="02020603050405020304" pitchFamily="18"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t>
            </a:r>
            <a:r>
              <a:rPr lang="en-US" sz="1700" dirty="0" err="1">
                <a:solidFill>
                  <a:schemeClr val="tx1"/>
                </a:solidFill>
                <a:latin typeface="Times New Roman" panose="02020603050405020304" pitchFamily="18" charset="0"/>
                <a:cs typeface="Times New Roman" panose="02020603050405020304" pitchFamily="18" charset="0"/>
              </a:rPr>
              <a:t>ao</a:t>
            </a:r>
            <a:r>
              <a:rPr lang="vi-VN" sz="1700" dirty="0">
                <a:solidFill>
                  <a:schemeClr val="tx1"/>
                </a:solidFill>
                <a:latin typeface="Times New Roman" panose="02020603050405020304" pitchFamily="18" charset="0"/>
                <a:cs typeface="Times New Roman" panose="02020603050405020304" pitchFamily="18" charset="0"/>
              </a:rPr>
              <a:t> ước có một cây bút vẽ.</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Một đêm, Mã </a:t>
            </a:r>
            <a:r>
              <a:rPr lang="vi-VN" sz="1700" dirty="0" smtClean="0">
                <a:solidFill>
                  <a:srgbClr val="FF0000"/>
                </a:solidFill>
                <a:latin typeface="Times New Roman" panose="02020603050405020304" pitchFamily="18" charset="0"/>
                <a:cs typeface="Times New Roman" panose="02020603050405020304" pitchFamily="18" charset="0"/>
              </a:rPr>
              <a:t>Lư</a:t>
            </a:r>
            <a:r>
              <a:rPr lang="en-US" sz="1700" dirty="0">
                <a:solidFill>
                  <a:srgbClr val="FF0000"/>
                </a:solidFill>
                <a:latin typeface="Times New Roman" panose="02020603050405020304" pitchFamily="18" charset="0"/>
                <a:cs typeface="Times New Roman" panose="02020603050405020304" pitchFamily="18" charset="0"/>
              </a:rPr>
              <a:t>ơ</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mơ thấy một cụ già tóc bạc phơ đưa cho em cây bút sáng lấp lánh</a:t>
            </a:r>
            <a:r>
              <a:rPr lang="en-US" sz="1700" dirty="0">
                <a:solidFill>
                  <a:schemeClr val="tx1"/>
                </a:solidFill>
                <a:latin typeface="Times New Roman" panose="02020603050405020304" pitchFamily="18" charset="0"/>
                <a:cs typeface="Times New Roman" panose="02020603050405020304" pitchFamily="18" charset="0"/>
              </a:rPr>
              <a:t>.</a:t>
            </a:r>
            <a:r>
              <a:rPr lang="vi-VN" sz="1700" dirty="0">
                <a:solidFill>
                  <a:schemeClr val="tx1"/>
                </a:solidFill>
                <a:latin typeface="Times New Roman" panose="02020603050405020304" pitchFamily="18" charset="0"/>
                <a:cs typeface="Times New Roman" panose="02020603050405020304" pitchFamily="18" charset="0"/>
              </a:rPr>
              <a:t> Em reo lên: “Cây bút đẹp quá! Cháu cảm ơn ông!". Tỉnh dậy, Mã Lương thấy cây bút vẫn trong tay </a:t>
            </a:r>
            <a:r>
              <a:rPr lang="vi-VN" sz="1700" dirty="0" smtClean="0">
                <a:solidFill>
                  <a:srgbClr val="FF0000"/>
                </a:solidFill>
                <a:latin typeface="Times New Roman" panose="02020603050405020304" pitchFamily="18" charset="0"/>
                <a:cs typeface="Times New Roman" panose="02020603050405020304" pitchFamily="18" charset="0"/>
              </a:rPr>
              <a:t>m</a:t>
            </a:r>
            <a:r>
              <a:rPr lang="en-US" sz="1700" dirty="0">
                <a:solidFill>
                  <a:srgbClr val="FF0000"/>
                </a:solidFill>
                <a:latin typeface="Times New Roman" panose="02020603050405020304" pitchFamily="18" charset="0"/>
                <a:cs typeface="Times New Roman" panose="02020603050405020304" pitchFamily="18" charset="0"/>
              </a:rPr>
              <a:t>ì</a:t>
            </a:r>
            <a:r>
              <a:rPr lang="vi-VN" sz="1700" dirty="0" smtClean="0">
                <a:solidFill>
                  <a:srgbClr val="FF0000"/>
                </a:solidFill>
                <a:latin typeface="Times New Roman" panose="02020603050405020304" pitchFamily="18" charset="0"/>
                <a:cs typeface="Times New Roman" panose="02020603050405020304" pitchFamily="18" charset="0"/>
              </a:rPr>
              <a:t>nh</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một con chim, chim tung cánh bay; vẽ một con cá,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a:solidFill>
                  <a:srgbClr val="FF0000"/>
                </a:solidFill>
                <a:latin typeface="Times New Roman" panose="02020603050405020304" pitchFamily="18" charset="0"/>
                <a:cs typeface="Times New Roman" panose="02020603050405020304" pitchFamily="18" charset="0"/>
              </a:rPr>
              <a:t>á</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vẫy đuôi trườn xuống sông,... Mã Lương </a:t>
            </a:r>
            <a:r>
              <a:rPr lang="en-US" sz="1700" dirty="0" err="1" smtClean="0">
                <a:solidFill>
                  <a:srgbClr val="FF0000"/>
                </a:solidFill>
                <a:latin typeface="Times New Roman" panose="02020603050405020304" pitchFamily="18" charset="0"/>
                <a:cs typeface="Times New Roman" panose="02020603050405020304" pitchFamily="18" charset="0"/>
              </a:rPr>
              <a:t>liền</a:t>
            </a:r>
            <a:r>
              <a:rPr lang="vi-VN" sz="1700" dirty="0" smtClean="0">
                <a:solidFill>
                  <a:srgbClr val="FF0000"/>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dùng bút thần vẽ cho người nghèo trong làng. Nhà nào không có </a:t>
            </a:r>
            <a:r>
              <a:rPr lang="vi-VN" sz="1700" dirty="0" smtClean="0">
                <a:solidFill>
                  <a:srgbClr val="FF0000"/>
                </a:solidFill>
                <a:latin typeface="Times New Roman" panose="02020603050405020304" pitchFamily="18" charset="0"/>
                <a:cs typeface="Times New Roman" panose="02020603050405020304" pitchFamily="18" charset="0"/>
              </a:rPr>
              <a:t>c</a:t>
            </a:r>
            <a:r>
              <a:rPr lang="en-US" sz="1700" dirty="0" err="1" smtClean="0">
                <a:solidFill>
                  <a:srgbClr val="FF0000"/>
                </a:solidFill>
                <a:latin typeface="Times New Roman" panose="02020603050405020304" pitchFamily="18" charset="0"/>
                <a:cs typeface="Times New Roman" panose="02020603050405020304" pitchFamily="18" charset="0"/>
              </a:rPr>
              <a:t>ây</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em vẽ cho cây. Nhà nào không có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 em vẽ cho cu</a:t>
            </a:r>
            <a:r>
              <a:rPr lang="en-US" sz="1700" dirty="0" err="1">
                <a:solidFill>
                  <a:schemeClr val="tx1"/>
                </a:solidFill>
                <a:latin typeface="Times New Roman" panose="02020603050405020304" pitchFamily="18" charset="0"/>
                <a:cs typeface="Times New Roman" panose="02020603050405020304" pitchFamily="18" charset="0"/>
              </a:rPr>
              <a:t>ốc</a:t>
            </a:r>
            <a:r>
              <a:rPr lang="vi-V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lvl="1"/>
            <a:r>
              <a:rPr lang="en-US" sz="1700" dirty="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Biết chuyện, một</a:t>
            </a:r>
            <a:r>
              <a:rPr lang="vi-VN" sz="1700" dirty="0">
                <a:solidFill>
                  <a:srgbClr val="FF0000"/>
                </a:solidFill>
                <a:latin typeface="Times New Roman" panose="02020603050405020304" pitchFamily="18" charset="0"/>
                <a:cs typeface="Times New Roman" panose="02020603050405020304" pitchFamily="18" charset="0"/>
              </a:rPr>
              <a:t> </a:t>
            </a:r>
            <a:r>
              <a:rPr lang="vi-VN" sz="1700" dirty="0" smtClean="0">
                <a:solidFill>
                  <a:srgbClr val="FF0000"/>
                </a:solidFill>
                <a:latin typeface="Times New Roman" panose="02020603050405020304" pitchFamily="18" charset="0"/>
                <a:cs typeface="Times New Roman" panose="02020603050405020304" pitchFamily="18" charset="0"/>
              </a:rPr>
              <a:t>ph</a:t>
            </a:r>
            <a:r>
              <a:rPr lang="en-US" sz="1700" dirty="0">
                <a:solidFill>
                  <a:srgbClr val="FF0000"/>
                </a:solidFill>
                <a:latin typeface="Times New Roman" panose="02020603050405020304" pitchFamily="18" charset="0"/>
                <a:cs typeface="Times New Roman" panose="02020603050405020304" pitchFamily="18" charset="0"/>
              </a:rPr>
              <a:t>ú</a:t>
            </a:r>
            <a:r>
              <a:rPr lang="vi-VN" sz="1700" dirty="0" smtClean="0">
                <a:solidFill>
                  <a:srgbClr val="FF0000"/>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ông trong làng sai đầy tớ: “Mau bắt Mã Lương về cho ta!”. Hắn bắt Mã Lương vẽ theo ý muốn của hắn. Mã Lương không chịu. Hắn nhất em vào chuồng </a:t>
            </a:r>
            <a:r>
              <a:rPr lang="vi-VN" sz="1700" dirty="0" smtClean="0">
                <a:solidFill>
                  <a:srgbClr val="FF0000"/>
                </a:solidFill>
                <a:latin typeface="Times New Roman" panose="02020603050405020304" pitchFamily="18" charset="0"/>
                <a:cs typeface="Times New Roman" panose="02020603050405020304" pitchFamily="18" charset="0"/>
              </a:rPr>
              <a:t>ng</a:t>
            </a:r>
            <a:r>
              <a:rPr lang="en-US" sz="1700" dirty="0" err="1" smtClean="0">
                <a:solidFill>
                  <a:srgbClr val="FF0000"/>
                </a:solidFill>
                <a:latin typeface="Times New Roman" panose="02020603050405020304" pitchFamily="18" charset="0"/>
                <a:cs typeface="Times New Roman" panose="02020603050405020304" pitchFamily="18" charset="0"/>
              </a:rPr>
              <a:t>ự</a:t>
            </a:r>
            <a:r>
              <a:rPr lang="en-US" sz="1700" dirty="0" err="1">
                <a:solidFill>
                  <a:srgbClr val="FF0000"/>
                </a:solidFill>
                <a:latin typeface="Times New Roman" panose="02020603050405020304" pitchFamily="18" charset="0"/>
                <a:cs typeface="Times New Roman" panose="02020603050405020304" pitchFamily="18" charset="0"/>
              </a:rPr>
              <a:t>a</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bỏ đói, bỏ rét.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vẽ bánh để ăn, vẽ lò sưởi để sưởi.</a:t>
            </a:r>
            <a:endParaRPr lang="en-US" sz="1700" dirty="0">
              <a:solidFill>
                <a:schemeClr val="tx1"/>
              </a:solidFill>
              <a:latin typeface="Times New Roman" panose="02020603050405020304" pitchFamily="18" charset="0"/>
              <a:cs typeface="Times New Roman" panose="02020603050405020304" pitchFamily="18" charset="0"/>
            </a:endParaRPr>
          </a:p>
          <a:p>
            <a:pPr algn="r">
              <a:spcAft>
                <a:spcPts val="500"/>
              </a:spcAft>
            </a:pPr>
            <a:r>
              <a:rPr lang="en-US" sz="17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Phú ông sai đầy tớ xông vào cướp bút thần. </a:t>
            </a:r>
            <a:r>
              <a:rPr lang="vi-VN" sz="1700" dirty="0" smtClean="0">
                <a:solidFill>
                  <a:srgbClr val="FF0000"/>
                </a:solidFill>
                <a:latin typeface="Times New Roman" panose="02020603050405020304" pitchFamily="18" charset="0"/>
                <a:cs typeface="Times New Roman" panose="02020603050405020304" pitchFamily="18" charset="0"/>
              </a:rPr>
              <a:t>Nh</a:t>
            </a:r>
            <a:r>
              <a:rPr lang="en-US" sz="1700" dirty="0">
                <a:solidFill>
                  <a:srgbClr val="FF0000"/>
                </a:solidFill>
                <a:latin typeface="Times New Roman" panose="02020603050405020304" pitchFamily="18" charset="0"/>
                <a:cs typeface="Times New Roman" panose="02020603050405020304" pitchFamily="18" charset="0"/>
              </a:rPr>
              <a:t>ư</a:t>
            </a:r>
            <a:r>
              <a:rPr lang="vi-VN" sz="1700" dirty="0" smtClean="0">
                <a:solidFill>
                  <a:srgbClr val="FF0000"/>
                </a:solidFill>
                <a:latin typeface="Times New Roman" panose="02020603050405020304" pitchFamily="18" charset="0"/>
                <a:cs typeface="Times New Roman" panose="02020603050405020304" pitchFamily="18" charset="0"/>
              </a:rPr>
              <a:t>ng</a:t>
            </a:r>
            <a:r>
              <a:rPr lang="vi-VN" sz="1700" dirty="0" smtClean="0">
                <a:solidFill>
                  <a:schemeClr val="tx1"/>
                </a:solidFill>
                <a:latin typeface="Times New Roman" panose="02020603050405020304" pitchFamily="18" charset="0"/>
                <a:cs typeface="Times New Roman" panose="02020603050405020304" pitchFamily="18" charset="0"/>
              </a:rPr>
              <a:t> </a:t>
            </a:r>
            <a:r>
              <a:rPr lang="vi-VN" sz="1700" dirty="0">
                <a:solidFill>
                  <a:schemeClr val="tx1"/>
                </a:solidFill>
                <a:latin typeface="Times New Roman" panose="02020603050405020304" pitchFamily="18" charset="0"/>
                <a:cs typeface="Times New Roman" panose="02020603050405020304" pitchFamily="18" charset="0"/>
              </a:rPr>
              <a:t>Mã Lương đã vượt ra ngoài bằng chiếc thang vẽ trên tường. Rồi Mã Lương vẽ một con ngựa, đi khắp đó đây giúp đỡ những người nghèo khổ.</a:t>
            </a:r>
            <a:r>
              <a:rPr lang="en-US" sz="1700" i="1" dirty="0">
                <a:solidFill>
                  <a:schemeClr val="tx1"/>
                </a:solidFill>
                <a:latin typeface="Times New Roman" panose="02020603050405020304" pitchFamily="18" charset="0"/>
                <a:cs typeface="Times New Roman" panose="02020603050405020304" pitchFamily="18" charset="0"/>
              </a:rPr>
              <a:t> </a:t>
            </a:r>
            <a:r>
              <a:rPr lang="vi-VN" sz="1700" i="1" dirty="0">
                <a:solidFill>
                  <a:schemeClr val="tx1"/>
                </a:solidFill>
                <a:latin typeface="Times New Roman" panose="02020603050405020304" pitchFamily="18" charset="0"/>
                <a:cs typeface="Times New Roman" panose="02020603050405020304" pitchFamily="18" charset="0"/>
              </a:rPr>
              <a:t>(Theo Truyện cổ tích Trung Quốc</a:t>
            </a:r>
            <a:r>
              <a:rPr lang="vi-VN" sz="1700" i="1" dirty="0" smtClean="0">
                <a:solidFill>
                  <a:schemeClr val="tx1"/>
                </a:solidFill>
                <a:latin typeface="Times New Roman" panose="02020603050405020304" pitchFamily="18" charset="0"/>
                <a:cs typeface="Times New Roman" panose="02020603050405020304" pitchFamily="18" charset="0"/>
              </a:rPr>
              <a:t>)</a:t>
            </a:r>
            <a:endParaRPr lang="vi-VN" sz="1700" dirty="0">
              <a:solidFill>
                <a:schemeClr val="tx1"/>
              </a:solidFill>
              <a:latin typeface="Times New Roman" panose="02020603050405020304" pitchFamily="18" charset="0"/>
              <a:cs typeface="Times New Roman" panose="02020603050405020304" pitchFamily="18" charset="0"/>
            </a:endParaRPr>
          </a:p>
        </p:txBody>
      </p:sp>
      <p:sp>
        <p:nvSpPr>
          <p:cNvPr id="28" name="Wave 27">
            <a:extLst>
              <a:ext uri="{FF2B5EF4-FFF2-40B4-BE49-F238E27FC236}">
                <a16:creationId xmlns:a16="http://schemas.microsoft.com/office/drawing/2014/main" id="{DB8B1574-7ADC-C659-873F-9C2C9CB303E1}"/>
              </a:ext>
            </a:extLst>
          </p:cNvPr>
          <p:cNvSpPr/>
          <p:nvPr/>
        </p:nvSpPr>
        <p:spPr>
          <a:xfrm>
            <a:off x="899592" y="0"/>
            <a:ext cx="1728192" cy="707618"/>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custGeom>
                    <a:avLst/>
                    <a:gdLst>
                      <a:gd name="connsiteX0" fmla="*/ 211876 w 1728192"/>
                      <a:gd name="connsiteY0" fmla="*/ 88452 h 707618"/>
                      <a:gd name="connsiteX1" fmla="*/ 1728192 w 1728192"/>
                      <a:gd name="connsiteY1" fmla="*/ 88452 h 707618"/>
                      <a:gd name="connsiteX2" fmla="*/ 1516316 w 1728192"/>
                      <a:gd name="connsiteY2" fmla="*/ 619166 h 707618"/>
                      <a:gd name="connsiteX3" fmla="*/ 0 w 1728192"/>
                      <a:gd name="connsiteY3" fmla="*/ 619166 h 707618"/>
                      <a:gd name="connsiteX4" fmla="*/ 211876 w 1728192"/>
                      <a:gd name="connsiteY4" fmla="*/ 88452 h 707618"/>
                      <a:gd name="connsiteX0" fmla="*/ 211876 w 1728192"/>
                      <a:gd name="connsiteY0" fmla="*/ 88452 h 707618"/>
                      <a:gd name="connsiteX1" fmla="*/ 1728192 w 1728192"/>
                      <a:gd name="connsiteY1" fmla="*/ 88452 h 707618"/>
                      <a:gd name="connsiteX2" fmla="*/ 1516316 w 1728192"/>
                      <a:gd name="connsiteY2" fmla="*/ 619166 h 707618"/>
                      <a:gd name="connsiteX3" fmla="*/ 0 w 1728192"/>
                      <a:gd name="connsiteY3" fmla="*/ 619166 h 707618"/>
                      <a:gd name="connsiteX4" fmla="*/ 211876 w 1728192"/>
                      <a:gd name="connsiteY4" fmla="*/ 88452 h 707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707618" fill="none" extrusionOk="0">
                        <a:moveTo>
                          <a:pt x="211876" y="88452"/>
                        </a:moveTo>
                        <a:cubicBezTo>
                          <a:pt x="590510" y="-155722"/>
                          <a:pt x="1023417" y="265732"/>
                          <a:pt x="1728192" y="88452"/>
                        </a:cubicBezTo>
                        <a:cubicBezTo>
                          <a:pt x="1671596" y="266889"/>
                          <a:pt x="1559010" y="467354"/>
                          <a:pt x="1516316" y="619166"/>
                        </a:cubicBezTo>
                        <a:cubicBezTo>
                          <a:pt x="1149726" y="827756"/>
                          <a:pt x="438784" y="342022"/>
                          <a:pt x="0" y="619166"/>
                        </a:cubicBezTo>
                        <a:cubicBezTo>
                          <a:pt x="65475" y="522276"/>
                          <a:pt x="215702" y="244511"/>
                          <a:pt x="211876" y="88452"/>
                        </a:cubicBezTo>
                        <a:close/>
                      </a:path>
                      <a:path w="1728192" h="707618" stroke="0" extrusionOk="0">
                        <a:moveTo>
                          <a:pt x="211876" y="88452"/>
                        </a:moveTo>
                        <a:cubicBezTo>
                          <a:pt x="757746" y="-283250"/>
                          <a:pt x="1156664" y="306650"/>
                          <a:pt x="1728192" y="88452"/>
                        </a:cubicBezTo>
                        <a:cubicBezTo>
                          <a:pt x="1680626" y="323562"/>
                          <a:pt x="1558336" y="498626"/>
                          <a:pt x="1516316" y="619166"/>
                        </a:cubicBezTo>
                        <a:cubicBezTo>
                          <a:pt x="1082537" y="839209"/>
                          <a:pt x="439822" y="385392"/>
                          <a:pt x="0" y="619166"/>
                        </a:cubicBezTo>
                        <a:cubicBezTo>
                          <a:pt x="3806" y="483769"/>
                          <a:pt x="182696" y="238111"/>
                          <a:pt x="211876" y="88452"/>
                        </a:cubicBezTo>
                        <a:close/>
                      </a:path>
                      <a:path w="1728192" h="707618" fill="none" stroke="0" extrusionOk="0">
                        <a:moveTo>
                          <a:pt x="211876" y="88452"/>
                        </a:moveTo>
                        <a:cubicBezTo>
                          <a:pt x="635594" y="-178574"/>
                          <a:pt x="1124728" y="269333"/>
                          <a:pt x="1728192" y="88452"/>
                        </a:cubicBezTo>
                        <a:cubicBezTo>
                          <a:pt x="1671185" y="260824"/>
                          <a:pt x="1560660" y="457997"/>
                          <a:pt x="1516316" y="619166"/>
                        </a:cubicBezTo>
                        <a:cubicBezTo>
                          <a:pt x="1089160" y="857278"/>
                          <a:pt x="466505" y="396052"/>
                          <a:pt x="0" y="619166"/>
                        </a:cubicBezTo>
                        <a:cubicBezTo>
                          <a:pt x="83848" y="514971"/>
                          <a:pt x="199245" y="253834"/>
                          <a:pt x="211876" y="884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16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mẫu</a:t>
            </a:r>
            <a:endParaRPr lang="en-US" sz="16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94318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TotalTime>
  <Words>1224</Words>
  <Application>Microsoft Office PowerPoint</Application>
  <PresentationFormat>On-screen Show (16:9)</PresentationFormat>
  <Paragraphs>145</Paragraphs>
  <Slides>31</Slides>
  <Notes>15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宋体</vt:lpstr>
      <vt:lpstr>Arial</vt:lpstr>
      <vt:lpstr>Arial-Rounded</vt:lpstr>
      <vt:lpstr>AvantGarde</vt:lpstr>
      <vt:lpstr>Calibri</vt:lpstr>
      <vt:lpstr>HP-087</vt:lpstr>
      <vt:lpstr>Impact</vt:lpstr>
      <vt:lpstr>Tahoma</vt:lpstr>
      <vt:lpstr>Times New Roman</vt:lpstr>
      <vt:lpstr>UTM Avo</vt:lpstr>
      <vt:lpstr>UTM Cookies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User</cp:lastModifiedBy>
  <cp:revision>90</cp:revision>
  <dcterms:created xsi:type="dcterms:W3CDTF">2015-02-26T08:23:36Z</dcterms:created>
  <dcterms:modified xsi:type="dcterms:W3CDTF">2025-01-12T02:58:07Z</dcterms:modified>
</cp:coreProperties>
</file>