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325" r:id="rId3"/>
    <p:sldId id="395" r:id="rId4"/>
    <p:sldId id="394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4" r:id="rId13"/>
    <p:sldId id="403" r:id="rId14"/>
    <p:sldId id="405" r:id="rId15"/>
    <p:sldId id="406" r:id="rId16"/>
    <p:sldId id="407" r:id="rId17"/>
    <p:sldId id="408" r:id="rId18"/>
    <p:sldId id="409" r:id="rId19"/>
    <p:sldId id="392" r:id="rId20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130D"/>
    <a:srgbClr val="FF9900"/>
    <a:srgbClr val="C81B12"/>
    <a:srgbClr val="00B050"/>
    <a:srgbClr val="31ADB9"/>
    <a:srgbClr val="EC3730"/>
    <a:srgbClr val="29304A"/>
    <a:srgbClr val="FF0066"/>
    <a:srgbClr val="227780"/>
    <a:srgbClr val="C0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94660"/>
  </p:normalViewPr>
  <p:slideViewPr>
    <p:cSldViewPr>
      <p:cViewPr varScale="1">
        <p:scale>
          <a:sx n="92" d="100"/>
          <a:sy n="92" d="100"/>
        </p:scale>
        <p:origin x="54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000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36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023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121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724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619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010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729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629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929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156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43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BDF3-3884-49AB-BB8E-3CEE22B30B72}" type="datetime1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6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5CD-49EE-4D6F-98ED-BCF7E28E17CB}" type="datetime1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7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2118-105C-45D5-A1E0-F6B5E5B344D0}" type="datetime1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07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07" y="0"/>
            <a:ext cx="8179293" cy="4600853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3134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9063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3073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3073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3073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AE1C038-88E9-420B-BE39-6CAB7485F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7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8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F466-4605-4A4F-B0AC-603452C1E21D}" type="datetime1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0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88E6-BDD8-4DB5-B2C6-C275153AB3E5}" type="datetime1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5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AA7B-1762-4F64-867E-A62A0D51D324}" type="datetime1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1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4AF0-7703-437A-B20F-E0BB415885CC}" type="datetime1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95C6-8E53-46E5-AC3C-60082576D5DD}" type="datetime1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E5B-D107-4870-84B0-07085A150ACA}" type="datetime1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8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59F-9C12-43E6-BEBC-D62F03F1A77A}" type="datetime1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8460432" y="241759"/>
            <a:ext cx="504056" cy="28803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94BC8-22A0-4C48-90FC-9CC66632C2C8}" type="datetime1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  <a:ea typeface="+mn-ea"/>
              </a:defRPr>
            </a:lvl1pPr>
          </a:lstStyle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30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315" y="-126105"/>
            <a:ext cx="1174802" cy="11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>
            <a:extLst>
              <a:ext uri="{FF2B5EF4-FFF2-40B4-BE49-F238E27FC236}">
                <a16:creationId xmlns:a16="http://schemas.microsoft.com/office/drawing/2014/main" id="{5CC00CC7-D20B-6054-BCF9-A79CD4AD9C0F}"/>
              </a:ext>
            </a:extLst>
          </p:cNvPr>
          <p:cNvSpPr txBox="1"/>
          <p:nvPr/>
        </p:nvSpPr>
        <p:spPr>
          <a:xfrm>
            <a:off x="652890" y="195486"/>
            <a:ext cx="7838219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TOÁN 3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TUẦN 19</a:t>
            </a:r>
            <a:endParaRPr lang="en-US" sz="44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7DDD42F-B258-7E14-93C6-8EBA7F03FC44}"/>
              </a:ext>
            </a:extLst>
          </p:cNvPr>
          <p:cNvSpPr txBox="1"/>
          <p:nvPr/>
        </p:nvSpPr>
        <p:spPr>
          <a:xfrm>
            <a:off x="0" y="156363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: CÁC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ĐẾM ĐẾN 10 000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DDD42F-B258-7E14-93C6-8EBA7F03FC44}"/>
              </a:ext>
            </a:extLst>
          </p:cNvPr>
          <p:cNvSpPr txBox="1"/>
          <p:nvPr/>
        </p:nvSpPr>
        <p:spPr>
          <a:xfrm>
            <a:off x="555298" y="2355726"/>
            <a:ext cx="82600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46:So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</a:p>
          <a:p>
            <a:pPr algn="ctr"/>
            <a:endParaRPr lang="en-US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37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55552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1275606"/>
            <a:ext cx="3888432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a/ So sánh 5 246 và 5 462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b/ So sánh 1 987 và 1 987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84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052338" y="1063323"/>
            <a:ext cx="6944686" cy="1197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182" b="1" dirty="0" smtClean="0">
                <a:solidFill>
                  <a:srgbClr val="00B050"/>
                </a:solidFill>
                <a:latin typeface="UTM Cookies" panose="02040603050506020204" pitchFamily="18" charset="0"/>
              </a:rPr>
              <a:t>LUYỆN TẬP</a:t>
            </a:r>
            <a:endParaRPr lang="en-US" sz="7182" b="1" dirty="0">
              <a:solidFill>
                <a:srgbClr val="00B05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65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9199" y="123478"/>
            <a:ext cx="864096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59632" y="187677"/>
            <a:ext cx="1440160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&gt;; &lt;; =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345" y="987574"/>
            <a:ext cx="7902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856         7 560                                    b) 6 742        7 624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5 831         5 381                                        8 905  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8 955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7704" y="1203598"/>
            <a:ext cx="360040" cy="360040"/>
          </a:xfrm>
          <a:prstGeom prst="round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36875" y="1679459"/>
            <a:ext cx="360040" cy="360040"/>
          </a:xfrm>
          <a:prstGeom prst="round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20272" y="1131590"/>
            <a:ext cx="360040" cy="360040"/>
          </a:xfrm>
          <a:prstGeom prst="round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20272" y="1679459"/>
            <a:ext cx="360040" cy="360040"/>
          </a:xfrm>
          <a:prstGeom prst="round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07704" y="1203598"/>
            <a:ext cx="360040" cy="36004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033286" y="1129796"/>
            <a:ext cx="360040" cy="36004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020272" y="1658849"/>
            <a:ext cx="360040" cy="36004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936875" y="1686086"/>
            <a:ext cx="360040" cy="36004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0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6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4906" y="29939"/>
            <a:ext cx="4488826" cy="508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bạn Mai, Nam và Việt đang ở trong mê cung (như hình vẽ). Hỏi: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Mỗi bạn ra khỏi mê cung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số nào?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Bạn nào ra khỏi mê cung qua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số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nhất?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Bạn nào ra khỏi mê cung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số bé nhất?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0"/>
            <a:ext cx="864096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922" y="21755"/>
            <a:ext cx="3781953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864096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587051"/>
            <a:ext cx="8965504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Mai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mê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1 420,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mê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2 401,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mê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1 240.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544362"/>
            <a:ext cx="8784976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Ta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1 240 &lt; 1 420 &lt; 2 401.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2 401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mê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05337"/>
            <a:ext cx="8496944" cy="48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1 240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mê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7504" y="2887007"/>
            <a:ext cx="8965504" cy="980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752" y="4011910"/>
            <a:ext cx="9073008" cy="10595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hai số có cùng số chữ số ta sẽ so sánh từng cặp chữ số ở dùng một hàng, kể từ trái sang phải.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09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  <p:bldP spid="5" grpId="0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812" y="57199"/>
            <a:ext cx="864096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3700" y="57199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18863"/>
            <a:ext cx="2782654" cy="16928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096" y="594980"/>
            <a:ext cx="3165591" cy="16167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57" y="2199841"/>
            <a:ext cx="2847171" cy="1656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511" y="2211711"/>
            <a:ext cx="3426272" cy="15841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520" y="3990646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610" y="4586932"/>
            <a:ext cx="90483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86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812" y="57199"/>
            <a:ext cx="864096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575602"/>
            <a:ext cx="8856984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So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2 750 m &lt; 3 900 m &lt; 4 480m &lt; 5 440 m.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00" y="2366862"/>
            <a:ext cx="8928992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Vĩnh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Thịnh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Tân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3363838"/>
            <a:ext cx="8712968" cy="11521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nl-NL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Muốn biết số nào lớn nhất, bé nhất ta cần so sánh các số đề bài cho và sắp xếp các số số theo thứ tự đề bài yêu cầu.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03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931" y="-77001"/>
            <a:ext cx="9462383" cy="52205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3246392"/>
            <a:ext cx="2882538" cy="16801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409" y="514350"/>
            <a:ext cx="3343045" cy="4724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5086350" y="1549276"/>
            <a:ext cx="2114550" cy="15368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2059" y="1575026"/>
            <a:ext cx="200885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0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827168"/>
              </p:ext>
            </p:extLst>
          </p:nvPr>
        </p:nvGraphicFramePr>
        <p:xfrm>
          <a:off x="230218" y="1586168"/>
          <a:ext cx="4226702" cy="731520"/>
        </p:xfrm>
        <a:graphic>
          <a:graphicData uri="http://schemas.openxmlformats.org/drawingml/2006/table">
            <a:tbl>
              <a:tblPr/>
              <a:tblGrid>
                <a:gridCol w="4226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r>
                        <a:rPr lang="nl-NL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 Hôm nay, em cảm nhận được điều gì qua tiết học này ?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944252"/>
              </p:ext>
            </p:extLst>
          </p:nvPr>
        </p:nvGraphicFramePr>
        <p:xfrm>
          <a:off x="230218" y="2472016"/>
          <a:ext cx="4410305" cy="768096"/>
        </p:xfrm>
        <a:graphic>
          <a:graphicData uri="http://schemas.openxmlformats.org/drawingml/2006/table">
            <a:tbl>
              <a:tblPr/>
              <a:tblGrid>
                <a:gridCol w="441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8096">
                <a:tc>
                  <a:txBody>
                    <a:bodyPr/>
                    <a:lstStyle/>
                    <a:p>
                      <a:r>
                        <a:rPr lang="nl-NL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 Em đã học những kiến thức nào qua tiết học này?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00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0"/>
            <a:ext cx="69088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675" name="Rectangle 1"/>
          <p:cNvSpPr>
            <a:spLocks noChangeArrowheads="1"/>
          </p:cNvSpPr>
          <p:nvPr/>
        </p:nvSpPr>
        <p:spPr bwMode="auto">
          <a:xfrm>
            <a:off x="1979613" y="2413002"/>
            <a:ext cx="4972050" cy="58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5" tIns="45667" rIns="91335" bIns="45667">
            <a:spAutoFit/>
          </a:bodyPr>
          <a:lstStyle/>
          <a:p>
            <a:pPr algn="ctr" defTabSz="9117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25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3225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3225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25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3225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25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25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25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25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58084" name="Rectangle 1"/>
          <p:cNvSpPr>
            <a:spLocks noChangeArrowheads="1"/>
          </p:cNvSpPr>
          <p:nvPr/>
        </p:nvSpPr>
        <p:spPr bwMode="auto">
          <a:xfrm>
            <a:off x="3563938" y="1831977"/>
            <a:ext cx="2209800" cy="70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5" tIns="45667" rIns="91335" bIns="45667">
            <a:spAutoFit/>
          </a:bodyPr>
          <a:lstStyle/>
          <a:p>
            <a:pPr defTabSz="90324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975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Dặn Dò </a:t>
            </a:r>
          </a:p>
        </p:txBody>
      </p:sp>
    </p:spTree>
    <p:extLst>
      <p:ext uri="{BB962C8B-B14F-4D97-AF65-F5344CB8AC3E}">
        <p14:creationId xmlns:p14="http://schemas.microsoft.com/office/powerpoint/2010/main" val="228433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0" y="-1"/>
            <a:ext cx="9099950" cy="5143501"/>
          </a:xfrm>
        </p:spPr>
      </p:pic>
      <p:pic>
        <p:nvPicPr>
          <p:cNvPr id="6" name="欢快卡通背景音乐伴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61735" y="1268016"/>
            <a:ext cx="456069" cy="457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44671" y="1168004"/>
            <a:ext cx="5092771" cy="657224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2700" b="1" kern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zh-CN" sz="27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kern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700" b="1" kern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7744" y="2549445"/>
            <a:ext cx="5092771" cy="657224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700" b="1" kern="0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700" b="1" kern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700" b="1" kern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Ai </a:t>
            </a:r>
            <a:r>
              <a:rPr lang="en-US" sz="2700" b="1" kern="0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700" b="1" kern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700" b="1" kern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0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0" y="-1"/>
            <a:ext cx="9099950" cy="5143501"/>
          </a:xfrm>
        </p:spPr>
      </p:pic>
      <p:pic>
        <p:nvPicPr>
          <p:cNvPr id="6" name="欢快卡通背景音乐伴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61735" y="1268016"/>
            <a:ext cx="456069" cy="457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91680" y="771550"/>
            <a:ext cx="5092771" cy="6572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68580" tIns="34290" rIns="68580" bIns="34290" numCol="1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en-US" altLang="zh-CN" sz="2700" kern="0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2700" kern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zh-CN" sz="2700" kern="0" dirty="0" smtClean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280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 số sau: 5 275</a:t>
            </a:r>
            <a:endParaRPr lang="en-US" sz="2700" kern="0" dirty="0">
              <a:ln w="0"/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63688" y="2073627"/>
            <a:ext cx="5256584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Năm nghìn hai trăm bảy mươi lăm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129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0" y="-1"/>
            <a:ext cx="9099950" cy="5143501"/>
          </a:xfrm>
        </p:spPr>
      </p:pic>
      <p:pic>
        <p:nvPicPr>
          <p:cNvPr id="6" name="欢快卡通背景音乐伴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61735" y="1268016"/>
            <a:ext cx="456069" cy="457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91680" y="771550"/>
            <a:ext cx="5092771" cy="6572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68580" tIns="34290" rIns="68580" bIns="34290" numCol="1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en-US" altLang="zh-CN" sz="2700" kern="0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2700" kern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Số nào có hàng trăm là 8</a:t>
            </a:r>
            <a:endParaRPr lang="en-US" sz="2700" kern="0" dirty="0">
              <a:ln w="0"/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96398" y="2494049"/>
            <a:ext cx="1574223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8 275 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2491064" y="2494049"/>
            <a:ext cx="1648888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2 857 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4460394" y="2494049"/>
            <a:ext cx="1623773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7 285 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6280394" y="2427734"/>
            <a:ext cx="1603973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D. 2 587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2491064" y="2494049"/>
            <a:ext cx="64077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1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8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  <p:bldP spid="3" grpId="0" animBg="1"/>
      <p:bldP spid="7" grpId="0" animBg="1"/>
      <p:bldP spid="9" grpId="0" animBg="1"/>
      <p:bldP spid="10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0" y="-1"/>
            <a:ext cx="9099950" cy="5143501"/>
          </a:xfrm>
        </p:spPr>
      </p:pic>
      <p:pic>
        <p:nvPicPr>
          <p:cNvPr id="6" name="欢快卡通背景音乐伴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61735" y="1268016"/>
            <a:ext cx="456069" cy="457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87624" y="771550"/>
            <a:ext cx="6264696" cy="6572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68580" tIns="34290" rIns="68580" bIns="34290" numCol="1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en-US" altLang="zh-CN" sz="2700" kern="0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2700" kern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Số 10 000 là số liền sau của số nào?</a:t>
            </a:r>
            <a:endParaRPr lang="en-US" sz="2700" kern="0" dirty="0">
              <a:ln w="0"/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51920" y="2200325"/>
            <a:ext cx="1872208" cy="7920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nl-N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ố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9 999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964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052338" y="1063323"/>
            <a:ext cx="6944686" cy="1197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182" b="1" dirty="0" smtClean="0">
                <a:solidFill>
                  <a:srgbClr val="00B050"/>
                </a:solidFill>
                <a:latin typeface="UTM Cookies" panose="02040603050506020204" pitchFamily="18" charset="0"/>
              </a:rPr>
              <a:t>KHÁM PHÁ</a:t>
            </a:r>
            <a:endParaRPr lang="en-US" sz="7182" b="1" dirty="0">
              <a:solidFill>
                <a:srgbClr val="00B05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9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8259328" cy="28769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2347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35696" y="3773353"/>
            <a:ext cx="4896544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3 143 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2 427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85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2347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3 143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2 427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714640"/>
              </p:ext>
            </p:extLst>
          </p:nvPr>
        </p:nvGraphicFramePr>
        <p:xfrm>
          <a:off x="539552" y="915566"/>
          <a:ext cx="5040560" cy="18505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9671">
                  <a:extLst>
                    <a:ext uri="{9D8B030D-6E8A-4147-A177-3AD203B41FA5}">
                      <a16:colId xmlns:a16="http://schemas.microsoft.com/office/drawing/2014/main" val="1343902780"/>
                    </a:ext>
                  </a:extLst>
                </a:gridCol>
                <a:gridCol w="949671">
                  <a:extLst>
                    <a:ext uri="{9D8B030D-6E8A-4147-A177-3AD203B41FA5}">
                      <a16:colId xmlns:a16="http://schemas.microsoft.com/office/drawing/2014/main" val="942528818"/>
                    </a:ext>
                  </a:extLst>
                </a:gridCol>
                <a:gridCol w="1069755">
                  <a:extLst>
                    <a:ext uri="{9D8B030D-6E8A-4147-A177-3AD203B41FA5}">
                      <a16:colId xmlns:a16="http://schemas.microsoft.com/office/drawing/2014/main" val="2446270846"/>
                    </a:ext>
                  </a:extLst>
                </a:gridCol>
                <a:gridCol w="919335">
                  <a:extLst>
                    <a:ext uri="{9D8B030D-6E8A-4147-A177-3AD203B41FA5}">
                      <a16:colId xmlns:a16="http://schemas.microsoft.com/office/drawing/2014/main" val="264125018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809891654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65583"/>
                  </a:ext>
                </a:extLst>
              </a:tr>
              <a:tr h="45396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3 143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218073"/>
                  </a:ext>
                </a:extLst>
              </a:tr>
              <a:tr h="45396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2 427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8247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63688" y="186891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186891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186891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186891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8053" y="230096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1313" y="230096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2880" y="230096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229010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56849"/>
            <a:ext cx="2088232" cy="32206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536" y="2969464"/>
            <a:ext cx="5184576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3 143 &gt; 2427 (vì ở hàng nghìn có 3 &gt; 2)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504" y="3467186"/>
            <a:ext cx="6192688" cy="16103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97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2347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998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2 021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556293"/>
              </p:ext>
            </p:extLst>
          </p:nvPr>
        </p:nvGraphicFramePr>
        <p:xfrm>
          <a:off x="1907704" y="987574"/>
          <a:ext cx="5040560" cy="18505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9671">
                  <a:extLst>
                    <a:ext uri="{9D8B030D-6E8A-4147-A177-3AD203B41FA5}">
                      <a16:colId xmlns:a16="http://schemas.microsoft.com/office/drawing/2014/main" val="1343902780"/>
                    </a:ext>
                  </a:extLst>
                </a:gridCol>
                <a:gridCol w="949671">
                  <a:extLst>
                    <a:ext uri="{9D8B030D-6E8A-4147-A177-3AD203B41FA5}">
                      <a16:colId xmlns:a16="http://schemas.microsoft.com/office/drawing/2014/main" val="942528818"/>
                    </a:ext>
                  </a:extLst>
                </a:gridCol>
                <a:gridCol w="1069755">
                  <a:extLst>
                    <a:ext uri="{9D8B030D-6E8A-4147-A177-3AD203B41FA5}">
                      <a16:colId xmlns:a16="http://schemas.microsoft.com/office/drawing/2014/main" val="2446270846"/>
                    </a:ext>
                  </a:extLst>
                </a:gridCol>
                <a:gridCol w="919335">
                  <a:extLst>
                    <a:ext uri="{9D8B030D-6E8A-4147-A177-3AD203B41FA5}">
                      <a16:colId xmlns:a16="http://schemas.microsoft.com/office/drawing/2014/main" val="264125018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809891654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65583"/>
                  </a:ext>
                </a:extLst>
              </a:tr>
              <a:tr h="45396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218073"/>
                  </a:ext>
                </a:extLst>
              </a:tr>
              <a:tr h="45396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8247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71591" y="191722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0896" y="193689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3004" y="195016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7844" y="237641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0173" y="237517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241688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6588" y="237147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9363" y="3050014"/>
            <a:ext cx="511256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nl-NL" sz="2400" i="1">
                <a:latin typeface="Times New Roman" panose="02020603050405020304" pitchFamily="18" charset="0"/>
                <a:ea typeface="Times New Roman" panose="02020603050405020304" pitchFamily="18" charset="0"/>
              </a:rPr>
              <a:t>998 &lt; 2 001( vì số 998 có ít chữ số hơn)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43299" y="3726683"/>
            <a:ext cx="5760640" cy="444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nl-NL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Trong hai số, số nào ít chữ số hơn thì bé hơn.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2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695</Words>
  <Application>Microsoft Office PowerPoint</Application>
  <PresentationFormat>On-screen Show (16:9)</PresentationFormat>
  <Paragraphs>111</Paragraphs>
  <Slides>18</Slides>
  <Notes>12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宋体</vt:lpstr>
      <vt:lpstr>Arial</vt:lpstr>
      <vt:lpstr>Calibri</vt:lpstr>
      <vt:lpstr>Calibri Light</vt:lpstr>
      <vt:lpstr>Impact</vt:lpstr>
      <vt:lpstr>Times New Roman</vt:lpstr>
      <vt:lpstr>UTM Avo</vt:lpstr>
      <vt:lpstr>UTM Cookies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119</cp:revision>
  <dcterms:created xsi:type="dcterms:W3CDTF">2015-02-26T08:23:36Z</dcterms:created>
  <dcterms:modified xsi:type="dcterms:W3CDTF">2025-01-12T02:52:25Z</dcterms:modified>
</cp:coreProperties>
</file>