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82" r:id="rId2"/>
    <p:sldId id="283" r:id="rId3"/>
    <p:sldId id="261" r:id="rId4"/>
    <p:sldId id="285" r:id="rId5"/>
    <p:sldId id="286" r:id="rId6"/>
    <p:sldId id="284" r:id="rId7"/>
    <p:sldId id="273" r:id="rId8"/>
    <p:sldId id="276" r:id="rId9"/>
    <p:sldId id="287" r:id="rId10"/>
    <p:sldId id="280" r:id="rId11"/>
    <p:sldId id="281" r:id="rId12"/>
    <p:sldId id="290" r:id="rId13"/>
    <p:sldId id="314" r:id="rId14"/>
    <p:sldId id="315" r:id="rId15"/>
    <p:sldId id="316" r:id="rId16"/>
    <p:sldId id="317" r:id="rId17"/>
    <p:sldId id="318" r:id="rId18"/>
    <p:sldId id="292" r:id="rId19"/>
    <p:sldId id="293" r:id="rId20"/>
    <p:sldId id="296" r:id="rId21"/>
    <p:sldId id="297" r:id="rId22"/>
    <p:sldId id="298" r:id="rId23"/>
    <p:sldId id="299" r:id="rId24"/>
    <p:sldId id="302" r:id="rId25"/>
    <p:sldId id="306" r:id="rId26"/>
    <p:sldId id="313" r:id="rId27"/>
    <p:sldId id="300" r:id="rId28"/>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5DF0F4-944D-4EC6-BA0F-7D180BB505C8}" type="datetimeFigureOut">
              <a:rPr lang="vi-VN" smtClean="0"/>
              <a:pPr/>
              <a:t>18/02/2025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12C358-0E60-46F5-8B20-73792D9D9134}"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4193065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27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1143000" y="685800"/>
            <a:ext cx="457200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081213-41C6-4F22-9CEC-BCBF10ED5D7D}" type="datetimeFigureOut">
              <a:rPr lang="vi-VN" smtClean="0"/>
              <a:pPr/>
              <a:t>18/02/2025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4773FEE9-437F-4483-A197-C340FD5FF2E1}"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081213-41C6-4F22-9CEC-BCBF10ED5D7D}" type="datetimeFigureOut">
              <a:rPr lang="vi-VN" smtClean="0"/>
              <a:pPr/>
              <a:t>18/02/2025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3FEE9-437F-4483-A197-C340FD5FF2E1}"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11" Type="http://schemas.openxmlformats.org/officeDocument/2006/relationships/image" Target="../media/image10.gi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7" Type="http://schemas.openxmlformats.org/officeDocument/2006/relationships/image" Target="../media/image39.jpe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wmf"/><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wmf"/><Relationship Id="rId11" Type="http://schemas.openxmlformats.org/officeDocument/2006/relationships/image" Target="../media/image10.gif"/><Relationship Id="rId5" Type="http://schemas.openxmlformats.org/officeDocument/2006/relationships/image" Target="../media/image4.wmf"/><Relationship Id="rId10" Type="http://schemas.openxmlformats.org/officeDocument/2006/relationships/image" Target="../media/image9.gif"/><Relationship Id="rId4" Type="http://schemas.openxmlformats.org/officeDocument/2006/relationships/image" Target="../media/image3.wmf"/><Relationship Id="rId9"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3275856" y="1428736"/>
            <a:ext cx="5082358" cy="1360587"/>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025"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500034" y="3286124"/>
            <a:ext cx="5929354" cy="1382519"/>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a:t>
            </a: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BẦY VOI RỪNG TRƯỜNG SƠN</a:t>
            </a:r>
            <a:endPar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3Tiết </a:t>
            </a:r>
            <a:r>
              <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sp>
        <p:nvSpPr>
          <p:cNvPr id="2052" name="WordArt 4"/>
          <p:cNvSpPr>
            <a:spLocks noChangeArrowheads="1" noChangeShapeType="1" noTextEdit="1"/>
          </p:cNvSpPr>
          <p:nvPr/>
        </p:nvSpPr>
        <p:spPr bwMode="auto">
          <a:xfrm>
            <a:off x="1214414" y="5961973"/>
            <a:ext cx="7643866" cy="834034"/>
          </a:xfrm>
          <a:prstGeom prst="rect">
            <a:avLst/>
          </a:prstGeom>
        </p:spPr>
        <p:txBody>
          <a:bodyPr wrap="none" lIns="68579" tIns="34290" rIns="68579" bIns="34290" numCol="1" fromWordArt="1">
            <a:prstTxWarp prst="textPlain">
              <a:avLst>
                <a:gd name="adj" fmla="val 50181"/>
              </a:avLst>
            </a:prstTxWarp>
          </a:bodyPr>
          <a:lstStyle/>
          <a:p>
            <a:pPr algn="ctr"/>
            <a:r>
              <a:rPr lang="en-US" sz="2025"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a:t>
            </a:r>
            <a:r>
              <a:rPr lang="en-US" sz="2025"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NGUYỄN THỊ HIỀN </a:t>
            </a:r>
            <a:r>
              <a:rPr lang="en-US" sz="2025" b="1" kern="10" dirty="0" smtClean="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2025" b="1" kern="10" dirty="0">
              <a:ln w="9525">
                <a:solidFill>
                  <a:srgbClr val="800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1500166" y="1285860"/>
            <a:ext cx="2286016" cy="149820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50" b="1"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5"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gr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14290"/>
            <a:ext cx="85722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14" y="214290"/>
            <a:ext cx="78578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4476072"/>
            <a:ext cx="1219204" cy="195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4301395" y="1666341"/>
            <a:ext cx="465875" cy="10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417220" flipH="1">
            <a:off x="1522875" y="4667826"/>
            <a:ext cx="820435" cy="9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7634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AC32E4F-78B6-0106-2441-C26AC6EBFC1B}"/>
              </a:ext>
            </a:extLst>
          </p:cNvPr>
          <p:cNvSpPr txBox="1"/>
          <p:nvPr/>
        </p:nvSpPr>
        <p:spPr>
          <a:xfrm>
            <a:off x="0" y="2143116"/>
            <a:ext cx="3143240" cy="1938992"/>
          </a:xfrm>
          <a:prstGeom prst="rect">
            <a:avLst/>
          </a:prstGeom>
          <a:noFill/>
        </p:spPr>
        <p:txBody>
          <a:bodyPr wrap="square" rtlCol="0">
            <a:spAutoFit/>
          </a:bodyPr>
          <a:lstStyle/>
          <a:p>
            <a:r>
              <a:rPr lang="en-US" sz="2400" b="1" dirty="0" smtClean="0">
                <a:solidFill>
                  <a:srgbClr val="008000"/>
                </a:solidFill>
                <a:latin typeface="Times New Roman" panose="02020603050405020304" pitchFamily="18" charset="0"/>
                <a:cs typeface="Times New Roman" panose="02020603050405020304" pitchFamily="18" charset="0"/>
              </a:rPr>
              <a:t>1. </a:t>
            </a:r>
            <a:r>
              <a:rPr lang="en-US" sz="2400" b="1" dirty="0" err="1" smtClean="0">
                <a:solidFill>
                  <a:srgbClr val="008000"/>
                </a:solidFill>
                <a:latin typeface="Times New Roman" panose="02020603050405020304" pitchFamily="18" charset="0"/>
                <a:cs typeface="Times New Roman" panose="02020603050405020304" pitchFamily="18" charset="0"/>
              </a:rPr>
              <a:t>Đọc</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câu</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chuyện</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bài</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văn</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bài</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thơ</a:t>
            </a:r>
            <a:r>
              <a:rPr lang="en-US" sz="2400" b="1" dirty="0" smtClean="0">
                <a:solidFill>
                  <a:srgbClr val="008000"/>
                </a:solidFill>
                <a:latin typeface="Times New Roman" panose="02020603050405020304" pitchFamily="18" charset="0"/>
                <a:cs typeface="Times New Roman" panose="02020603050405020304" pitchFamily="18" charset="0"/>
              </a:rPr>
              <a:t>, … </a:t>
            </a:r>
            <a:r>
              <a:rPr lang="en-US" sz="2400" b="1" dirty="0" err="1" smtClean="0">
                <a:solidFill>
                  <a:srgbClr val="008000"/>
                </a:solidFill>
                <a:latin typeface="Times New Roman" panose="02020603050405020304" pitchFamily="18" charset="0"/>
                <a:cs typeface="Times New Roman" panose="02020603050405020304" pitchFamily="18" charset="0"/>
              </a:rPr>
              <a:t>về</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cây</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cối</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muông</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thú</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và</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viết</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phiếu</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đọc</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sáchtheo</a:t>
            </a:r>
            <a:r>
              <a:rPr lang="en-US" sz="2400" b="1" dirty="0" smtClean="0">
                <a:solidFill>
                  <a:srgbClr val="008000"/>
                </a:solidFill>
                <a:latin typeface="Times New Roman" panose="02020603050405020304" pitchFamily="18" charset="0"/>
                <a:cs typeface="Times New Roman" panose="02020603050405020304" pitchFamily="18" charset="0"/>
              </a:rPr>
              <a:t> </a:t>
            </a:r>
            <a:r>
              <a:rPr lang="en-US" sz="2400" b="1" dirty="0" err="1" smtClean="0">
                <a:solidFill>
                  <a:srgbClr val="008000"/>
                </a:solidFill>
                <a:latin typeface="Times New Roman" panose="02020603050405020304" pitchFamily="18" charset="0"/>
                <a:cs typeface="Times New Roman" panose="02020603050405020304" pitchFamily="18" charset="0"/>
              </a:rPr>
              <a:t>mẫu</a:t>
            </a:r>
            <a:r>
              <a:rPr lang="en-US" sz="2400" b="1" dirty="0" smtClean="0">
                <a:solidFill>
                  <a:srgbClr val="008000"/>
                </a:solidFill>
                <a:latin typeface="Times New Roman" panose="02020603050405020304" pitchFamily="18" charset="0"/>
                <a:cs typeface="Times New Roman" panose="02020603050405020304" pitchFamily="18" charset="0"/>
              </a:rPr>
              <a:t>.</a:t>
            </a:r>
            <a:endParaRPr lang="en-US" sz="2400" b="1" dirty="0">
              <a:solidFill>
                <a:srgbClr val="008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3143240" y="1571612"/>
            <a:ext cx="6000760" cy="225957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067429466"/>
              </p:ext>
            </p:extLst>
          </p:nvPr>
        </p:nvGraphicFramePr>
        <p:xfrm>
          <a:off x="0" y="4214818"/>
          <a:ext cx="9144000" cy="331375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3149996441"/>
                    </a:ext>
                  </a:extLst>
                </a:gridCol>
                <a:gridCol w="4572000">
                  <a:extLst>
                    <a:ext uri="{9D8B030D-6E8A-4147-A177-3AD203B41FA5}">
                      <a16:colId xmlns:a16="http://schemas.microsoft.com/office/drawing/2014/main" val="315282295"/>
                    </a:ext>
                  </a:extLst>
                </a:gridCol>
              </a:tblGrid>
              <a:tr h="597841">
                <a:tc gridSpan="2">
                  <a:txBody>
                    <a:bodyPr/>
                    <a:lstStyle/>
                    <a:p>
                      <a:pPr algn="ctr"/>
                      <a:r>
                        <a:rPr lang="en-US" sz="2700" dirty="0" smtClean="0">
                          <a:solidFill>
                            <a:schemeClr val="tx1"/>
                          </a:solidFill>
                          <a:latin typeface="Times New Roman" panose="02020603050405020304" pitchFamily="18" charset="0"/>
                          <a:cs typeface="Times New Roman" panose="02020603050405020304" pitchFamily="18" charset="0"/>
                        </a:rPr>
                        <a:t>PHIẾU</a:t>
                      </a:r>
                      <a:r>
                        <a:rPr lang="en-US" sz="2700" baseline="0" dirty="0" smtClean="0">
                          <a:solidFill>
                            <a:schemeClr val="tx1"/>
                          </a:solidFill>
                          <a:latin typeface="Times New Roman" panose="02020603050405020304" pitchFamily="18" charset="0"/>
                          <a:cs typeface="Times New Roman" panose="02020603050405020304" pitchFamily="18" charset="0"/>
                        </a:rPr>
                        <a:t> ĐỌC SÁCH</a:t>
                      </a:r>
                      <a:endParaRPr lang="en-US" sz="2700" dirty="0">
                        <a:solidFill>
                          <a:schemeClr val="tx1"/>
                        </a:solidFill>
                        <a:latin typeface="Times New Roman" panose="02020603050405020304" pitchFamily="18" charset="0"/>
                        <a:cs typeface="Times New Roman" panose="02020603050405020304" pitchFamily="18" charset="0"/>
                      </a:endParaRPr>
                    </a:p>
                  </a:txBody>
                  <a:tcPr marT="60960" marB="60960"/>
                </a:tc>
                <a:tc hMerge="1">
                  <a:txBody>
                    <a:bodyPr/>
                    <a:lstStyle/>
                    <a:p>
                      <a:endParaRPr lang="en-US" dirty="0"/>
                    </a:p>
                  </a:txBody>
                  <a:tcPr/>
                </a:tc>
                <a:extLst>
                  <a:ext uri="{0D108BD9-81ED-4DB2-BD59-A6C34878D82A}">
                    <a16:rowId xmlns:a16="http://schemas.microsoft.com/office/drawing/2014/main" val="1405201379"/>
                  </a:ext>
                </a:extLst>
              </a:tr>
              <a:tr h="1059034">
                <a:tc>
                  <a:txBody>
                    <a:bodyPr/>
                    <a:lstStyle/>
                    <a:p>
                      <a:r>
                        <a:rPr lang="en-US" sz="2700" dirty="0" err="1" smtClean="0">
                          <a:latin typeface="Times New Roman" panose="02020603050405020304" pitchFamily="18" charset="0"/>
                          <a:cs typeface="Times New Roman" panose="02020603050405020304" pitchFamily="18" charset="0"/>
                        </a:rPr>
                        <a:t>Tên</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bài</a:t>
                      </a:r>
                      <a:r>
                        <a:rPr lang="en-US" sz="2700" baseline="0" dirty="0" smtClean="0">
                          <a:latin typeface="Times New Roman" panose="02020603050405020304" pitchFamily="18" charset="0"/>
                          <a:cs typeface="Times New Roman" panose="02020603050405020304" pitchFamily="18" charset="0"/>
                        </a:rPr>
                        <a:t>: Mặt </a:t>
                      </a:r>
                      <a:r>
                        <a:rPr lang="en-US" sz="2700" baseline="0" dirty="0" err="1" smtClean="0">
                          <a:latin typeface="Times New Roman" panose="02020603050405020304" pitchFamily="18" charset="0"/>
                          <a:cs typeface="Times New Roman" panose="02020603050405020304" pitchFamily="18" charset="0"/>
                        </a:rPr>
                        <a:t>trời</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xanh</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của</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tôi</a:t>
                      </a:r>
                      <a:endParaRPr lang="en-US" sz="2700" dirty="0">
                        <a:latin typeface="Times New Roman" panose="02020603050405020304" pitchFamily="18" charset="0"/>
                        <a:cs typeface="Times New Roman" panose="02020603050405020304" pitchFamily="18" charset="0"/>
                      </a:endParaRPr>
                    </a:p>
                  </a:txBody>
                  <a:tcPr marT="60960" marB="60960"/>
                </a:tc>
                <a:tc>
                  <a:txBody>
                    <a:bodyPr/>
                    <a:lstStyle/>
                    <a:p>
                      <a:r>
                        <a:rPr lang="en-US" sz="2700" dirty="0" smtClean="0">
                          <a:latin typeface="Times New Roman" panose="02020603050405020304" pitchFamily="18" charset="0"/>
                          <a:cs typeface="Times New Roman" panose="02020603050405020304" pitchFamily="18" charset="0"/>
                        </a:rPr>
                        <a:t>Những </a:t>
                      </a:r>
                      <a:r>
                        <a:rPr lang="en-US" sz="2700" dirty="0" err="1" smtClean="0">
                          <a:latin typeface="Times New Roman" panose="02020603050405020304" pitchFamily="18" charset="0"/>
                          <a:cs typeface="Times New Roman" panose="02020603050405020304" pitchFamily="18" charset="0"/>
                        </a:rPr>
                        <a:t>thông</a:t>
                      </a:r>
                      <a:r>
                        <a:rPr lang="en-US" sz="2700" baseline="0" dirty="0" smtClean="0">
                          <a:latin typeface="Times New Roman" panose="02020603050405020304" pitchFamily="18" charset="0"/>
                          <a:cs typeface="Times New Roman" panose="02020603050405020304" pitchFamily="18" charset="0"/>
                        </a:rPr>
                        <a:t> tin </a:t>
                      </a:r>
                      <a:r>
                        <a:rPr lang="en-US" sz="2700" baseline="0" dirty="0" err="1" smtClean="0">
                          <a:latin typeface="Times New Roman" panose="02020603050405020304" pitchFamily="18" charset="0"/>
                          <a:cs typeface="Times New Roman" panose="02020603050405020304" pitchFamily="18" charset="0"/>
                        </a:rPr>
                        <a:t>về</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cây</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viết</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về</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cây</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cọ</a:t>
                      </a:r>
                      <a:endParaRPr lang="en-US" sz="27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1646718996"/>
                  </a:ext>
                </a:extLst>
              </a:tr>
              <a:tr h="1059034">
                <a:tc>
                  <a:txBody>
                    <a:bodyPr/>
                    <a:lstStyle/>
                    <a:p>
                      <a:r>
                        <a:rPr lang="en-US" sz="2700" dirty="0" err="1" smtClean="0">
                          <a:latin typeface="Times New Roman" panose="02020603050405020304" pitchFamily="18" charset="0"/>
                          <a:cs typeface="Times New Roman" panose="02020603050405020304" pitchFamily="18" charset="0"/>
                        </a:rPr>
                        <a:t>Tên</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tác</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giả</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Nguyễn</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Viết</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Bình</a:t>
                      </a:r>
                      <a:endParaRPr lang="en-US" sz="2700" dirty="0">
                        <a:latin typeface="Times New Roman" panose="02020603050405020304" pitchFamily="18" charset="0"/>
                        <a:cs typeface="Times New Roman" panose="02020603050405020304" pitchFamily="18" charset="0"/>
                      </a:endParaRPr>
                    </a:p>
                  </a:txBody>
                  <a:tcPr marT="60960" marB="60960"/>
                </a:tc>
                <a:tc>
                  <a:txBody>
                    <a:bodyPr/>
                    <a:lstStyle/>
                    <a:p>
                      <a:r>
                        <a:rPr lang="en-US" sz="2700" dirty="0" err="1" smtClean="0">
                          <a:latin typeface="Times New Roman" panose="02020603050405020304" pitchFamily="18" charset="0"/>
                          <a:cs typeface="Times New Roman" panose="02020603050405020304" pitchFamily="18" charset="0"/>
                        </a:rPr>
                        <a:t>Điều</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thú</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vị</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cây</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cọ</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được</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ví</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như</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mặt</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trời</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xanh</a:t>
                      </a:r>
                      <a:endParaRPr lang="en-US" sz="2700" dirty="0">
                        <a:latin typeface="Times New Roman" panose="02020603050405020304" pitchFamily="18" charset="0"/>
                        <a:cs typeface="Times New Roman" panose="02020603050405020304" pitchFamily="18" charset="0"/>
                      </a:endParaRPr>
                    </a:p>
                  </a:txBody>
                  <a:tcPr marT="60960" marB="60960"/>
                </a:tc>
                <a:extLst>
                  <a:ext uri="{0D108BD9-81ED-4DB2-BD59-A6C34878D82A}">
                    <a16:rowId xmlns:a16="http://schemas.microsoft.com/office/drawing/2014/main" val="2582275986"/>
                  </a:ext>
                </a:extLst>
              </a:tr>
              <a:tr h="597841">
                <a:tc gridSpan="2">
                  <a:txBody>
                    <a:bodyPr/>
                    <a:lstStyle/>
                    <a:p>
                      <a:r>
                        <a:rPr lang="en-US" sz="2700" dirty="0" err="1" smtClean="0">
                          <a:latin typeface="Times New Roman" panose="02020603050405020304" pitchFamily="18" charset="0"/>
                          <a:cs typeface="Times New Roman" panose="02020603050405020304" pitchFamily="18" charset="0"/>
                        </a:rPr>
                        <a:t>Mức</a:t>
                      </a:r>
                      <a:r>
                        <a:rPr lang="en-US" sz="2700" dirty="0" smtClean="0">
                          <a:latin typeface="Times New Roman" panose="02020603050405020304" pitchFamily="18" charset="0"/>
                          <a:cs typeface="Times New Roman" panose="02020603050405020304" pitchFamily="18" charset="0"/>
                        </a:rPr>
                        <a:t> </a:t>
                      </a:r>
                      <a:r>
                        <a:rPr lang="en-US" sz="2700" dirty="0" err="1" smtClean="0">
                          <a:latin typeface="Times New Roman" panose="02020603050405020304" pitchFamily="18" charset="0"/>
                          <a:cs typeface="Times New Roman" panose="02020603050405020304" pitchFamily="18" charset="0"/>
                        </a:rPr>
                        <a:t>độ</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yêu</a:t>
                      </a:r>
                      <a:r>
                        <a:rPr lang="en-US" sz="2700" baseline="0" dirty="0" smtClean="0">
                          <a:latin typeface="Times New Roman" panose="02020603050405020304" pitchFamily="18" charset="0"/>
                          <a:cs typeface="Times New Roman" panose="02020603050405020304" pitchFamily="18" charset="0"/>
                        </a:rPr>
                        <a:t> </a:t>
                      </a:r>
                      <a:r>
                        <a:rPr lang="en-US" sz="2700" baseline="0" dirty="0" err="1" smtClean="0">
                          <a:latin typeface="Times New Roman" panose="02020603050405020304" pitchFamily="18" charset="0"/>
                          <a:cs typeface="Times New Roman" panose="02020603050405020304" pitchFamily="18" charset="0"/>
                        </a:rPr>
                        <a:t>thích</a:t>
                      </a:r>
                      <a:r>
                        <a:rPr lang="en-US" sz="2700" baseline="0" dirty="0" smtClean="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txBody>
                  <a:tcPr marT="60960" marB="60960"/>
                </a:tc>
                <a:tc hMerge="1">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04635817"/>
                  </a:ext>
                </a:extLst>
              </a:tr>
            </a:tbl>
          </a:graphicData>
        </a:graphic>
      </p:graphicFrame>
      <p:sp>
        <p:nvSpPr>
          <p:cNvPr id="7" name="5-Point Star 6"/>
          <p:cNvSpPr/>
          <p:nvPr/>
        </p:nvSpPr>
        <p:spPr>
          <a:xfrm>
            <a:off x="2987824" y="7075143"/>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3462795" y="7096404"/>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896779" y="7099676"/>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4296935" y="7069496"/>
            <a:ext cx="288032" cy="323349"/>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4750689" y="7069496"/>
            <a:ext cx="288032" cy="32334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0" y="1643050"/>
            <a:ext cx="307180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V. </a:t>
            </a:r>
            <a:r>
              <a:rPr lang="en-US" sz="2400" b="1" dirty="0" err="1" smtClean="0">
                <a:solidFill>
                  <a:srgbClr val="0000FF"/>
                </a:solidFill>
                <a:latin typeface="Times New Roman" pitchFamily="18" charset="0"/>
                <a:cs typeface="Times New Roman" pitchFamily="18" charset="0"/>
              </a:rPr>
              <a:t>Đọc</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mở</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rộng</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42446133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8"/>
                                        </p:tgtEl>
                                        <p:attrNameLst>
                                          <p:attrName>style.visibility</p:attrName>
                                        </p:attrNameLst>
                                      </p:cBhvr>
                                      <p:to>
                                        <p:strVal val="visible"/>
                                      </p:to>
                                    </p:set>
                                    <p:anim calcmode="discrete" valueType="clr">
                                      <p:cBhvr override="childStyle">
                                        <p:cTn id="7"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
                                        </p:tgtEl>
                                        <p:attrNameLst>
                                          <p:attrName>fillcolor</p:attrName>
                                        </p:attrNameLst>
                                      </p:cBhvr>
                                      <p:tavLst>
                                        <p:tav tm="0">
                                          <p:val>
                                            <p:clrVal>
                                              <a:schemeClr val="accent2"/>
                                            </p:clrVal>
                                          </p:val>
                                        </p:tav>
                                        <p:tav tm="50000">
                                          <p:val>
                                            <p:clrVal>
                                              <a:schemeClr val="hlink"/>
                                            </p:clrVal>
                                          </p:val>
                                        </p:tav>
                                      </p:tavLst>
                                    </p:anim>
                                    <p:set>
                                      <p:cBhvr>
                                        <p:cTn id="9" dur="80"/>
                                        <p:tgtEl>
                                          <p:spTgt spid="1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3"/>
                                        </p:tgtEl>
                                        <p:attrNameLst>
                                          <p:attrName>style.visibility</p:attrName>
                                        </p:attrNameLst>
                                      </p:cBhvr>
                                      <p:to>
                                        <p:strVal val="visible"/>
                                      </p:to>
                                    </p:set>
                                    <p:anim calcmode="discrete" valueType="clr">
                                      <p:cBhvr override="childStyle">
                                        <p:cTn id="1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3"/>
                                        </p:tgtEl>
                                        <p:attrNameLst>
                                          <p:attrName>fillcolor</p:attrName>
                                        </p:attrNameLst>
                                      </p:cBhvr>
                                      <p:tavLst>
                                        <p:tav tm="0">
                                          <p:val>
                                            <p:clrVal>
                                              <a:schemeClr val="accent2"/>
                                            </p:clrVal>
                                          </p:val>
                                        </p:tav>
                                        <p:tav tm="50000">
                                          <p:val>
                                            <p:clrVal>
                                              <a:schemeClr val="hlink"/>
                                            </p:clrVal>
                                          </p:val>
                                        </p:tav>
                                      </p:tavLst>
                                    </p:anim>
                                    <p:set>
                                      <p:cBhvr>
                                        <p:cTn id="16" dur="80"/>
                                        <p:tgtEl>
                                          <p:spTgt spid="1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C32E4F-78B6-0106-2441-C26AC6EBFC1B}"/>
              </a:ext>
            </a:extLst>
          </p:cNvPr>
          <p:cNvSpPr txBox="1"/>
          <p:nvPr/>
        </p:nvSpPr>
        <p:spPr>
          <a:xfrm>
            <a:off x="0" y="2000240"/>
            <a:ext cx="9144000" cy="954107"/>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2. </a:t>
            </a:r>
            <a:r>
              <a:rPr lang="en-US" sz="2800" b="1" dirty="0" err="1" smtClean="0">
                <a:solidFill>
                  <a:srgbClr val="0000FF"/>
                </a:solidFill>
                <a:latin typeface="Times New Roman" panose="02020603050405020304" pitchFamily="18" charset="0"/>
                <a:cs typeface="Times New Roman" panose="02020603050405020304" pitchFamily="18" charset="0"/>
              </a:rPr>
              <a:t>Chia</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sẻ</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bạn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về</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thông</a:t>
            </a:r>
            <a:r>
              <a:rPr lang="en-US" sz="2800" b="1" dirty="0" smtClean="0">
                <a:solidFill>
                  <a:srgbClr val="0000FF"/>
                </a:solidFill>
                <a:latin typeface="Times New Roman" panose="02020603050405020304" pitchFamily="18" charset="0"/>
                <a:cs typeface="Times New Roman" panose="02020603050405020304" pitchFamily="18" charset="0"/>
              </a:rPr>
              <a:t> tin </a:t>
            </a:r>
            <a:r>
              <a:rPr lang="en-US" sz="2800" b="1" dirty="0" err="1" smtClean="0">
                <a:solidFill>
                  <a:srgbClr val="0000FF"/>
                </a:solidFill>
                <a:latin typeface="Times New Roman" panose="02020603050405020304" pitchFamily="18" charset="0"/>
                <a:cs typeface="Times New Roman" panose="02020603050405020304" pitchFamily="18" charset="0"/>
              </a:rPr>
              <a:t>thú</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vị</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về</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thế</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giới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thiên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nhiên</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trong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bài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đã</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đọc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hoặc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bức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thanh</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em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vẽ</a:t>
            </a:r>
            <a:r>
              <a:rPr lang="en-US" sz="2800" b="1" dirty="0" smtClean="0">
                <a:solidFill>
                  <a:srgbClr val="0000FF"/>
                </a:solidFill>
                <a:latin typeface="Times New Roman" panose="02020603050405020304" pitchFamily="18" charset="0"/>
                <a:cs typeface="Times New Roman" panose="02020603050405020304" pitchFamily="18" charset="0"/>
              </a:rPr>
              <a:t>.</a:t>
            </a:r>
            <a:endParaRPr lang="en-US" sz="2800" b="1" dirty="0">
              <a:solidFill>
                <a:srgbClr val="0000FF"/>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5429256" y="3167251"/>
            <a:ext cx="3528070" cy="3690749"/>
          </a:xfrm>
          <a:prstGeom prst="rect">
            <a:avLst/>
          </a:prstGeom>
        </p:spPr>
      </p:pic>
      <p:sp>
        <p:nvSpPr>
          <p:cNvPr id="8" name="TextBox 7"/>
          <p:cNvSpPr txBox="1"/>
          <p:nvPr/>
        </p:nvSpPr>
        <p:spPr>
          <a:xfrm>
            <a:off x="0" y="3071810"/>
            <a:ext cx="5357818" cy="3539430"/>
          </a:xfrm>
          <a:prstGeom prst="rect">
            <a:avLst/>
          </a:prstGeom>
          <a:noFill/>
        </p:spPr>
        <p:txBody>
          <a:bodyPr wrap="square" rtlCol="0">
            <a:spAutoFit/>
          </a:bodyPr>
          <a:lstStyle/>
          <a:p>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Bài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của</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tớ</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viết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về</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một</a:t>
            </a:r>
            <a:r>
              <a:rPr lang="en-US" sz="2800" b="1" dirty="0" smtClean="0">
                <a:solidFill>
                  <a:srgbClr val="008000"/>
                </a:solidFill>
                <a:latin typeface="Times New Roman" panose="02020603050405020304" pitchFamily="18" charset="0"/>
                <a:cs typeface="Times New Roman" panose="02020603050405020304" pitchFamily="18" charset="0"/>
              </a:rPr>
              <a:t> con </a:t>
            </a:r>
            <a:r>
              <a:rPr lang="en-US" sz="2800" b="1" dirty="0" err="1" smtClean="0">
                <a:solidFill>
                  <a:srgbClr val="008000"/>
                </a:solidFill>
                <a:latin typeface="Times New Roman" panose="02020603050405020304" pitchFamily="18" charset="0"/>
                <a:cs typeface="Times New Roman" panose="02020603050405020304" pitchFamily="18" charset="0"/>
              </a:rPr>
              <a:t>vật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rất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đáng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yêu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đó</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chính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là</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chim</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sâu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chim</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sâu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có</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thân</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hình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bé</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đôi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chân</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bé</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tý</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xíu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mỏ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như</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hai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vỏ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trấu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chắp</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lại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Tuy</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bé</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nhỏ</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những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rất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có</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ích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chú</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thường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bắt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sâu</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cho</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các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bác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nông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dân</a:t>
            </a:r>
            <a:endParaRPr lang="en-US" sz="2800" b="1" dirty="0" smtClean="0">
              <a:solidFill>
                <a:srgbClr val="008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4" name="TextBox 13"/>
          <p:cNvSpPr txBox="1"/>
          <p:nvPr/>
        </p:nvSpPr>
        <p:spPr>
          <a:xfrm>
            <a:off x="0" y="1500174"/>
            <a:ext cx="3071802" cy="523220"/>
          </a:xfrm>
          <a:prstGeom prst="rect">
            <a:avLst/>
          </a:prstGeom>
          <a:noFill/>
        </p:spPr>
        <p:txBody>
          <a:bodyPr wrap="square" rtlCol="0">
            <a:spAutoFit/>
          </a:bodyPr>
          <a:lstStyle/>
          <a:p>
            <a:r>
              <a:rPr lang="en-US" sz="2800" b="1" dirty="0" smtClean="0">
                <a:solidFill>
                  <a:srgbClr val="008000"/>
                </a:solidFill>
                <a:latin typeface="Times New Roman" pitchFamily="18" charset="0"/>
                <a:cs typeface="Times New Roman" pitchFamily="18" charset="0"/>
              </a:rPr>
              <a:t>V. </a:t>
            </a:r>
            <a:r>
              <a:rPr lang="en-US" sz="2800" b="1" dirty="0" err="1" smtClean="0">
                <a:solidFill>
                  <a:srgbClr val="008000"/>
                </a:solidFill>
                <a:latin typeface="Times New Roman" pitchFamily="18" charset="0"/>
                <a:cs typeface="Times New Roman" pitchFamily="18" charset="0"/>
              </a:rPr>
              <a:t>Đọc</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mở</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rộng</a:t>
            </a:r>
            <a:r>
              <a:rPr lang="en-US" sz="2800" b="1" dirty="0" smtClean="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Tree>
    <p:extLst>
      <p:ext uri="{BB962C8B-B14F-4D97-AF65-F5344CB8AC3E}">
        <p14:creationId xmlns:p14="http://schemas.microsoft.com/office/powerpoint/2010/main" val="73770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9144000" cy="489001"/>
          </a:xfrm>
          <a:prstGeom prst="rect">
            <a:avLst/>
          </a:prstGeom>
        </p:spPr>
        <p:txBody>
          <a:bodyPr wrap="square" lIns="57552" tIns="28776" rIns="57552" bIns="28776">
            <a:spAutoFit/>
          </a:bodyPr>
          <a:lstStyle/>
          <a:p>
            <a:pPr algn="just"/>
            <a:r>
              <a:rPr lang="en-US" sz="2800" b="1" dirty="0">
                <a:solidFill>
                  <a:srgbClr val="0000CC"/>
                </a:solidFill>
                <a:latin typeface="Times New Roman" pitchFamily="18" charset="0"/>
                <a:cs typeface="Times New Roman" pitchFamily="18" charset="0"/>
              </a:rPr>
              <a:t>Bài 1. Xếp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ngữ</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dưới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đây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nhóm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thích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hợp</a:t>
            </a:r>
            <a:r>
              <a:rPr lang="en-US" sz="2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smtClean="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2428868"/>
            <a:ext cx="9144000" cy="4312500"/>
          </a:xfrm>
          <a:prstGeom prst="rect">
            <a:avLst/>
          </a:prstGeom>
        </p:spPr>
      </p:pic>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9C293-9C2F-4531-87F2-9EF979CA52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6237312"/>
          </a:xfrm>
          <a:prstGeom prst="rect">
            <a:avLst/>
          </a:prstGeom>
        </p:spPr>
      </p:pic>
      <p:pic>
        <p:nvPicPr>
          <p:cNvPr id="5" name="Picture 4">
            <a:extLst>
              <a:ext uri="{FF2B5EF4-FFF2-40B4-BE49-F238E27FC236}">
                <a16:creationId xmlns:a16="http://schemas.microsoft.com/office/drawing/2014/main" id="{80D18CDD-C1AB-486D-BA05-285F7153F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0"/>
            <a:ext cx="4477732" cy="6237312"/>
          </a:xfrm>
          <a:prstGeom prst="rect">
            <a:avLst/>
          </a:prstGeom>
        </p:spPr>
      </p:pic>
      <p:sp>
        <p:nvSpPr>
          <p:cNvPr id="6" name="TextBox 5">
            <a:extLst>
              <a:ext uri="{FF2B5EF4-FFF2-40B4-BE49-F238E27FC236}">
                <a16:creationId xmlns:a16="http://schemas.microsoft.com/office/drawing/2014/main" id="{F368E1C5-8314-4D23-BAE3-7B8EFDE37DB4}"/>
              </a:ext>
            </a:extLst>
          </p:cNvPr>
          <p:cNvSpPr txBox="1"/>
          <p:nvPr/>
        </p:nvSpPr>
        <p:spPr>
          <a:xfrm>
            <a:off x="2271486" y="6237312"/>
            <a:ext cx="5328592" cy="646331"/>
          </a:xfrm>
          <a:prstGeom prst="rect">
            <a:avLst/>
          </a:prstGeom>
          <a:noFill/>
        </p:spPr>
        <p:txBody>
          <a:bodyPr wrap="square" rtlCol="0">
            <a:spAutoFit/>
          </a:bodyPr>
          <a:lstStyle/>
          <a:p>
            <a:pPr algn="ctr"/>
            <a:r>
              <a:rPr lang="vi-VN" sz="3600" b="1" dirty="0">
                <a:solidFill>
                  <a:srgbClr val="0000FF"/>
                </a:solidFill>
                <a:latin typeface="+mj-lt"/>
              </a:rPr>
              <a:t>Ruộng bậc thang</a:t>
            </a:r>
            <a:endParaRPr lang="en-US" sz="3600" b="1" dirty="0">
              <a:solidFill>
                <a:srgbClr val="0000FF"/>
              </a:solidFill>
              <a:latin typeface="+mj-lt"/>
            </a:endParaRPr>
          </a:p>
        </p:txBody>
      </p:sp>
    </p:spTree>
    <p:extLst>
      <p:ext uri="{BB962C8B-B14F-4D97-AF65-F5344CB8AC3E}">
        <p14:creationId xmlns:p14="http://schemas.microsoft.com/office/powerpoint/2010/main" val="214614003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56DE3F-FB12-47CE-9AB6-F66462518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91" y="0"/>
            <a:ext cx="4522509" cy="6093296"/>
          </a:xfrm>
          <a:prstGeom prst="rect">
            <a:avLst/>
          </a:prstGeom>
        </p:spPr>
      </p:pic>
      <p:pic>
        <p:nvPicPr>
          <p:cNvPr id="11" name="Picture 10">
            <a:extLst>
              <a:ext uri="{FF2B5EF4-FFF2-40B4-BE49-F238E27FC236}">
                <a16:creationId xmlns:a16="http://schemas.microsoft.com/office/drawing/2014/main" id="{2824C3F7-C427-4EB6-8732-D7B45DA0C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
            <a:ext cx="4572000" cy="6093295"/>
          </a:xfrm>
          <a:prstGeom prst="rect">
            <a:avLst/>
          </a:prstGeom>
        </p:spPr>
      </p:pic>
      <p:sp>
        <p:nvSpPr>
          <p:cNvPr id="12" name="TextBox 11">
            <a:extLst>
              <a:ext uri="{FF2B5EF4-FFF2-40B4-BE49-F238E27FC236}">
                <a16:creationId xmlns:a16="http://schemas.microsoft.com/office/drawing/2014/main" id="{17DAB1D8-84CE-42DF-BEBD-02347FCD3BEB}"/>
              </a:ext>
            </a:extLst>
          </p:cNvPr>
          <p:cNvSpPr txBox="1"/>
          <p:nvPr/>
        </p:nvSpPr>
        <p:spPr>
          <a:xfrm>
            <a:off x="3147190" y="6093296"/>
            <a:ext cx="2524027" cy="646331"/>
          </a:xfrm>
          <a:prstGeom prst="rect">
            <a:avLst/>
          </a:prstGeom>
          <a:noFill/>
        </p:spPr>
        <p:txBody>
          <a:bodyPr wrap="square" rtlCol="0">
            <a:spAutoFit/>
          </a:bodyPr>
          <a:lstStyle/>
          <a:p>
            <a:pPr algn="ctr"/>
            <a:r>
              <a:rPr lang="vi-VN" sz="3600" b="1" dirty="0">
                <a:solidFill>
                  <a:srgbClr val="0000FF"/>
                </a:solidFill>
                <a:latin typeface="+mj-lt"/>
              </a:rPr>
              <a:t>gập ghềnh</a:t>
            </a:r>
            <a:endParaRPr lang="en-US" sz="3600" b="1" dirty="0">
              <a:solidFill>
                <a:srgbClr val="0000FF"/>
              </a:solidFill>
              <a:latin typeface="+mj-lt"/>
            </a:endParaRPr>
          </a:p>
        </p:txBody>
      </p:sp>
    </p:spTree>
    <p:extLst>
      <p:ext uri="{BB962C8B-B14F-4D97-AF65-F5344CB8AC3E}">
        <p14:creationId xmlns:p14="http://schemas.microsoft.com/office/powerpoint/2010/main" val="327514203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2C9BF3-2780-481B-9FEB-2A72C6C8B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63"/>
            <a:ext cx="4645057" cy="6083938"/>
          </a:xfrm>
          <a:prstGeom prst="rect">
            <a:avLst/>
          </a:prstGeom>
        </p:spPr>
      </p:pic>
      <p:pic>
        <p:nvPicPr>
          <p:cNvPr id="5" name="Picture 4">
            <a:extLst>
              <a:ext uri="{FF2B5EF4-FFF2-40B4-BE49-F238E27FC236}">
                <a16:creationId xmlns:a16="http://schemas.microsoft.com/office/drawing/2014/main" id="{16B6DEB1-0ACF-4AAB-AE8A-609B2B1C1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5057" y="9263"/>
            <a:ext cx="4498943" cy="6083938"/>
          </a:xfrm>
          <a:prstGeom prst="rect">
            <a:avLst/>
          </a:prstGeom>
        </p:spPr>
      </p:pic>
      <p:sp>
        <p:nvSpPr>
          <p:cNvPr id="7" name="TextBox 6">
            <a:extLst>
              <a:ext uri="{FF2B5EF4-FFF2-40B4-BE49-F238E27FC236}">
                <a16:creationId xmlns:a16="http://schemas.microsoft.com/office/drawing/2014/main" id="{BB5F16C4-9451-4E4C-AFDC-A54FB8F99A53}"/>
              </a:ext>
            </a:extLst>
          </p:cNvPr>
          <p:cNvSpPr txBox="1"/>
          <p:nvPr/>
        </p:nvSpPr>
        <p:spPr>
          <a:xfrm>
            <a:off x="179512" y="6192758"/>
            <a:ext cx="2978111" cy="646331"/>
          </a:xfrm>
          <a:prstGeom prst="rect">
            <a:avLst/>
          </a:prstGeom>
          <a:noFill/>
        </p:spPr>
        <p:txBody>
          <a:bodyPr wrap="square" rtlCol="0">
            <a:spAutoFit/>
          </a:bodyPr>
          <a:lstStyle/>
          <a:p>
            <a:r>
              <a:rPr lang="vi-VN" sz="3600" b="1" dirty="0">
                <a:solidFill>
                  <a:srgbClr val="0000FF"/>
                </a:solidFill>
                <a:latin typeface="+mj-lt"/>
              </a:rPr>
              <a:t>ngoằn ngoèo</a:t>
            </a:r>
            <a:endParaRPr lang="en-US" sz="3600" b="1" dirty="0">
              <a:solidFill>
                <a:srgbClr val="0000FF"/>
              </a:solidFill>
              <a:latin typeface="+mj-lt"/>
            </a:endParaRPr>
          </a:p>
        </p:txBody>
      </p:sp>
      <p:sp>
        <p:nvSpPr>
          <p:cNvPr id="8" name="TextBox 7">
            <a:extLst>
              <a:ext uri="{FF2B5EF4-FFF2-40B4-BE49-F238E27FC236}">
                <a16:creationId xmlns:a16="http://schemas.microsoft.com/office/drawing/2014/main" id="{FB1C6C71-E25C-4309-A13F-304196C65AB1}"/>
              </a:ext>
            </a:extLst>
          </p:cNvPr>
          <p:cNvSpPr txBox="1"/>
          <p:nvPr/>
        </p:nvSpPr>
        <p:spPr>
          <a:xfrm>
            <a:off x="3635896" y="6192759"/>
            <a:ext cx="2592287" cy="646331"/>
          </a:xfrm>
          <a:prstGeom prst="rect">
            <a:avLst/>
          </a:prstGeom>
          <a:noFill/>
        </p:spPr>
        <p:txBody>
          <a:bodyPr wrap="square" rtlCol="0">
            <a:spAutoFit/>
          </a:bodyPr>
          <a:lstStyle/>
          <a:p>
            <a:r>
              <a:rPr lang="vi-VN" sz="3600" b="1" dirty="0">
                <a:solidFill>
                  <a:srgbClr val="0000FF"/>
                </a:solidFill>
                <a:latin typeface="+mj-lt"/>
              </a:rPr>
              <a:t>uốn lượn</a:t>
            </a:r>
            <a:endParaRPr lang="en-US" sz="3600" b="1" dirty="0">
              <a:solidFill>
                <a:srgbClr val="0000FF"/>
              </a:solidFill>
              <a:latin typeface="+mj-lt"/>
            </a:endParaRPr>
          </a:p>
        </p:txBody>
      </p:sp>
      <p:sp>
        <p:nvSpPr>
          <p:cNvPr id="9" name="TextBox 8">
            <a:extLst>
              <a:ext uri="{FF2B5EF4-FFF2-40B4-BE49-F238E27FC236}">
                <a16:creationId xmlns:a16="http://schemas.microsoft.com/office/drawing/2014/main" id="{EAC74FDC-1073-4A6A-9206-92BF1092BAAC}"/>
              </a:ext>
            </a:extLst>
          </p:cNvPr>
          <p:cNvSpPr txBox="1"/>
          <p:nvPr/>
        </p:nvSpPr>
        <p:spPr>
          <a:xfrm>
            <a:off x="6588224" y="6192760"/>
            <a:ext cx="2232248" cy="646331"/>
          </a:xfrm>
          <a:prstGeom prst="rect">
            <a:avLst/>
          </a:prstGeom>
          <a:noFill/>
        </p:spPr>
        <p:txBody>
          <a:bodyPr wrap="square" rtlCol="0">
            <a:spAutoFit/>
          </a:bodyPr>
          <a:lstStyle/>
          <a:p>
            <a:r>
              <a:rPr lang="vi-VN" sz="3600" b="1" dirty="0">
                <a:solidFill>
                  <a:srgbClr val="0000FF"/>
                </a:solidFill>
                <a:latin typeface="+mj-lt"/>
              </a:rPr>
              <a:t>quanh co</a:t>
            </a:r>
            <a:endParaRPr lang="en-US" sz="3600" b="1" dirty="0">
              <a:solidFill>
                <a:srgbClr val="0000FF"/>
              </a:solidFill>
              <a:latin typeface="+mj-lt"/>
            </a:endParaRPr>
          </a:p>
        </p:txBody>
      </p:sp>
    </p:spTree>
    <p:extLst>
      <p:ext uri="{BB962C8B-B14F-4D97-AF65-F5344CB8AC3E}">
        <p14:creationId xmlns:p14="http://schemas.microsoft.com/office/powerpoint/2010/main" val="12733254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5E1EAAC-83B4-47DD-8211-B462104BFB9E}"/>
              </a:ext>
            </a:extLst>
          </p:cNvPr>
          <p:cNvSpPr txBox="1"/>
          <p:nvPr/>
        </p:nvSpPr>
        <p:spPr>
          <a:xfrm>
            <a:off x="1" y="0"/>
            <a:ext cx="9143998" cy="1338828"/>
          </a:xfrm>
          <a:prstGeom prst="rect">
            <a:avLst/>
          </a:prstGeom>
          <a:noFill/>
        </p:spPr>
        <p:txBody>
          <a:bodyPr wrap="square" rtlCol="0">
            <a:spAutoFit/>
          </a:bodyPr>
          <a:lstStyle/>
          <a:p>
            <a:r>
              <a:rPr lang="en-US" sz="2700" b="1" dirty="0" smtClean="0">
                <a:latin typeface="+mj-lt"/>
              </a:rPr>
              <a:t>* </a:t>
            </a:r>
            <a:r>
              <a:rPr lang="vi-VN" sz="2700" b="1" dirty="0" smtClean="0">
                <a:latin typeface="+mj-lt"/>
              </a:rPr>
              <a:t>Ngoài </a:t>
            </a:r>
            <a:r>
              <a:rPr lang="vi-VN" sz="2700" b="1" dirty="0">
                <a:latin typeface="+mj-lt"/>
              </a:rPr>
              <a:t>ra còn một số từ ngữ về núi rừng: </a:t>
            </a:r>
            <a:r>
              <a:rPr lang="vi-VN" sz="2700" b="1" dirty="0">
                <a:solidFill>
                  <a:srgbClr val="0070C0"/>
                </a:solidFill>
                <a:latin typeface="+mj-lt"/>
              </a:rPr>
              <a:t>bảo vệ rừng, giữ rừng, khu bảo tồn thiên nhiên, trồng cây gây rừng, phủ xanh đồi núi trọc, lũ quét, cháy rừng.....</a:t>
            </a:r>
            <a:endParaRPr lang="en-US" sz="2700" b="1" dirty="0">
              <a:solidFill>
                <a:srgbClr val="0070C0"/>
              </a:solidFill>
              <a:latin typeface="+mj-lt"/>
            </a:endParaRPr>
          </a:p>
        </p:txBody>
      </p:sp>
      <p:pic>
        <p:nvPicPr>
          <p:cNvPr id="4" name="Picture 3">
            <a:extLst>
              <a:ext uri="{FF2B5EF4-FFF2-40B4-BE49-F238E27FC236}">
                <a16:creationId xmlns:a16="http://schemas.microsoft.com/office/drawing/2014/main" id="{D49E0D41-4B70-4D82-AC8B-34FF48D86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69794"/>
            <a:ext cx="2948232" cy="2995309"/>
          </a:xfrm>
          <a:prstGeom prst="rect">
            <a:avLst/>
          </a:prstGeom>
        </p:spPr>
      </p:pic>
      <p:pic>
        <p:nvPicPr>
          <p:cNvPr id="8" name="Picture 7">
            <a:extLst>
              <a:ext uri="{FF2B5EF4-FFF2-40B4-BE49-F238E27FC236}">
                <a16:creationId xmlns:a16="http://schemas.microsoft.com/office/drawing/2014/main" id="{B34B92FD-A5D0-49A5-9091-62F397D0C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993" y="1375097"/>
            <a:ext cx="2868104" cy="2988264"/>
          </a:xfrm>
          <a:prstGeom prst="rect">
            <a:avLst/>
          </a:prstGeom>
        </p:spPr>
      </p:pic>
      <p:pic>
        <p:nvPicPr>
          <p:cNvPr id="10" name="Picture 9">
            <a:extLst>
              <a:ext uri="{FF2B5EF4-FFF2-40B4-BE49-F238E27FC236}">
                <a16:creationId xmlns:a16="http://schemas.microsoft.com/office/drawing/2014/main" id="{433BFD80-B145-4C88-BCD2-F15C6F83E2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2008" y="1375097"/>
            <a:ext cx="3091991" cy="2915668"/>
          </a:xfrm>
          <a:prstGeom prst="rect">
            <a:avLst/>
          </a:prstGeom>
        </p:spPr>
      </p:pic>
      <p:pic>
        <p:nvPicPr>
          <p:cNvPr id="12" name="Picture 11">
            <a:extLst>
              <a:ext uri="{FF2B5EF4-FFF2-40B4-BE49-F238E27FC236}">
                <a16:creationId xmlns:a16="http://schemas.microsoft.com/office/drawing/2014/main" id="{12E0393F-4DE4-4C1D-BF03-2C9D2CD06B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4" y="4290765"/>
            <a:ext cx="2861419" cy="2475471"/>
          </a:xfrm>
          <a:prstGeom prst="rect">
            <a:avLst/>
          </a:prstGeom>
        </p:spPr>
      </p:pic>
      <p:pic>
        <p:nvPicPr>
          <p:cNvPr id="14" name="Picture 13">
            <a:extLst>
              <a:ext uri="{FF2B5EF4-FFF2-40B4-BE49-F238E27FC236}">
                <a16:creationId xmlns:a16="http://schemas.microsoft.com/office/drawing/2014/main" id="{350A945D-AF3C-4B4C-97F7-19E962AF15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1992" y="4220769"/>
            <a:ext cx="2868104" cy="2545467"/>
          </a:xfrm>
          <a:prstGeom prst="rect">
            <a:avLst/>
          </a:prstGeom>
        </p:spPr>
      </p:pic>
      <p:pic>
        <p:nvPicPr>
          <p:cNvPr id="16" name="Picture 15">
            <a:extLst>
              <a:ext uri="{FF2B5EF4-FFF2-40B4-BE49-F238E27FC236}">
                <a16:creationId xmlns:a16="http://schemas.microsoft.com/office/drawing/2014/main" id="{EECA7D01-5A2C-4D47-ACFB-A9D330D5EE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2007" y="4230818"/>
            <a:ext cx="3091992" cy="2535418"/>
          </a:xfrm>
          <a:prstGeom prst="rect">
            <a:avLst/>
          </a:prstGeom>
        </p:spPr>
      </p:pic>
    </p:spTree>
    <p:extLst>
      <p:ext uri="{BB962C8B-B14F-4D97-AF65-F5344CB8AC3E}">
        <p14:creationId xmlns:p14="http://schemas.microsoft.com/office/powerpoint/2010/main" val="295689420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9144000" cy="489001"/>
          </a:xfrm>
          <a:prstGeom prst="rect">
            <a:avLst/>
          </a:prstGeom>
        </p:spPr>
        <p:txBody>
          <a:bodyPr wrap="square" lIns="57552" tIns="28776" rIns="57552" bIns="28776">
            <a:spAutoFit/>
          </a:bodyPr>
          <a:lstStyle/>
          <a:p>
            <a:pPr algn="just"/>
            <a:r>
              <a:rPr lang="en-US" sz="2800" b="1" dirty="0">
                <a:solidFill>
                  <a:srgbClr val="0000CC"/>
                </a:solidFill>
                <a:latin typeface="Times New Roman" pitchFamily="18" charset="0"/>
                <a:cs typeface="Times New Roman" pitchFamily="18" charset="0"/>
              </a:rPr>
              <a:t>Bài 1. Xếp </a:t>
            </a:r>
            <a:r>
              <a:rPr lang="en-US" sz="2800" b="1" dirty="0" err="1">
                <a:solidFill>
                  <a:srgbClr val="0000CC"/>
                </a:solidFill>
                <a:latin typeface="Times New Roman" pitchFamily="18" charset="0"/>
                <a:cs typeface="Times New Roman" pitchFamily="18" charset="0"/>
              </a:rPr>
              <a:t>các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từ</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ngữ</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dưới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đây</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vào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nhóm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thích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hợp</a:t>
            </a:r>
            <a:r>
              <a:rPr lang="en-US" sz="2800" b="1" dirty="0">
                <a:solidFill>
                  <a:srgbClr val="0000CC"/>
                </a:solidFill>
                <a:latin typeface="Times New Roman" pitchFamily="18" charset="0"/>
                <a:cs typeface="Times New Roman" pitchFamily="18" charset="0"/>
              </a:rPr>
              <a:t>:</a:t>
            </a:r>
          </a:p>
        </p:txBody>
      </p:sp>
      <p:sp>
        <p:nvSpPr>
          <p:cNvPr id="19"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smtClean="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0" y="2428868"/>
            <a:ext cx="9144000" cy="2643206"/>
          </a:xfrm>
          <a:prstGeom prst="rect">
            <a:avLst/>
          </a:prstGeom>
        </p:spPr>
      </p:pic>
      <p:sp>
        <p:nvSpPr>
          <p:cNvPr id="13" name="TextBox 1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graphicFrame>
        <p:nvGraphicFramePr>
          <p:cNvPr id="14" name="Table 13"/>
          <p:cNvGraphicFramePr>
            <a:graphicFrameLocks noGrp="1"/>
          </p:cNvGraphicFramePr>
          <p:nvPr>
            <p:extLst/>
          </p:nvPr>
        </p:nvGraphicFramePr>
        <p:xfrm>
          <a:off x="0" y="4429132"/>
          <a:ext cx="9144000" cy="2311582"/>
        </p:xfrm>
        <a:graphic>
          <a:graphicData uri="http://schemas.openxmlformats.org/drawingml/2006/table">
            <a:tbl>
              <a:tblPr firstRow="1" bandRow="1">
                <a:tableStyleId>{C4B1156A-380E-4F78-BDF5-A606A8083BF9}</a:tableStyleId>
              </a:tblPr>
              <a:tblGrid>
                <a:gridCol w="4572000">
                  <a:extLst>
                    <a:ext uri="{9D8B030D-6E8A-4147-A177-3AD203B41FA5}">
                      <a16:colId xmlns:a16="http://schemas.microsoft.com/office/drawing/2014/main" val="2074826489"/>
                    </a:ext>
                  </a:extLst>
                </a:gridCol>
                <a:gridCol w="4572000">
                  <a:extLst>
                    <a:ext uri="{9D8B030D-6E8A-4147-A177-3AD203B41FA5}">
                      <a16:colId xmlns:a16="http://schemas.microsoft.com/office/drawing/2014/main" val="1662650839"/>
                    </a:ext>
                  </a:extLst>
                </a:gridCol>
              </a:tblGrid>
              <a:tr h="470957">
                <a:tc>
                  <a:txBody>
                    <a:bodyPr/>
                    <a:lstStyle/>
                    <a:p>
                      <a:pPr algn="ct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sự</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vật</a:t>
                      </a:r>
                      <a:endParaRPr lang="en-US" sz="2400" dirty="0">
                        <a:latin typeface="Times New Roman" panose="02020603050405020304" pitchFamily="18" charset="0"/>
                        <a:cs typeface="Times New Roman" panose="02020603050405020304" pitchFamily="18" charset="0"/>
                      </a:endParaRPr>
                    </a:p>
                  </a:txBody>
                  <a:tcPr marL="51370" marR="51370" marT="34290" marB="34290"/>
                </a:tc>
                <a:tc>
                  <a:txBody>
                    <a:bodyPr/>
                    <a:lstStyle/>
                    <a:p>
                      <a:pPr algn="ct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đặc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điểm</a:t>
                      </a:r>
                      <a:endParaRPr lang="en-US" sz="2400" dirty="0">
                        <a:latin typeface="Times New Roman" panose="02020603050405020304" pitchFamily="18" charset="0"/>
                        <a:cs typeface="Times New Roman" panose="02020603050405020304" pitchFamily="18" charset="0"/>
                      </a:endParaRPr>
                    </a:p>
                  </a:txBody>
                  <a:tcPr marL="51370" marR="51370" marT="34290" marB="34290"/>
                </a:tc>
                <a:extLst>
                  <a:ext uri="{0D108BD9-81ED-4DB2-BD59-A6C34878D82A}">
                    <a16:rowId xmlns:a16="http://schemas.microsoft.com/office/drawing/2014/main" val="1329086563"/>
                  </a:ext>
                </a:extLst>
              </a:tr>
              <a:tr h="1840625">
                <a:tc>
                  <a:txBody>
                    <a:bodyPr/>
                    <a:lstStyle/>
                    <a:p>
                      <a:endParaRPr lang="en-US" sz="1400" dirty="0"/>
                    </a:p>
                  </a:txBody>
                  <a:tcPr marL="51370" marR="51370" marT="34290" marB="34290"/>
                </a:tc>
                <a:tc>
                  <a:txBody>
                    <a:bodyPr/>
                    <a:lstStyle/>
                    <a:p>
                      <a:endParaRPr lang="en-US" sz="1400" dirty="0"/>
                    </a:p>
                    <a:p>
                      <a:endParaRPr lang="en-US" sz="1400" dirty="0"/>
                    </a:p>
                    <a:p>
                      <a:endParaRPr lang="en-US" sz="1400" dirty="0"/>
                    </a:p>
                    <a:p>
                      <a:endParaRPr lang="en-US" sz="1400" dirty="0"/>
                    </a:p>
                    <a:p>
                      <a:endParaRPr lang="en-US" sz="1400" dirty="0"/>
                    </a:p>
                  </a:txBody>
                  <a:tcPr marL="51370" marR="51370" marT="34290" marB="34290"/>
                </a:tc>
                <a:extLst>
                  <a:ext uri="{0D108BD9-81ED-4DB2-BD59-A6C34878D82A}">
                    <a16:rowId xmlns:a16="http://schemas.microsoft.com/office/drawing/2014/main" val="1939563680"/>
                  </a:ext>
                </a:extLst>
              </a:tr>
            </a:tbl>
          </a:graphicData>
        </a:graphic>
      </p:graphicFrame>
      <p:sp>
        <p:nvSpPr>
          <p:cNvPr id="15" name="Rectangle 14"/>
          <p:cNvSpPr/>
          <p:nvPr/>
        </p:nvSpPr>
        <p:spPr>
          <a:xfrm>
            <a:off x="0" y="5076337"/>
            <a:ext cx="4429124" cy="919888"/>
          </a:xfrm>
          <a:prstGeom prst="rect">
            <a:avLst/>
          </a:prstGeom>
        </p:spPr>
        <p:txBody>
          <a:bodyPr wrap="squar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M: </a:t>
            </a:r>
            <a:r>
              <a:rPr lang="en-US" sz="2800" b="1" dirty="0" err="1">
                <a:solidFill>
                  <a:srgbClr val="0000CC"/>
                </a:solidFill>
                <a:latin typeface="Times New Roman" pitchFamily="18" charset="0"/>
                <a:cs typeface="Times New Roman" pitchFamily="18" charset="0"/>
              </a:rPr>
              <a:t>núi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ruộng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bậc</a:t>
            </a:r>
            <a:r>
              <a:rPr lang="en-US" sz="2800" b="1" dirty="0">
                <a:solidFill>
                  <a:srgbClr val="0000CC"/>
                </a:solidFill>
                <a:latin typeface="Times New Roman" pitchFamily="18" charset="0"/>
                <a:cs typeface="Times New Roman" pitchFamily="18" charset="0"/>
              </a:rPr>
              <a:t> thang, </a:t>
            </a:r>
            <a:r>
              <a:rPr lang="en-US" sz="2800" b="1" dirty="0" err="1">
                <a:solidFill>
                  <a:srgbClr val="0000CC"/>
                </a:solidFill>
                <a:latin typeface="Times New Roman" pitchFamily="18" charset="0"/>
                <a:cs typeface="Times New Roman" pitchFamily="18" charset="0"/>
              </a:rPr>
              <a:t>thác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nước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suối</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rừng</a:t>
            </a:r>
            <a:r>
              <a:rPr lang="en-US" sz="2800" b="1" dirty="0">
                <a:solidFill>
                  <a:srgbClr val="0000CC"/>
                </a:solidFill>
                <a:latin typeface="Times New Roman" pitchFamily="18" charset="0"/>
                <a:cs typeface="Times New Roman" pitchFamily="18" charset="0"/>
              </a:rPr>
              <a:t>.</a:t>
            </a:r>
          </a:p>
        </p:txBody>
      </p:sp>
      <p:sp>
        <p:nvSpPr>
          <p:cNvPr id="20" name="Rectangle 19"/>
          <p:cNvSpPr/>
          <p:nvPr/>
        </p:nvSpPr>
        <p:spPr>
          <a:xfrm>
            <a:off x="4643438" y="4857760"/>
            <a:ext cx="4500562" cy="1781663"/>
          </a:xfrm>
          <a:prstGeom prst="rect">
            <a:avLst/>
          </a:prstGeom>
        </p:spPr>
        <p:txBody>
          <a:bodyPr wrap="squar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M: </a:t>
            </a:r>
            <a:r>
              <a:rPr lang="en-US" sz="2800" b="1" dirty="0" err="1">
                <a:solidFill>
                  <a:srgbClr val="0000CC"/>
                </a:solidFill>
                <a:latin typeface="Times New Roman" pitchFamily="18" charset="0"/>
                <a:cs typeface="Times New Roman" pitchFamily="18" charset="0"/>
              </a:rPr>
              <a:t>sừng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sững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mênh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mông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uốn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lượn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ngoằn</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ngoèo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trắng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xóa</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gập</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ghềnh</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quanh</a:t>
            </a:r>
            <a:r>
              <a:rPr lang="en-US" sz="2800" b="1" dirty="0">
                <a:solidFill>
                  <a:srgbClr val="0000CC"/>
                </a:solidFill>
                <a:latin typeface="Times New Roman" pitchFamily="18" charset="0"/>
                <a:cs typeface="Times New Roman" pitchFamily="18" charset="0"/>
              </a:rPr>
              <a:t> co.</a:t>
            </a:r>
          </a:p>
        </p:txBody>
      </p:sp>
    </p:spTree>
    <p:extLst>
      <p:ext uri="{BB962C8B-B14F-4D97-AF65-F5344CB8AC3E}">
        <p14:creationId xmlns:p14="http://schemas.microsoft.com/office/powerpoint/2010/main" val="76946906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2"/>
                                        </p:tgtEl>
                                        <p:attrNameLst>
                                          <p:attrName>style.visibility</p:attrName>
                                        </p:attrNameLst>
                                      </p:cBhvr>
                                      <p:to>
                                        <p:strVal val="visible"/>
                                      </p:to>
                                    </p:set>
                                    <p:anim calcmode="discrete" valueType="clr">
                                      <p:cBhvr override="childStyle">
                                        <p:cTn id="1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
                                        </p:tgtEl>
                                        <p:attrNameLst>
                                          <p:attrName>fillcolor</p:attrName>
                                        </p:attrNameLst>
                                      </p:cBhvr>
                                      <p:tavLst>
                                        <p:tav tm="0">
                                          <p:val>
                                            <p:clrVal>
                                              <a:schemeClr val="accent2"/>
                                            </p:clrVal>
                                          </p:val>
                                        </p:tav>
                                        <p:tav tm="50000">
                                          <p:val>
                                            <p:clrVal>
                                              <a:schemeClr val="hlink"/>
                                            </p:clrVal>
                                          </p:val>
                                        </p:tav>
                                      </p:tavLst>
                                    </p:anim>
                                    <p:set>
                                      <p:cBhvr>
                                        <p:cTn id="16" dur="80"/>
                                        <p:tgtEl>
                                          <p:spTgt spid="12"/>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7" presetClass="entr" presetSubtype="0" fill="hold" grpId="0" nodeType="clickEffect">
                                  <p:stCondLst>
                                    <p:cond delay="0"/>
                                  </p:stCondLst>
                                  <p:iterate type="lt">
                                    <p:tmPct val="50000"/>
                                  </p:iterate>
                                  <p:childTnLst>
                                    <p:set>
                                      <p:cBhvr>
                                        <p:cTn id="31" dur="1" fill="hold">
                                          <p:stCondLst>
                                            <p:cond delay="0"/>
                                          </p:stCondLst>
                                        </p:cTn>
                                        <p:tgtEl>
                                          <p:spTgt spid="15"/>
                                        </p:tgtEl>
                                        <p:attrNameLst>
                                          <p:attrName>style.visibility</p:attrName>
                                        </p:attrNameLst>
                                      </p:cBhvr>
                                      <p:to>
                                        <p:strVal val="visible"/>
                                      </p:to>
                                    </p:set>
                                    <p:anim calcmode="discrete" valueType="clr">
                                      <p:cBhvr override="childStyle">
                                        <p:cTn id="3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15"/>
                                        </p:tgtEl>
                                        <p:attrNameLst>
                                          <p:attrName>fillcolor</p:attrName>
                                        </p:attrNameLst>
                                      </p:cBhvr>
                                      <p:tavLst>
                                        <p:tav tm="0">
                                          <p:val>
                                            <p:clrVal>
                                              <a:schemeClr val="accent2"/>
                                            </p:clrVal>
                                          </p:val>
                                        </p:tav>
                                        <p:tav tm="50000">
                                          <p:val>
                                            <p:clrVal>
                                              <a:schemeClr val="hlink"/>
                                            </p:clrVal>
                                          </p:val>
                                        </p:tav>
                                      </p:tavLst>
                                    </p:anim>
                                    <p:set>
                                      <p:cBhvr>
                                        <p:cTn id="34" dur="80"/>
                                        <p:tgtEl>
                                          <p:spTgt spid="15"/>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20"/>
                                        </p:tgtEl>
                                        <p:attrNameLst>
                                          <p:attrName>style.visibility</p:attrName>
                                        </p:attrNameLst>
                                      </p:cBhvr>
                                      <p:to>
                                        <p:strVal val="visible"/>
                                      </p:to>
                                    </p:set>
                                    <p:anim calcmode="discrete" valueType="clr">
                                      <p:cBhvr override="childStyle">
                                        <p:cTn id="39"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20"/>
                                        </p:tgtEl>
                                        <p:attrNameLst>
                                          <p:attrName>fillcolor</p:attrName>
                                        </p:attrNameLst>
                                      </p:cBhvr>
                                      <p:tavLst>
                                        <p:tav tm="0">
                                          <p:val>
                                            <p:clrVal>
                                              <a:schemeClr val="accent2"/>
                                            </p:clrVal>
                                          </p:val>
                                        </p:tav>
                                        <p:tav tm="50000">
                                          <p:val>
                                            <p:clrVal>
                                              <a:schemeClr val="hlink"/>
                                            </p:clrVal>
                                          </p:val>
                                        </p:tav>
                                      </p:tavLst>
                                    </p:anim>
                                    <p:set>
                                      <p:cBhvr>
                                        <p:cTn id="41"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1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8877601" cy="427446"/>
          </a:xfrm>
          <a:prstGeom prst="rect">
            <a:avLst/>
          </a:prstGeom>
        </p:spPr>
        <p:txBody>
          <a:bodyPr wrap="square" lIns="57552" tIns="28776" rIns="57552" bIns="28776">
            <a:spAutoFit/>
          </a:bodyPr>
          <a:lstStyle/>
          <a:p>
            <a:pPr algn="just"/>
            <a:r>
              <a:rPr lang="en-US" sz="2400" b="1" dirty="0" smtClean="0">
                <a:solidFill>
                  <a:srgbClr val="0000CC"/>
                </a:solidFill>
                <a:latin typeface="Times New Roman" pitchFamily="18" charset="0"/>
                <a:cs typeface="Times New Roman" pitchFamily="18" charset="0"/>
              </a:rPr>
              <a:t>   * </a:t>
            </a:r>
            <a:r>
              <a:rPr lang="en-US" sz="2400" b="1" dirty="0" err="1" smtClean="0">
                <a:solidFill>
                  <a:srgbClr val="0000CC"/>
                </a:solidFill>
                <a:latin typeface="Times New Roman" pitchFamily="18" charset="0"/>
                <a:cs typeface="Times New Roman" pitchFamily="18" charset="0"/>
              </a:rPr>
              <a:t>Bài</a:t>
            </a:r>
            <a:r>
              <a:rPr lang="en-US" sz="2400" b="1" dirty="0" smtClean="0">
                <a:solidFill>
                  <a:srgbClr val="0000CC"/>
                </a:solidFill>
                <a:latin typeface="Times New Roman" pitchFamily="18" charset="0"/>
                <a:cs typeface="Times New Roman" pitchFamily="18" charset="0"/>
              </a:rPr>
              <a:t> </a:t>
            </a:r>
            <a:r>
              <a:rPr lang="en-US" sz="2400" b="1" dirty="0">
                <a:solidFill>
                  <a:srgbClr val="0000CC"/>
                </a:solidFill>
                <a:latin typeface="Times New Roman" pitchFamily="18" charset="0"/>
                <a:cs typeface="Times New Roman" pitchFamily="18" charset="0"/>
              </a:rPr>
              <a:t>2. </a:t>
            </a:r>
            <a:r>
              <a:rPr lang="en-US" sz="2400" b="1" dirty="0" err="1">
                <a:solidFill>
                  <a:srgbClr val="0000CC"/>
                </a:solidFill>
                <a:latin typeface="Times New Roman" pitchFamily="18" charset="0"/>
                <a:cs typeface="Times New Roman" pitchFamily="18" charset="0"/>
              </a:rPr>
              <a:t>Đặt</a:t>
            </a:r>
            <a:r>
              <a:rPr lang="en-US" sz="2400" b="1" dirty="0">
                <a:solidFill>
                  <a:srgbClr val="0000CC"/>
                </a:solidFill>
                <a:latin typeface="Times New Roman" pitchFamily="18" charset="0"/>
                <a:cs typeface="Times New Roman" pitchFamily="18" charset="0"/>
              </a:rPr>
              <a:t> 2 </a:t>
            </a:r>
            <a:r>
              <a:rPr lang="en-US" sz="2400" b="1" dirty="0" err="1">
                <a:solidFill>
                  <a:srgbClr val="0000CC"/>
                </a:solidFill>
                <a:latin typeface="Times New Roman" pitchFamily="18" charset="0"/>
                <a:cs typeface="Times New Roman" pitchFamily="18" charset="0"/>
              </a:rPr>
              <a:t>đến</a:t>
            </a:r>
            <a:r>
              <a:rPr lang="en-US" sz="2400" b="1" dirty="0">
                <a:solidFill>
                  <a:srgbClr val="0000CC"/>
                </a:solidFill>
                <a:latin typeface="Times New Roman" pitchFamily="18" charset="0"/>
                <a:cs typeface="Times New Roman" pitchFamily="18" charset="0"/>
              </a:rPr>
              <a:t> 3 </a:t>
            </a:r>
            <a:r>
              <a:rPr lang="en-US" sz="2400" b="1" dirty="0" err="1">
                <a:solidFill>
                  <a:srgbClr val="0000CC"/>
                </a:solidFill>
                <a:latin typeface="Times New Roman" pitchFamily="18" charset="0"/>
                <a:cs typeface="Times New Roman" pitchFamily="18" charset="0"/>
              </a:rPr>
              <a:t>câu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với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từ</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ngữ</a:t>
            </a:r>
            <a:r>
              <a:rPr lang="en-US" sz="2400" b="1" dirty="0">
                <a:solidFill>
                  <a:srgbClr val="0000CC"/>
                </a:solidFill>
                <a:latin typeface="Times New Roman" pitchFamily="18" charset="0"/>
                <a:cs typeface="Times New Roman" pitchFamily="18" charset="0"/>
              </a:rPr>
              <a:t> ở </a:t>
            </a:r>
            <a:r>
              <a:rPr lang="en-US" sz="2400" b="1" dirty="0" err="1">
                <a:solidFill>
                  <a:srgbClr val="0000CC"/>
                </a:solidFill>
                <a:latin typeface="Times New Roman" pitchFamily="18" charset="0"/>
                <a:cs typeface="Times New Roman" pitchFamily="18" charset="0"/>
              </a:rPr>
              <a:t>bài</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tập</a:t>
            </a:r>
            <a:r>
              <a:rPr lang="en-US" sz="2400" b="1" dirty="0">
                <a:solidFill>
                  <a:srgbClr val="0000CC"/>
                </a:solidFill>
                <a:latin typeface="Times New Roman" pitchFamily="18" charset="0"/>
                <a:cs typeface="Times New Roman" pitchFamily="18" charset="0"/>
              </a:rPr>
              <a:t> 1</a:t>
            </a:r>
          </a:p>
        </p:txBody>
      </p:sp>
      <p:sp>
        <p:nvSpPr>
          <p:cNvPr id="19" name="Rectangle 95"/>
          <p:cNvSpPr>
            <a:spLocks noChangeArrowheads="1"/>
          </p:cNvSpPr>
          <p:nvPr/>
        </p:nvSpPr>
        <p:spPr bwMode="auto">
          <a:xfrm>
            <a:off x="4452735" y="937261"/>
            <a:ext cx="189966"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552" tIns="28776" rIns="57552" bIns="28776">
            <a:spAutoFit/>
          </a:bodyPr>
          <a:lstStyle/>
          <a:p>
            <a:pPr algn="ctr"/>
            <a:r>
              <a:rPr lang="en-GB" sz="2300" b="1" dirty="0">
                <a:solidFill>
                  <a:srgbClr val="0000CC"/>
                </a:solidFill>
                <a:latin typeface="Times New Roman" pitchFamily="18" charset="0"/>
                <a:cs typeface="Times New Roman" pitchFamily="18" charset="0"/>
              </a:rPr>
              <a:t> </a:t>
            </a:r>
          </a:p>
        </p:txBody>
      </p:sp>
      <p:sp>
        <p:nvSpPr>
          <p:cNvPr id="20" name="Rectangle 95">
            <a:extLst>
              <a:ext uri="{FF2B5EF4-FFF2-40B4-BE49-F238E27FC236}">
                <a16:creationId xmlns:a16="http://schemas.microsoft.com/office/drawing/2014/main" id="{985D860F-9F86-454C-A7AF-5BCB47F442F5}"/>
              </a:ext>
            </a:extLst>
          </p:cNvPr>
          <p:cNvSpPr>
            <a:spLocks noChangeArrowheads="1"/>
          </p:cNvSpPr>
          <p:nvPr/>
        </p:nvSpPr>
        <p:spPr bwMode="auto">
          <a:xfrm>
            <a:off x="2270265" y="944002"/>
            <a:ext cx="5127073"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US" sz="2300" b="1" dirty="0">
                <a:solidFill>
                  <a:srgbClr val="0000CC"/>
                </a:solidFill>
                <a:latin typeface="Times New Roman" pitchFamily="18" charset="0"/>
                <a:cs typeface="Times New Roman" pitchFamily="18" charset="0"/>
              </a:rPr>
              <a:t> </a:t>
            </a:r>
            <a:endParaRPr lang="en-GB" sz="2300" b="1" i="1" dirty="0">
              <a:solidFill>
                <a:srgbClr val="0000CC"/>
              </a:solidFill>
              <a:latin typeface="Times New Roman" pitchFamily="18" charset="0"/>
              <a:cs typeface="Times New Roman" pitchFamily="18" charset="0"/>
            </a:endParaRPr>
          </a:p>
        </p:txBody>
      </p:sp>
      <p:sp>
        <p:nvSpPr>
          <p:cNvPr id="23" name="TextBox 22"/>
          <p:cNvSpPr txBox="1"/>
          <p:nvPr/>
        </p:nvSpPr>
        <p:spPr>
          <a:xfrm>
            <a:off x="0" y="2500306"/>
            <a:ext cx="5143504" cy="3108543"/>
          </a:xfrm>
          <a:prstGeom prst="rect">
            <a:avLst/>
          </a:prstGeom>
          <a:noFill/>
        </p:spPr>
        <p:txBody>
          <a:bodyPr wrap="square" rtlCol="0">
            <a:spAutoFit/>
          </a:bodyPr>
          <a:lstStyle/>
          <a:p>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Những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thác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nước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chảy</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tung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bọt</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trắng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xóa</a:t>
            </a:r>
            <a:r>
              <a:rPr lang="en-US" sz="2800" b="1" dirty="0" smtClean="0">
                <a:solidFill>
                  <a:srgbClr val="008000"/>
                </a:solidFill>
                <a:latin typeface="Times New Roman" panose="02020603050405020304" pitchFamily="18" charset="0"/>
                <a:cs typeface="Times New Roman" panose="02020603050405020304" pitchFamily="18" charset="0"/>
              </a:rPr>
              <a:t>.</a:t>
            </a:r>
          </a:p>
          <a:p>
            <a:endParaRPr lang="en-US" sz="2800" b="1" dirty="0" smtClean="0">
              <a:solidFill>
                <a:srgbClr val="008000"/>
              </a:solidFill>
              <a:latin typeface="Times New Roman" panose="02020603050405020304" pitchFamily="18" charset="0"/>
              <a:cs typeface="Times New Roman" panose="02020603050405020304" pitchFamily="18" charset="0"/>
            </a:endParaRPr>
          </a:p>
          <a:p>
            <a:endParaRPr lang="en-US" sz="2800" b="1" dirty="0" smtClean="0">
              <a:solidFill>
                <a:srgbClr val="008000"/>
              </a:solidFill>
              <a:latin typeface="Times New Roman" panose="02020603050405020304" pitchFamily="18" charset="0"/>
              <a:cs typeface="Times New Roman" panose="02020603050405020304" pitchFamily="18" charset="0"/>
            </a:endParaRPr>
          </a:p>
          <a:p>
            <a:endParaRPr lang="en-US" sz="2800" b="1" dirty="0" smtClean="0">
              <a:solidFill>
                <a:srgbClr val="008000"/>
              </a:solidFill>
              <a:latin typeface="Times New Roman" panose="02020603050405020304" pitchFamily="18" charset="0"/>
              <a:cs typeface="Times New Roman" panose="02020603050405020304" pitchFamily="18" charset="0"/>
            </a:endParaRPr>
          </a:p>
          <a:p>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Xa</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xa</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những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ruộng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bậc</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thang</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trải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dài</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mênh</a:t>
            </a:r>
            <a:r>
              <a:rPr lang="en-US" sz="2800" b="1" dirty="0" smtClean="0">
                <a:solidFill>
                  <a:srgbClr val="008000"/>
                </a:solidFill>
                <a:latin typeface="Times New Roman" panose="02020603050405020304" pitchFamily="18" charset="0"/>
                <a:cs typeface="Times New Roman" panose="02020603050405020304" pitchFamily="18" charset="0"/>
              </a:rPr>
              <a:t> </a:t>
            </a:r>
            <a:r>
              <a:rPr lang="en-US" sz="2800" b="1" dirty="0" err="1" smtClean="0">
                <a:solidFill>
                  <a:srgbClr val="008000"/>
                </a:solidFill>
                <a:latin typeface="Times New Roman" panose="02020603050405020304" pitchFamily="18" charset="0"/>
                <a:cs typeface="Times New Roman" panose="02020603050405020304" pitchFamily="18" charset="0"/>
              </a:rPr>
              <a:t>mông</a:t>
            </a:r>
            <a:r>
              <a:rPr lang="en-US" sz="2800" b="1" dirty="0" smtClean="0">
                <a:solidFill>
                  <a:srgbClr val="008000"/>
                </a:solidFill>
                <a:latin typeface="Times New Roman" panose="02020603050405020304" pitchFamily="18" charset="0"/>
                <a:cs typeface="Times New Roman" panose="02020603050405020304" pitchFamily="18" charset="0"/>
              </a:rPr>
              <a:t>.</a:t>
            </a:r>
          </a:p>
        </p:txBody>
      </p:sp>
      <p:sp>
        <p:nvSpPr>
          <p:cNvPr id="24"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smtClean="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sp>
        <p:nvSpPr>
          <p:cNvPr id="26" name="TextBox 25"/>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pic>
        <p:nvPicPr>
          <p:cNvPr id="5122" name="Picture 2" descr="Khám phá vẻ đẹp thác Trăng"/>
          <p:cNvPicPr>
            <a:picLocks noChangeAspect="1" noChangeArrowheads="1"/>
          </p:cNvPicPr>
          <p:nvPr/>
        </p:nvPicPr>
        <p:blipFill>
          <a:blip r:embed="rId2"/>
          <a:srcRect/>
          <a:stretch>
            <a:fillRect/>
          </a:stretch>
        </p:blipFill>
        <p:spPr bwMode="auto">
          <a:xfrm>
            <a:off x="4929190" y="2428868"/>
            <a:ext cx="3857652" cy="2214578"/>
          </a:xfrm>
          <a:prstGeom prst="rect">
            <a:avLst/>
          </a:prstGeom>
          <a:noFill/>
        </p:spPr>
      </p:pic>
      <p:pic>
        <p:nvPicPr>
          <p:cNvPr id="5124" name="Picture 4" descr="Điểm danh những ruộng bậc thang đẹp trên thế giới"/>
          <p:cNvPicPr>
            <a:picLocks noChangeAspect="1" noChangeArrowheads="1"/>
          </p:cNvPicPr>
          <p:nvPr/>
        </p:nvPicPr>
        <p:blipFill>
          <a:blip r:embed="rId3"/>
          <a:srcRect/>
          <a:stretch>
            <a:fillRect/>
          </a:stretch>
        </p:blipFill>
        <p:spPr bwMode="auto">
          <a:xfrm>
            <a:off x="4929190" y="4714884"/>
            <a:ext cx="4214810" cy="2143116"/>
          </a:xfrm>
          <a:prstGeom prst="rect">
            <a:avLst/>
          </a:prstGeom>
          <a:noFill/>
        </p:spPr>
      </p:pic>
    </p:spTree>
    <p:extLst>
      <p:ext uri="{BB962C8B-B14F-4D97-AF65-F5344CB8AC3E}">
        <p14:creationId xmlns:p14="http://schemas.microsoft.com/office/powerpoint/2010/main" val="34500053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14" dur="80"/>
                                        <p:tgtEl>
                                          <p:spTgt spid="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23">
                                            <p:txEl>
                                              <p:pRg st="0" end="0"/>
                                            </p:txEl>
                                          </p:spTgt>
                                        </p:tgtEl>
                                        <p:attrNameLst>
                                          <p:attrName>fill.type</p:attrName>
                                        </p:attrNameLst>
                                      </p:cBhvr>
                                      <p:to>
                                        <p:strVal val="solid"/>
                                      </p:to>
                                    </p:set>
                                  </p:childTnLst>
                                </p:cTn>
                              </p:par>
                            </p:childTnLst>
                          </p:cTn>
                        </p:par>
                        <p:par>
                          <p:cTn id="17" fill="hold">
                            <p:stCondLst>
                              <p:cond delay="1400"/>
                            </p:stCondLst>
                            <p:childTnLst>
                              <p:par>
                                <p:cTn id="18" presetID="2" presetClass="entr" presetSubtype="4" fill="hold" nodeType="after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additive="base">
                                        <p:cTn id="20" dur="500" fill="hold"/>
                                        <p:tgtEl>
                                          <p:spTgt spid="5122"/>
                                        </p:tgtEl>
                                        <p:attrNameLst>
                                          <p:attrName>ppt_x</p:attrName>
                                        </p:attrNameLst>
                                      </p:cBhvr>
                                      <p:tavLst>
                                        <p:tav tm="0">
                                          <p:val>
                                            <p:strVal val="#ppt_x"/>
                                          </p:val>
                                        </p:tav>
                                        <p:tav tm="100000">
                                          <p:val>
                                            <p:strVal val="#ppt_x"/>
                                          </p:val>
                                        </p:tav>
                                      </p:tavLst>
                                    </p:anim>
                                    <p:anim calcmode="lin" valueType="num">
                                      <p:cBhvr additive="base">
                                        <p:cTn id="21"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nodeType="clickEffect">
                                  <p:stCondLst>
                                    <p:cond delay="0"/>
                                  </p:stCondLst>
                                  <p:iterate type="lt">
                                    <p:tmPct val="50000"/>
                                  </p:iterate>
                                  <p:childTnLst>
                                    <p:set>
                                      <p:cBhvr>
                                        <p:cTn id="25" dur="1" fill="hold">
                                          <p:stCondLst>
                                            <p:cond delay="0"/>
                                          </p:stCondLst>
                                        </p:cTn>
                                        <p:tgtEl>
                                          <p:spTgt spid="23">
                                            <p:txEl>
                                              <p:pRg st="4" end="4"/>
                                            </p:txEl>
                                          </p:spTgt>
                                        </p:tgtEl>
                                        <p:attrNameLst>
                                          <p:attrName>style.visibility</p:attrName>
                                        </p:attrNameLst>
                                      </p:cBhvr>
                                      <p:to>
                                        <p:strVal val="visible"/>
                                      </p:to>
                                    </p:set>
                                    <p:anim calcmode="discrete" valueType="clr">
                                      <p:cBhvr override="childStyle">
                                        <p:cTn id="26" dur="80"/>
                                        <p:tgtEl>
                                          <p:spTgt spid="2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3">
                                            <p:txEl>
                                              <p:pRg st="4" end="4"/>
                                            </p:txEl>
                                          </p:spTgt>
                                        </p:tgtEl>
                                        <p:attrNameLst>
                                          <p:attrName>fillcolor</p:attrName>
                                        </p:attrNameLst>
                                      </p:cBhvr>
                                      <p:tavLst>
                                        <p:tav tm="0">
                                          <p:val>
                                            <p:clrVal>
                                              <a:schemeClr val="accent2"/>
                                            </p:clrVal>
                                          </p:val>
                                        </p:tav>
                                        <p:tav tm="50000">
                                          <p:val>
                                            <p:clrVal>
                                              <a:schemeClr val="hlink"/>
                                            </p:clrVal>
                                          </p:val>
                                        </p:tav>
                                      </p:tavLst>
                                    </p:anim>
                                    <p:set>
                                      <p:cBhvr>
                                        <p:cTn id="28" dur="80"/>
                                        <p:tgtEl>
                                          <p:spTgt spid="23">
                                            <p:txEl>
                                              <p:pRg st="4" end="4"/>
                                            </p:txEl>
                                          </p:spTgt>
                                        </p:tgtEl>
                                        <p:attrNameLst>
                                          <p:attrName>fill.type</p:attrName>
                                        </p:attrNameLst>
                                      </p:cBhvr>
                                      <p:to>
                                        <p:strVal val="solid"/>
                                      </p:to>
                                    </p:set>
                                  </p:childTnLst>
                                </p:cTn>
                              </p:par>
                            </p:childTnLst>
                          </p:cTn>
                        </p:par>
                        <p:par>
                          <p:cTn id="29" fill="hold">
                            <p:stCondLst>
                              <p:cond delay="1600"/>
                            </p:stCondLst>
                            <p:childTnLst>
                              <p:par>
                                <p:cTn id="30" presetID="2" presetClass="entr" presetSubtype="4" fill="hold" nodeType="afterEffect">
                                  <p:stCondLst>
                                    <p:cond delay="0"/>
                                  </p:stCondLst>
                                  <p:childTnLst>
                                    <p:set>
                                      <p:cBhvr>
                                        <p:cTn id="31" dur="1" fill="hold">
                                          <p:stCondLst>
                                            <p:cond delay="0"/>
                                          </p:stCondLst>
                                        </p:cTn>
                                        <p:tgtEl>
                                          <p:spTgt spid="5124"/>
                                        </p:tgtEl>
                                        <p:attrNameLst>
                                          <p:attrName>style.visibility</p:attrName>
                                        </p:attrNameLst>
                                      </p:cBhvr>
                                      <p:to>
                                        <p:strVal val="visible"/>
                                      </p:to>
                                    </p:set>
                                    <p:anim calcmode="lin" valueType="num">
                                      <p:cBhvr additive="base">
                                        <p:cTn id="32" dur="500" fill="hold"/>
                                        <p:tgtEl>
                                          <p:spTgt spid="5124"/>
                                        </p:tgtEl>
                                        <p:attrNameLst>
                                          <p:attrName>ppt_x</p:attrName>
                                        </p:attrNameLst>
                                      </p:cBhvr>
                                      <p:tavLst>
                                        <p:tav tm="0">
                                          <p:val>
                                            <p:strVal val="#ppt_x"/>
                                          </p:val>
                                        </p:tav>
                                        <p:tav tm="100000">
                                          <p:val>
                                            <p:strVal val="#ppt_x"/>
                                          </p:val>
                                        </p:tav>
                                      </p:tavLst>
                                    </p:anim>
                                    <p:anim calcmode="lin" valueType="num">
                                      <p:cBhvr additive="base">
                                        <p:cTn id="33"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2000240"/>
            <a:ext cx="7846074" cy="489001"/>
          </a:xfrm>
          <a:prstGeom prst="rect">
            <a:avLst/>
          </a:prstGeom>
        </p:spPr>
        <p:txBody>
          <a:bodyPr wrap="square" lIns="57552" tIns="28776" rIns="57552" bIns="28776">
            <a:spAutoFit/>
          </a:bodyPr>
          <a:lstStyle/>
          <a:p>
            <a:pPr algn="just"/>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Bài</a:t>
            </a:r>
            <a:r>
              <a:rPr lang="en-US" sz="2800" b="1" dirty="0" smtClean="0">
                <a:solidFill>
                  <a:srgbClr val="008000"/>
                </a:solidFill>
                <a:latin typeface="Times New Roman" pitchFamily="18" charset="0"/>
                <a:cs typeface="Times New Roman" pitchFamily="18" charset="0"/>
              </a:rPr>
              <a:t> </a:t>
            </a:r>
            <a:r>
              <a:rPr lang="en-US" sz="2800" b="1" dirty="0">
                <a:solidFill>
                  <a:srgbClr val="008000"/>
                </a:solidFill>
                <a:latin typeface="Times New Roman" pitchFamily="18" charset="0"/>
                <a:cs typeface="Times New Roman" pitchFamily="18" charset="0"/>
              </a:rPr>
              <a:t>3. </a:t>
            </a:r>
            <a:r>
              <a:rPr lang="en-US" sz="2800" b="1" dirty="0" err="1">
                <a:solidFill>
                  <a:srgbClr val="008000"/>
                </a:solidFill>
                <a:latin typeface="Times New Roman" pitchFamily="18" charset="0"/>
                <a:cs typeface="Times New Roman" pitchFamily="18" charset="0"/>
              </a:rPr>
              <a:t>Nhìn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tranh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đặt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lời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câu</a:t>
            </a:r>
            <a:r>
              <a:rPr lang="en-US" sz="2800" b="1" dirty="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hỏi</a:t>
            </a:r>
            <a:r>
              <a:rPr lang="en-US" sz="2800" b="1" dirty="0" smtClean="0">
                <a:solidFill>
                  <a:srgbClr val="008000"/>
                </a:solidFill>
                <a:latin typeface="Times New Roman" pitchFamily="18" charset="0"/>
                <a:cs typeface="Times New Roman" pitchFamily="18" charset="0"/>
              </a:rPr>
              <a:t>: </a:t>
            </a:r>
            <a:r>
              <a:rPr lang="en-US" sz="2800" b="1" i="1" dirty="0">
                <a:solidFill>
                  <a:srgbClr val="008000"/>
                </a:solidFill>
                <a:latin typeface="Times New Roman" pitchFamily="18" charset="0"/>
                <a:cs typeface="Times New Roman" pitchFamily="18" charset="0"/>
              </a:rPr>
              <a:t>Ở </a:t>
            </a:r>
            <a:r>
              <a:rPr lang="en-US" sz="2800" b="1" i="1" dirty="0" err="1">
                <a:solidFill>
                  <a:srgbClr val="008000"/>
                </a:solidFill>
                <a:latin typeface="Times New Roman" pitchFamily="18" charset="0"/>
                <a:cs typeface="Times New Roman" pitchFamily="18" charset="0"/>
              </a:rPr>
              <a:t>đâu</a:t>
            </a:r>
            <a:r>
              <a:rPr lang="en-US" sz="2800" b="1" dirty="0">
                <a:solidFill>
                  <a:srgbClr val="008000"/>
                </a:solidFill>
                <a:latin typeface="Times New Roman" pitchFamily="18" charset="0"/>
                <a:cs typeface="Times New Roman" pitchFamily="18" charset="0"/>
              </a:rPr>
              <a:t>?</a:t>
            </a:r>
          </a:p>
        </p:txBody>
      </p:sp>
      <p:sp>
        <p:nvSpPr>
          <p:cNvPr id="20" name="Rectangle 95"/>
          <p:cNvSpPr>
            <a:spLocks noChangeArrowheads="1"/>
          </p:cNvSpPr>
          <p:nvPr/>
        </p:nvSpPr>
        <p:spPr bwMode="auto">
          <a:xfrm>
            <a:off x="4449193" y="669448"/>
            <a:ext cx="189966"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552" tIns="28776" rIns="57552" bIns="28776">
            <a:spAutoFit/>
          </a:bodyPr>
          <a:lstStyle/>
          <a:p>
            <a:pPr algn="ctr"/>
            <a:r>
              <a:rPr lang="en-GB" sz="2300" b="1" dirty="0">
                <a:solidFill>
                  <a:srgbClr val="0000CC"/>
                </a:solidFill>
                <a:latin typeface="Times New Roman" pitchFamily="18" charset="0"/>
                <a:cs typeface="Times New Roman" pitchFamily="18" charset="0"/>
              </a:rPr>
              <a:t> </a:t>
            </a:r>
          </a:p>
        </p:txBody>
      </p:sp>
      <p:sp>
        <p:nvSpPr>
          <p:cNvPr id="21" name="Rectangle 20"/>
          <p:cNvSpPr/>
          <p:nvPr/>
        </p:nvSpPr>
        <p:spPr>
          <a:xfrm>
            <a:off x="0" y="2500306"/>
            <a:ext cx="7846074" cy="919888"/>
          </a:xfrm>
          <a:prstGeom prst="rect">
            <a:avLst/>
          </a:prstGeom>
        </p:spPr>
        <p:txBody>
          <a:bodyPr wrap="square" lIns="57552" tIns="28776" rIns="57552" bIns="28776">
            <a:spAutoFit/>
          </a:bodyPr>
          <a:lstStyle/>
          <a:p>
            <a:pPr algn="just"/>
            <a:r>
              <a:rPr lang="en-US" sz="2800" b="1" dirty="0">
                <a:solidFill>
                  <a:srgbClr val="0000CC"/>
                </a:solidFill>
                <a:latin typeface="Times New Roman" pitchFamily="18" charset="0"/>
                <a:cs typeface="Times New Roman" pitchFamily="18" charset="0"/>
              </a:rPr>
              <a:t>M: - </a:t>
            </a:r>
            <a:r>
              <a:rPr lang="en-US" sz="2800" b="1" dirty="0" err="1">
                <a:solidFill>
                  <a:srgbClr val="0000CC"/>
                </a:solidFill>
                <a:latin typeface="Times New Roman" pitchFamily="18" charset="0"/>
                <a:cs typeface="Times New Roman" pitchFamily="18" charset="0"/>
              </a:rPr>
              <a:t>Cú</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mèo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làm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tổ</a:t>
            </a:r>
            <a:r>
              <a:rPr lang="en-US" sz="2800" b="1" dirty="0">
                <a:solidFill>
                  <a:srgbClr val="0000CC"/>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p>
          <a:p>
            <a:pPr algn="just"/>
            <a:r>
              <a:rPr lang="en-US" sz="2800" b="1" dirty="0">
                <a:solidFill>
                  <a:srgbClr val="0000CC"/>
                </a:solidFill>
                <a:latin typeface="Times New Roman" pitchFamily="18" charset="0"/>
                <a:cs typeface="Times New Roman" pitchFamily="18" charset="0"/>
              </a:rPr>
              <a:t>      - </a:t>
            </a:r>
            <a:r>
              <a:rPr lang="en-US" sz="2800" b="1" dirty="0" err="1">
                <a:solidFill>
                  <a:srgbClr val="0000CC"/>
                </a:solidFill>
                <a:latin typeface="Times New Roman" pitchFamily="18" charset="0"/>
                <a:cs typeface="Times New Roman" pitchFamily="18" charset="0"/>
              </a:rPr>
              <a:t>Cú</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mèo</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làm</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tổ</a:t>
            </a:r>
            <a:r>
              <a:rPr lang="en-US" sz="2800" b="1" dirty="0">
                <a:solidFill>
                  <a:srgbClr val="0000CC"/>
                </a:solidFill>
                <a:latin typeface="Times New Roman" pitchFamily="18" charset="0"/>
                <a:cs typeface="Times New Roman" pitchFamily="18" charset="0"/>
              </a:rPr>
              <a:t> ở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hốc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cây</a:t>
            </a:r>
            <a:r>
              <a:rPr lang="en-US" sz="2800" b="1" dirty="0">
                <a:solidFill>
                  <a:srgbClr val="FF0000"/>
                </a:solidFill>
                <a:latin typeface="Times New Roman" pitchFamily="18" charset="0"/>
                <a:cs typeface="Times New Roman" pitchFamily="18" charset="0"/>
              </a:rPr>
              <a:t>.</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6072198" y="2495014"/>
            <a:ext cx="3071802" cy="4362986"/>
          </a:xfrm>
          <a:prstGeom prst="rect">
            <a:avLst/>
          </a:prstGeom>
        </p:spPr>
      </p:pic>
      <p:sp>
        <p:nvSpPr>
          <p:cNvPr id="19" name="Rectangle 95">
            <a:extLst>
              <a:ext uri="{FF2B5EF4-FFF2-40B4-BE49-F238E27FC236}">
                <a16:creationId xmlns:a16="http://schemas.microsoft.com/office/drawing/2014/main" id="{229741B1-B946-497E-A48A-6A8A0C4137E6}"/>
              </a:ext>
            </a:extLst>
          </p:cNvPr>
          <p:cNvSpPr>
            <a:spLocks noChangeArrowheads="1"/>
          </p:cNvSpPr>
          <p:nvPr/>
        </p:nvSpPr>
        <p:spPr bwMode="auto">
          <a:xfrm>
            <a:off x="2270265" y="944002"/>
            <a:ext cx="5127073"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US" sz="2300" b="1" dirty="0">
                <a:solidFill>
                  <a:srgbClr val="0000CC"/>
                </a:solidFill>
                <a:latin typeface="Times New Roman" pitchFamily="18" charset="0"/>
                <a:cs typeface="Times New Roman" pitchFamily="18" charset="0"/>
              </a:rPr>
              <a:t> </a:t>
            </a:r>
            <a:endParaRPr lang="en-GB" sz="2300" b="1" i="1" dirty="0">
              <a:solidFill>
                <a:srgbClr val="0000CC"/>
              </a:solidFill>
              <a:latin typeface="Times New Roman" pitchFamily="18" charset="0"/>
              <a:cs typeface="Times New Roman" pitchFamily="18" charset="0"/>
            </a:endParaRPr>
          </a:p>
        </p:txBody>
      </p:sp>
      <p:sp>
        <p:nvSpPr>
          <p:cNvPr id="13" name="Rectangle 12"/>
          <p:cNvSpPr/>
          <p:nvPr/>
        </p:nvSpPr>
        <p:spPr>
          <a:xfrm>
            <a:off x="0" y="3500438"/>
            <a:ext cx="5013403" cy="489001"/>
          </a:xfrm>
          <a:prstGeom prst="rect">
            <a:avLst/>
          </a:prstGeom>
        </p:spPr>
        <p:txBody>
          <a:bodyPr wrap="non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 Các </a:t>
            </a:r>
            <a:r>
              <a:rPr lang="en-US" sz="2800" b="1" dirty="0" err="1">
                <a:solidFill>
                  <a:srgbClr val="0000CC"/>
                </a:solidFill>
                <a:latin typeface="Times New Roman" pitchFamily="18" charset="0"/>
                <a:cs typeface="Times New Roman" pitchFamily="18" charset="0"/>
              </a:rPr>
              <a:t>chú</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sóc</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đang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đứng</a:t>
            </a:r>
            <a:r>
              <a:rPr lang="en-US" sz="2800" b="1" dirty="0">
                <a:solidFill>
                  <a:srgbClr val="0000CC"/>
                </a:solidFill>
                <a:latin typeface="Times New Roman" pitchFamily="18" charset="0"/>
                <a:cs typeface="Times New Roman" pitchFamily="18" charset="0"/>
              </a:rPr>
              <a:t> ở </a:t>
            </a:r>
            <a:r>
              <a:rPr lang="en-US" sz="2800" b="1" dirty="0" err="1">
                <a:solidFill>
                  <a:srgbClr val="0000CC"/>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endParaRPr lang="en-US" sz="2800" b="1" i="1" dirty="0">
              <a:solidFill>
                <a:srgbClr val="0000CC"/>
              </a:solidFill>
              <a:latin typeface="Times New Roman" pitchFamily="18" charset="0"/>
              <a:cs typeface="Times New Roman" pitchFamily="18" charset="0"/>
            </a:endParaRPr>
          </a:p>
        </p:txBody>
      </p:sp>
      <p:sp>
        <p:nvSpPr>
          <p:cNvPr id="14" name="Rectangle 13"/>
          <p:cNvSpPr/>
          <p:nvPr/>
        </p:nvSpPr>
        <p:spPr>
          <a:xfrm>
            <a:off x="0" y="4000504"/>
            <a:ext cx="6102221" cy="489001"/>
          </a:xfrm>
          <a:prstGeom prst="rect">
            <a:avLst/>
          </a:prstGeom>
        </p:spPr>
        <p:txBody>
          <a:bodyPr wrap="square" lIns="57552" tIns="28776" rIns="57552" bIns="28776">
            <a:spAutoFit/>
          </a:bodyPr>
          <a:lstStyle/>
          <a:p>
            <a:pPr lvl="0" algn="just">
              <a:defRPr/>
            </a:pPr>
            <a:r>
              <a:rPr lang="en-US" sz="2800" b="1" dirty="0">
                <a:solidFill>
                  <a:srgbClr val="FF0066"/>
                </a:solidFill>
                <a:latin typeface="Times New Roman" pitchFamily="18" charset="0"/>
                <a:cs typeface="Times New Roman" pitchFamily="18" charset="0"/>
              </a:rPr>
              <a:t>- Các </a:t>
            </a:r>
            <a:r>
              <a:rPr lang="en-US" sz="2800" b="1" dirty="0" err="1">
                <a:solidFill>
                  <a:srgbClr val="FF0066"/>
                </a:solidFill>
                <a:latin typeface="Times New Roman" pitchFamily="18" charset="0"/>
                <a:cs typeface="Times New Roman" pitchFamily="18" charset="0"/>
              </a:rPr>
              <a:t>chú</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sóc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đứng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trên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cành</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cây</a:t>
            </a:r>
            <a:r>
              <a:rPr lang="en-US" sz="2800" b="1" dirty="0">
                <a:solidFill>
                  <a:srgbClr val="FF0066"/>
                </a:solidFill>
                <a:latin typeface="Times New Roman" pitchFamily="18" charset="0"/>
                <a:cs typeface="Times New Roman" pitchFamily="18" charset="0"/>
              </a:rPr>
              <a:t>.</a:t>
            </a:r>
            <a:endParaRPr lang="en-US" sz="2800" b="1" i="1" dirty="0">
              <a:solidFill>
                <a:srgbClr val="FF0066"/>
              </a:solidFill>
              <a:latin typeface="Times New Roman" pitchFamily="18" charset="0"/>
              <a:cs typeface="Times New Roman" pitchFamily="18" charset="0"/>
            </a:endParaRPr>
          </a:p>
        </p:txBody>
      </p:sp>
      <p:sp>
        <p:nvSpPr>
          <p:cNvPr id="15" name="Rectangle 14"/>
          <p:cNvSpPr/>
          <p:nvPr/>
        </p:nvSpPr>
        <p:spPr>
          <a:xfrm>
            <a:off x="0" y="4572008"/>
            <a:ext cx="4684786" cy="489001"/>
          </a:xfrm>
          <a:prstGeom prst="rect">
            <a:avLst/>
          </a:prstGeom>
        </p:spPr>
        <p:txBody>
          <a:bodyPr wrap="non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Gấu</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đang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uống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nước</a:t>
            </a:r>
            <a:r>
              <a:rPr lang="en-US" sz="2800" b="1" dirty="0">
                <a:solidFill>
                  <a:srgbClr val="0000CC"/>
                </a:solidFill>
                <a:latin typeface="Times New Roman" pitchFamily="18" charset="0"/>
                <a:cs typeface="Times New Roman" pitchFamily="18" charset="0"/>
              </a:rPr>
              <a:t> ở </a:t>
            </a:r>
            <a:r>
              <a:rPr lang="en-US" sz="2800" b="1" dirty="0" err="1">
                <a:solidFill>
                  <a:srgbClr val="0000CC"/>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p>
        </p:txBody>
      </p:sp>
      <p:sp>
        <p:nvSpPr>
          <p:cNvPr id="23" name="Rectangle 22"/>
          <p:cNvSpPr/>
          <p:nvPr/>
        </p:nvSpPr>
        <p:spPr>
          <a:xfrm>
            <a:off x="0" y="5143512"/>
            <a:ext cx="5843758" cy="489001"/>
          </a:xfrm>
          <a:prstGeom prst="rect">
            <a:avLst/>
          </a:prstGeom>
        </p:spPr>
        <p:txBody>
          <a:bodyPr wrap="none" lIns="57552" tIns="28776" rIns="57552" bIns="28776">
            <a:spAutoFit/>
          </a:bodyPr>
          <a:lstStyle/>
          <a:p>
            <a:pPr lvl="0" algn="just">
              <a:defRPr/>
            </a:pP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Gấu</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uống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nước</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bên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dòng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suối</a:t>
            </a:r>
            <a:r>
              <a:rPr lang="en-US" sz="2800" b="1" dirty="0">
                <a:solidFill>
                  <a:srgbClr val="FF0066"/>
                </a:solidFill>
                <a:latin typeface="Times New Roman" pitchFamily="18" charset="0"/>
                <a:cs typeface="Times New Roman" pitchFamily="18" charset="0"/>
              </a:rPr>
              <a:t>.</a:t>
            </a:r>
            <a:endParaRPr lang="en-US" sz="2800" b="1" i="1" dirty="0">
              <a:solidFill>
                <a:srgbClr val="FF0066"/>
              </a:solidFill>
              <a:latin typeface="Times New Roman" pitchFamily="18" charset="0"/>
              <a:cs typeface="Times New Roman" pitchFamily="18" charset="0"/>
            </a:endParaRPr>
          </a:p>
        </p:txBody>
      </p:sp>
      <p:sp>
        <p:nvSpPr>
          <p:cNvPr id="24" name="Rectangle 23"/>
          <p:cNvSpPr/>
          <p:nvPr/>
        </p:nvSpPr>
        <p:spPr>
          <a:xfrm>
            <a:off x="0" y="5715016"/>
            <a:ext cx="3910537" cy="489001"/>
          </a:xfrm>
          <a:prstGeom prst="rect">
            <a:avLst/>
          </a:prstGeom>
        </p:spPr>
        <p:txBody>
          <a:bodyPr wrap="none" lIns="57552" tIns="28776" rIns="57552" bIns="28776">
            <a:spAutoFit/>
          </a:bodyPr>
          <a:lstStyle/>
          <a:p>
            <a:pPr lvl="0" algn="just">
              <a:defRPr/>
            </a:pP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Kì</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đà</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đang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trốn</a:t>
            </a:r>
            <a:r>
              <a:rPr lang="en-US" sz="2800" b="1" dirty="0">
                <a:solidFill>
                  <a:srgbClr val="0000CC"/>
                </a:solidFill>
                <a:latin typeface="Times New Roman" pitchFamily="18" charset="0"/>
                <a:cs typeface="Times New Roman" pitchFamily="18" charset="0"/>
              </a:rPr>
              <a:t> ở </a:t>
            </a:r>
            <a:r>
              <a:rPr lang="en-US" sz="2800" b="1" dirty="0" err="1">
                <a:solidFill>
                  <a:srgbClr val="0000CC"/>
                </a:solidFill>
                <a:latin typeface="Times New Roman" pitchFamily="18" charset="0"/>
                <a:cs typeface="Times New Roman" pitchFamily="18" charset="0"/>
              </a:rPr>
              <a:t>đâu</a:t>
            </a:r>
            <a:r>
              <a:rPr lang="en-US" sz="2800" b="1" dirty="0">
                <a:solidFill>
                  <a:srgbClr val="0000CC"/>
                </a:solidFill>
                <a:latin typeface="Times New Roman" pitchFamily="18" charset="0"/>
                <a:cs typeface="Times New Roman" pitchFamily="18" charset="0"/>
              </a:rPr>
              <a:t>?</a:t>
            </a:r>
          </a:p>
        </p:txBody>
      </p:sp>
      <p:sp>
        <p:nvSpPr>
          <p:cNvPr id="25" name="Rectangle 24"/>
          <p:cNvSpPr/>
          <p:nvPr/>
        </p:nvSpPr>
        <p:spPr>
          <a:xfrm>
            <a:off x="0" y="6215082"/>
            <a:ext cx="4812963" cy="489001"/>
          </a:xfrm>
          <a:prstGeom prst="rect">
            <a:avLst/>
          </a:prstGeom>
        </p:spPr>
        <p:txBody>
          <a:bodyPr wrap="none" lIns="57552" tIns="28776" rIns="57552" bIns="28776">
            <a:spAutoFit/>
          </a:bodyPr>
          <a:lstStyle/>
          <a:p>
            <a:pPr lvl="0" algn="just">
              <a:defRPr/>
            </a:pP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Kì</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đà</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đang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trốn</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trong</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khe</a:t>
            </a:r>
            <a:r>
              <a:rPr lang="en-US" sz="2800" b="1" dirty="0">
                <a:solidFill>
                  <a:srgbClr val="FF0066"/>
                </a:solidFill>
                <a:latin typeface="Times New Roman" pitchFamily="18" charset="0"/>
                <a:cs typeface="Times New Roman" pitchFamily="18" charset="0"/>
              </a:rPr>
              <a:t> </a:t>
            </a:r>
            <a:r>
              <a:rPr lang="en-US" sz="2800" b="1" dirty="0" err="1">
                <a:solidFill>
                  <a:srgbClr val="FF0066"/>
                </a:solidFill>
                <a:latin typeface="Times New Roman" pitchFamily="18" charset="0"/>
                <a:cs typeface="Times New Roman" pitchFamily="18" charset="0"/>
              </a:rPr>
              <a:t>đá</a:t>
            </a:r>
            <a:endParaRPr lang="en-US" sz="2800" b="1" dirty="0">
              <a:solidFill>
                <a:srgbClr val="FF0066"/>
              </a:solidFill>
              <a:latin typeface="Times New Roman" pitchFamily="18" charset="0"/>
              <a:cs typeface="Times New Roman" pitchFamily="18" charset="0"/>
            </a:endParaRPr>
          </a:p>
        </p:txBody>
      </p:sp>
      <p:sp>
        <p:nvSpPr>
          <p:cNvPr id="26" name="Rectangle 95"/>
          <p:cNvSpPr>
            <a:spLocks noChangeArrowheads="1"/>
          </p:cNvSpPr>
          <p:nvPr/>
        </p:nvSpPr>
        <p:spPr bwMode="auto">
          <a:xfrm>
            <a:off x="0" y="1000108"/>
            <a:ext cx="9144000" cy="91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800" b="1" dirty="0" smtClean="0">
                <a:solidFill>
                  <a:srgbClr val="FF0000"/>
                </a:solidFill>
                <a:latin typeface="Times New Roman" pitchFamily="18" charset="0"/>
                <a:cs typeface="Times New Roman" pitchFamily="18" charset="0"/>
              </a:rPr>
              <a:t>M</a:t>
            </a: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vốn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núi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a:t>
            </a:r>
          </a:p>
          <a:p>
            <a:pPr algn="ctr"/>
            <a:r>
              <a:rPr lang="en-US" sz="2800" b="1" dirty="0" err="1">
                <a:solidFill>
                  <a:srgbClr val="FF0000"/>
                </a:solidFill>
                <a:latin typeface="Times New Roman" pitchFamily="18" charset="0"/>
                <a:cs typeface="Times New Roman" pitchFamily="18" charset="0"/>
              </a:rPr>
              <a:t>Đặt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hỏi</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Ở </a:t>
            </a:r>
            <a:r>
              <a:rPr lang="en-US" sz="2800" b="1" i="1" dirty="0" err="1">
                <a:solidFill>
                  <a:srgbClr val="FF0000"/>
                </a:solidFill>
                <a:latin typeface="Times New Roman" pitchFamily="18" charset="0"/>
                <a:cs typeface="Times New Roman" pitchFamily="18" charset="0"/>
              </a:rPr>
              <a:t>đâu</a:t>
            </a:r>
            <a:r>
              <a:rPr lang="en-US" sz="2800" b="1" i="1" dirty="0">
                <a:solidFill>
                  <a:srgbClr val="FF0000"/>
                </a:solidFill>
                <a:latin typeface="Times New Roman" pitchFamily="18" charset="0"/>
                <a:cs typeface="Times New Roman" pitchFamily="18" charset="0"/>
              </a:rPr>
              <a:t> ? </a:t>
            </a:r>
            <a:r>
              <a:rPr lang="en-US" sz="2800" b="1" i="1" dirty="0" err="1">
                <a:solidFill>
                  <a:srgbClr val="FF0000"/>
                </a:solidFill>
                <a:latin typeface="Times New Roman" pitchFamily="18" charset="0"/>
                <a:cs typeface="Times New Roman" pitchFamily="18" charset="0"/>
              </a:rPr>
              <a:t>Khi</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nào</a:t>
            </a:r>
            <a:r>
              <a:rPr lang="en-US" sz="2800" b="1" i="1" dirty="0">
                <a:solidFill>
                  <a:srgbClr val="FF0000"/>
                </a:solidFill>
                <a:latin typeface="Times New Roman" pitchFamily="18" charset="0"/>
                <a:cs typeface="Times New Roman" pitchFamily="18" charset="0"/>
              </a:rPr>
              <a:t> ?</a:t>
            </a:r>
            <a:endParaRPr lang="en-GB" sz="2800" b="1" i="1" dirty="0">
              <a:solidFill>
                <a:srgbClr val="FF0000"/>
              </a:solidFill>
              <a:latin typeface="Times New Roman" pitchFamily="18" charset="0"/>
              <a:cs typeface="Times New Roman" pitchFamily="18" charset="0"/>
            </a:endParaRPr>
          </a:p>
        </p:txBody>
      </p:sp>
      <p:sp>
        <p:nvSpPr>
          <p:cNvPr id="28" name="TextBox 27"/>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862090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23">
                                            <p:txEl>
                                              <p:pRg st="0" end="0"/>
                                            </p:txEl>
                                          </p:spTgt>
                                        </p:tgtEl>
                                        <p:attrNameLst>
                                          <p:attrName>style.visibility</p:attrName>
                                        </p:attrNameLst>
                                      </p:cBhvr>
                                      <p:to>
                                        <p:strVal val="visible"/>
                                      </p:to>
                                    </p:set>
                                    <p:anim calcmode="lin" valueType="num">
                                      <p:cBhvr>
                                        <p:cTn id="28" dur="10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29" dur="1000" fill="hold"/>
                                        <p:tgtEl>
                                          <p:spTgt spid="23">
                                            <p:txEl>
                                              <p:pRg st="0" end="0"/>
                                            </p:txEl>
                                          </p:spTgt>
                                        </p:tgtEl>
                                        <p:attrNameLst>
                                          <p:attrName>ppt_h</p:attrName>
                                        </p:attrNameLst>
                                      </p:cBhvr>
                                      <p:tavLst>
                                        <p:tav tm="0">
                                          <p:val>
                                            <p:fltVal val="0"/>
                                          </p:val>
                                        </p:tav>
                                        <p:tav tm="100000">
                                          <p:val>
                                            <p:strVal val="#ppt_h"/>
                                          </p:val>
                                        </p:tav>
                                      </p:tavLst>
                                    </p:anim>
                                    <p:anim calcmode="lin" valueType="num">
                                      <p:cBhvr>
                                        <p:cTn id="30" dur="1000" fill="hold"/>
                                        <p:tgtEl>
                                          <p:spTgt spid="23">
                                            <p:txEl>
                                              <p:pRg st="0" end="0"/>
                                            </p:txEl>
                                          </p:spTgt>
                                        </p:tgtEl>
                                        <p:attrNameLst>
                                          <p:attrName>style.rotation</p:attrName>
                                        </p:attrNameLst>
                                      </p:cBhvr>
                                      <p:tavLst>
                                        <p:tav tm="0">
                                          <p:val>
                                            <p:fltVal val="90"/>
                                          </p:val>
                                        </p:tav>
                                        <p:tav tm="100000">
                                          <p:val>
                                            <p:fltVal val="0"/>
                                          </p:val>
                                        </p:tav>
                                      </p:tavLst>
                                    </p:anim>
                                    <p:animEffect transition="in" filter="fade">
                                      <p:cBhvr>
                                        <p:cTn id="31" dur="1000"/>
                                        <p:tgtEl>
                                          <p:spTgt spid="2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1000" fill="hold"/>
                                        <p:tgtEl>
                                          <p:spTgt spid="24"/>
                                        </p:tgtEl>
                                        <p:attrNameLst>
                                          <p:attrName>ppt_w</p:attrName>
                                        </p:attrNameLst>
                                      </p:cBhvr>
                                      <p:tavLst>
                                        <p:tav tm="0">
                                          <p:val>
                                            <p:fltVal val="0"/>
                                          </p:val>
                                        </p:tav>
                                        <p:tav tm="100000">
                                          <p:val>
                                            <p:strVal val="#ppt_w"/>
                                          </p:val>
                                        </p:tav>
                                      </p:tavLst>
                                    </p:anim>
                                    <p:anim calcmode="lin" valueType="num">
                                      <p:cBhvr>
                                        <p:cTn id="37" dur="1000" fill="hold"/>
                                        <p:tgtEl>
                                          <p:spTgt spid="24"/>
                                        </p:tgtEl>
                                        <p:attrNameLst>
                                          <p:attrName>ppt_h</p:attrName>
                                        </p:attrNameLst>
                                      </p:cBhvr>
                                      <p:tavLst>
                                        <p:tav tm="0">
                                          <p:val>
                                            <p:fltVal val="0"/>
                                          </p:val>
                                        </p:tav>
                                        <p:tav tm="100000">
                                          <p:val>
                                            <p:strVal val="#ppt_h"/>
                                          </p:val>
                                        </p:tav>
                                      </p:tavLst>
                                    </p:anim>
                                    <p:anim calcmode="lin" valueType="num">
                                      <p:cBhvr>
                                        <p:cTn id="38" dur="1000" fill="hold"/>
                                        <p:tgtEl>
                                          <p:spTgt spid="24"/>
                                        </p:tgtEl>
                                        <p:attrNameLst>
                                          <p:attrName>style.rotation</p:attrName>
                                        </p:attrNameLst>
                                      </p:cBhvr>
                                      <p:tavLst>
                                        <p:tav tm="0">
                                          <p:val>
                                            <p:fltVal val="90"/>
                                          </p:val>
                                        </p:tav>
                                        <p:tav tm="100000">
                                          <p:val>
                                            <p:fltVal val="0"/>
                                          </p:val>
                                        </p:tav>
                                      </p:tavLst>
                                    </p:anim>
                                    <p:animEffect transition="in" filter="fade">
                                      <p:cBhvr>
                                        <p:cTn id="39" dur="10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
        <p:nvSpPr>
          <p:cNvPr id="10" name="TextBox 9"/>
          <p:cNvSpPr txBox="1"/>
          <p:nvPr/>
        </p:nvSpPr>
        <p:spPr>
          <a:xfrm>
            <a:off x="0" y="34401"/>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Thứ</a:t>
            </a: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Tư</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ngày</a:t>
            </a:r>
            <a:r>
              <a:rPr lang="en-US" sz="3200" b="1" dirty="0">
                <a:solidFill>
                  <a:srgbClr val="0000CC"/>
                </a:solidFill>
                <a:latin typeface="Times New Roman" pitchFamily="18" charset="0"/>
                <a:cs typeface="Times New Roman" pitchFamily="18" charset="0"/>
              </a:rPr>
              <a:t> </a:t>
            </a:r>
            <a:r>
              <a:rPr lang="en-US" sz="3200" b="1" dirty="0" smtClean="0">
                <a:solidFill>
                  <a:srgbClr val="0000CC"/>
                </a:solidFill>
                <a:latin typeface="Times New Roman" pitchFamily="18" charset="0"/>
                <a:cs typeface="Times New Roman" pitchFamily="18" charset="0"/>
              </a:rPr>
              <a:t>19</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tháng</a:t>
            </a:r>
            <a:r>
              <a:rPr lang="en-US" sz="3200" b="1" dirty="0">
                <a:solidFill>
                  <a:srgbClr val="0000CC"/>
                </a:solidFill>
                <a:latin typeface="Times New Roman" pitchFamily="18" charset="0"/>
                <a:cs typeface="Times New Roman" pitchFamily="18" charset="0"/>
              </a:rPr>
              <a:t> </a:t>
            </a:r>
            <a:r>
              <a:rPr lang="en-US" sz="3200" b="1" dirty="0" smtClean="0">
                <a:solidFill>
                  <a:srgbClr val="0000CC"/>
                </a:solidFill>
                <a:latin typeface="Times New Roman" pitchFamily="18" charset="0"/>
                <a:cs typeface="Times New Roman" pitchFamily="18" charset="0"/>
              </a:rPr>
              <a:t>2 </a:t>
            </a:r>
            <a:r>
              <a:rPr lang="en-US" sz="3200" b="1" dirty="0" err="1">
                <a:solidFill>
                  <a:srgbClr val="0000CC"/>
                </a:solidFill>
                <a:latin typeface="Times New Roman" pitchFamily="18" charset="0"/>
                <a:cs typeface="Times New Roman" pitchFamily="18" charset="0"/>
              </a:rPr>
              <a:t>năm</a:t>
            </a:r>
            <a:r>
              <a:rPr lang="en-US" sz="3200" b="1" dirty="0">
                <a:solidFill>
                  <a:srgbClr val="0000CC"/>
                </a:solidFill>
                <a:latin typeface="Times New Roman" pitchFamily="18" charset="0"/>
                <a:cs typeface="Times New Roman" pitchFamily="18" charset="0"/>
              </a:rPr>
              <a:t> </a:t>
            </a:r>
            <a:r>
              <a:rPr lang="en-US" sz="3200" b="1" dirty="0" smtClean="0">
                <a:solidFill>
                  <a:srgbClr val="0000CC"/>
                </a:solidFill>
                <a:latin typeface="Times New Roman" pitchFamily="18" charset="0"/>
                <a:cs typeface="Times New Roman" pitchFamily="18" charset="0"/>
              </a:rPr>
              <a:t>2025</a:t>
            </a:r>
            <a:endParaRPr lang="vi-VN" sz="3200" b="1" dirty="0">
              <a:solidFill>
                <a:srgbClr val="0000CC"/>
              </a:solidFill>
              <a:latin typeface="Times New Roman" pitchFamily="18" charset="0"/>
              <a:cs typeface="Times New Roman" pitchFamily="18" charset="0"/>
            </a:endParaRPr>
          </a:p>
        </p:txBody>
      </p:sp>
      <p:sp>
        <p:nvSpPr>
          <p:cNvPr id="11" name="TextBox 10"/>
          <p:cNvSpPr txBox="1"/>
          <p:nvPr/>
        </p:nvSpPr>
        <p:spPr>
          <a:xfrm>
            <a:off x="0" y="623985"/>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3050"/>
            <a:ext cx="9144000" cy="427446"/>
          </a:xfrm>
          <a:prstGeom prst="rect">
            <a:avLst/>
          </a:prstGeom>
        </p:spPr>
        <p:txBody>
          <a:bodyPr wrap="square" lIns="57552" tIns="28776" rIns="57552" bIns="28776">
            <a:spAutoFit/>
          </a:bodyPr>
          <a:lstStyle/>
          <a:p>
            <a:pPr algn="just" defTabSz="575523" eaLnBrk="0" fontAlgn="base" hangingPunct="0">
              <a:spcBef>
                <a:spcPct val="0"/>
              </a:spcBef>
              <a:spcAft>
                <a:spcPct val="0"/>
              </a:spcAft>
              <a:defRPr/>
            </a:pPr>
            <a:r>
              <a:rPr lang="en-US" sz="2400" b="1" dirty="0" smtClean="0">
                <a:solidFill>
                  <a:srgbClr val="008000"/>
                </a:solidFill>
                <a:latin typeface="Times New Roman" pitchFamily="18" charset="0"/>
                <a:cs typeface="Times New Roman" pitchFamily="18" charset="0"/>
              </a:rPr>
              <a:t>* </a:t>
            </a:r>
            <a:r>
              <a:rPr lang="en-US" sz="2400" b="1" dirty="0" err="1" smtClean="0">
                <a:solidFill>
                  <a:srgbClr val="008000"/>
                </a:solidFill>
                <a:latin typeface="Times New Roman" pitchFamily="18" charset="0"/>
                <a:cs typeface="Times New Roman" pitchFamily="18" charset="0"/>
              </a:rPr>
              <a:t>Bài</a:t>
            </a:r>
            <a:r>
              <a:rPr lang="en-US" sz="2400" b="1" dirty="0" smtClean="0">
                <a:solidFill>
                  <a:srgbClr val="008000"/>
                </a:solidFill>
                <a:latin typeface="Times New Roman" pitchFamily="18" charset="0"/>
                <a:cs typeface="Times New Roman" pitchFamily="18" charset="0"/>
              </a:rPr>
              <a:t> </a:t>
            </a:r>
            <a:r>
              <a:rPr lang="en-US" sz="2400" b="1" dirty="0">
                <a:solidFill>
                  <a:srgbClr val="008000"/>
                </a:solidFill>
                <a:latin typeface="Times New Roman" pitchFamily="18" charset="0"/>
                <a:cs typeface="Times New Roman" pitchFamily="18" charset="0"/>
              </a:rPr>
              <a:t>4. </a:t>
            </a:r>
            <a:r>
              <a:rPr lang="en-US" sz="2400" b="1" dirty="0" err="1">
                <a:solidFill>
                  <a:srgbClr val="008000"/>
                </a:solidFill>
                <a:latin typeface="Times New Roman" pitchFamily="18" charset="0"/>
                <a:cs typeface="Times New Roman" pitchFamily="18" charset="0"/>
              </a:rPr>
              <a:t>Dựa</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vào</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đoạn</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thơ</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dưới</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đây</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đặt</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trả</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lời</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câu</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hỏi</a:t>
            </a:r>
            <a:r>
              <a:rPr lang="en-US" sz="2400" b="1" dirty="0">
                <a:solidFill>
                  <a:srgbClr val="008000"/>
                </a:solidFill>
                <a:latin typeface="Times New Roman" pitchFamily="18" charset="0"/>
                <a:cs typeface="Times New Roman" pitchFamily="18" charset="0"/>
              </a:rPr>
              <a:t> </a:t>
            </a:r>
            <a:r>
              <a:rPr lang="en-US" sz="2400" b="1" i="1" dirty="0">
                <a:solidFill>
                  <a:srgbClr val="008000"/>
                </a:solidFill>
                <a:latin typeface="Times New Roman" pitchFamily="18" charset="0"/>
                <a:cs typeface="Times New Roman" pitchFamily="18" charset="0"/>
              </a:rPr>
              <a:t>Khi </a:t>
            </a:r>
            <a:r>
              <a:rPr lang="en-US" sz="2400" b="1" i="1" dirty="0" err="1">
                <a:solidFill>
                  <a:srgbClr val="008000"/>
                </a:solidFill>
                <a:latin typeface="Times New Roman" pitchFamily="18" charset="0"/>
                <a:cs typeface="Times New Roman" pitchFamily="18" charset="0"/>
              </a:rPr>
              <a:t>nào</a:t>
            </a:r>
            <a:r>
              <a:rPr lang="en-US" sz="2400" b="1" dirty="0">
                <a:solidFill>
                  <a:srgbClr val="008000"/>
                </a:solidFill>
                <a:latin typeface="Times New Roman" pitchFamily="18" charset="0"/>
                <a:cs typeface="Times New Roman" pitchFamily="18" charset="0"/>
              </a:rPr>
              <a:t>?</a:t>
            </a:r>
          </a:p>
        </p:txBody>
      </p:sp>
      <p:sp>
        <p:nvSpPr>
          <p:cNvPr id="10" name="Rectangle 95"/>
          <p:cNvSpPr>
            <a:spLocks noChangeArrowheads="1"/>
          </p:cNvSpPr>
          <p:nvPr/>
        </p:nvSpPr>
        <p:spPr bwMode="auto">
          <a:xfrm>
            <a:off x="4452735" y="944002"/>
            <a:ext cx="189966"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7552" tIns="28776" rIns="57552" bIns="28776">
            <a:spAutoFit/>
          </a:bodyPr>
          <a:lstStyle/>
          <a:p>
            <a:pPr algn="ctr" defTabSz="575523" eaLnBrk="0" fontAlgn="base" hangingPunct="0">
              <a:spcBef>
                <a:spcPct val="0"/>
              </a:spcBef>
              <a:spcAft>
                <a:spcPct val="0"/>
              </a:spcAft>
              <a:defRPr/>
            </a:pPr>
            <a:r>
              <a:rPr lang="en-GB" sz="2300" b="1" dirty="0">
                <a:solidFill>
                  <a:srgbClr val="0000CC"/>
                </a:solidFill>
                <a:latin typeface="Times New Roman" pitchFamily="18" charset="0"/>
                <a:cs typeface="Times New Roman" pitchFamily="18" charset="0"/>
              </a:rPr>
              <a:t> </a:t>
            </a:r>
          </a:p>
        </p:txBody>
      </p:sp>
      <p:sp>
        <p:nvSpPr>
          <p:cNvPr id="15" name="Rectangle 14"/>
          <p:cNvSpPr/>
          <p:nvPr/>
        </p:nvSpPr>
        <p:spPr>
          <a:xfrm>
            <a:off x="5357818" y="2428868"/>
            <a:ext cx="3786182" cy="489001"/>
          </a:xfrm>
          <a:prstGeom prst="rect">
            <a:avLst/>
          </a:prstGeom>
        </p:spPr>
        <p:txBody>
          <a:bodyPr wrap="square" lIns="57552" tIns="28776" rIns="57552" bIns="28776">
            <a:spAutoFit/>
          </a:bodyPr>
          <a:lstStyle/>
          <a:p>
            <a:pPr defTabSz="575523" eaLnBrk="0" fontAlgn="base" hangingPunct="0">
              <a:spcBef>
                <a:spcPct val="0"/>
              </a:spcBef>
              <a:spcAft>
                <a:spcPct val="0"/>
              </a:spcAft>
              <a:defRPr/>
            </a:pPr>
            <a:r>
              <a:rPr lang="en-US" sz="2800" b="1" dirty="0">
                <a:solidFill>
                  <a:srgbClr val="008000"/>
                </a:solidFill>
                <a:latin typeface="Times New Roman" pitchFamily="18" charset="0"/>
                <a:cs typeface="Times New Roman" pitchFamily="18" charset="0"/>
              </a:rPr>
              <a:t>- Rùa </a:t>
            </a:r>
            <a:r>
              <a:rPr lang="en-US" sz="2800" b="1" dirty="0" err="1">
                <a:solidFill>
                  <a:srgbClr val="008000"/>
                </a:solidFill>
                <a:latin typeface="Times New Roman" pitchFamily="18" charset="0"/>
                <a:cs typeface="Times New Roman" pitchFamily="18" charset="0"/>
              </a:rPr>
              <a:t>đến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chợ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p>
        </p:txBody>
      </p:sp>
      <p:sp>
        <p:nvSpPr>
          <p:cNvPr id="17" name="Rectangle 16"/>
          <p:cNvSpPr/>
          <p:nvPr/>
        </p:nvSpPr>
        <p:spPr>
          <a:xfrm>
            <a:off x="5429256" y="3000372"/>
            <a:ext cx="3714744" cy="919888"/>
          </a:xfrm>
          <a:prstGeom prst="rect">
            <a:avLst/>
          </a:prstGeom>
        </p:spPr>
        <p:txBody>
          <a:bodyPr wrap="square" lIns="57552" tIns="28776" rIns="57552" bIns="28776">
            <a:spAutoFit/>
          </a:bodyPr>
          <a:lstStyle/>
          <a:p>
            <a:pPr defTabSz="575523" eaLnBrk="0" fontAlgn="base" hangingPunct="0">
              <a:spcBef>
                <a:spcPct val="0"/>
              </a:spcBef>
              <a:spcAft>
                <a:spcPct val="0"/>
              </a:spcAft>
              <a:defRPr/>
            </a:pPr>
            <a:r>
              <a:rPr lang="en-US" sz="2800" b="1" dirty="0">
                <a:solidFill>
                  <a:srgbClr val="FF0000"/>
                </a:solidFill>
                <a:latin typeface="Times New Roman" pitchFamily="18" charset="0"/>
                <a:cs typeface="Times New Roman" pitchFamily="18" charset="0"/>
              </a:rPr>
              <a:t>- Rùa con </a:t>
            </a:r>
            <a:r>
              <a:rPr lang="en-US" sz="2800" b="1" dirty="0" err="1">
                <a:solidFill>
                  <a:srgbClr val="FF0000"/>
                </a:solidFill>
                <a:latin typeface="Times New Roman" pitchFamily="18" charset="0"/>
                <a:cs typeface="Times New Roman" pitchFamily="18" charset="0"/>
              </a:rPr>
              <a:t>đến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sang </a:t>
            </a:r>
            <a:r>
              <a:rPr lang="en-US" sz="2800" b="1" dirty="0" err="1">
                <a:solidFill>
                  <a:srgbClr val="FF0000"/>
                </a:solidFill>
                <a:latin typeface="Times New Roman" pitchFamily="18" charset="0"/>
                <a:cs typeface="Times New Roman" pitchFamily="18" charset="0"/>
              </a:rPr>
              <a:t>hè</a:t>
            </a:r>
            <a:r>
              <a:rPr lang="en-US" sz="2800" b="1" dirty="0">
                <a:solidFill>
                  <a:srgbClr val="FF0000"/>
                </a:solidFill>
                <a:latin typeface="Times New Roman" pitchFamily="18" charset="0"/>
                <a:cs typeface="Times New Roman" pitchFamily="18" charset="0"/>
              </a:rPr>
              <a:t>.</a:t>
            </a:r>
          </a:p>
        </p:txBody>
      </p:sp>
      <p:sp>
        <p:nvSpPr>
          <p:cNvPr id="18" name="Rectangle 17"/>
          <p:cNvSpPr/>
          <p:nvPr/>
        </p:nvSpPr>
        <p:spPr>
          <a:xfrm>
            <a:off x="5357818" y="4000504"/>
            <a:ext cx="3786182" cy="919888"/>
          </a:xfrm>
          <a:prstGeom prst="rect">
            <a:avLst/>
          </a:prstGeom>
        </p:spPr>
        <p:txBody>
          <a:bodyPr wrap="square" lIns="57552" tIns="28776" rIns="57552" bIns="28776">
            <a:spAutoFit/>
          </a:bodyPr>
          <a:lstStyle/>
          <a:p>
            <a:pPr defTabSz="575523" eaLnBrk="0" fontAlgn="base" hangingPunct="0">
              <a:spcBef>
                <a:spcPct val="0"/>
              </a:spcBef>
              <a:spcAft>
                <a:spcPct val="0"/>
              </a:spcAft>
              <a:defRPr/>
            </a:pPr>
            <a:r>
              <a:rPr lang="en-US" sz="2800" b="1" dirty="0">
                <a:solidFill>
                  <a:srgbClr val="008000"/>
                </a:solidFill>
                <a:latin typeface="Times New Roman" pitchFamily="18" charset="0"/>
                <a:cs typeface="Times New Roman" pitchFamily="18" charset="0"/>
              </a:rPr>
              <a:t>- Khi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 rùa con </a:t>
            </a:r>
            <a:r>
              <a:rPr lang="en-US" sz="2800" b="1" dirty="0" err="1">
                <a:solidFill>
                  <a:srgbClr val="008000"/>
                </a:solidFill>
                <a:latin typeface="Times New Roman" pitchFamily="18" charset="0"/>
                <a:cs typeface="Times New Roman" pitchFamily="18" charset="0"/>
              </a:rPr>
              <a:t>mua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hạt</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giống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xong</a:t>
            </a:r>
            <a:r>
              <a:rPr lang="en-US" sz="2800" b="1" dirty="0">
                <a:solidFill>
                  <a:srgbClr val="008000"/>
                </a:solidFill>
                <a:latin typeface="Times New Roman" pitchFamily="18" charset="0"/>
                <a:cs typeface="Times New Roman" pitchFamily="18" charset="0"/>
              </a:rPr>
              <a:t>?</a:t>
            </a:r>
          </a:p>
        </p:txBody>
      </p:sp>
      <p:sp>
        <p:nvSpPr>
          <p:cNvPr id="19" name="Rectangle 18"/>
          <p:cNvSpPr/>
          <p:nvPr/>
        </p:nvSpPr>
        <p:spPr>
          <a:xfrm>
            <a:off x="5286380" y="4929198"/>
            <a:ext cx="3857620" cy="919888"/>
          </a:xfrm>
          <a:prstGeom prst="rect">
            <a:avLst/>
          </a:prstGeom>
        </p:spPr>
        <p:txBody>
          <a:bodyPr wrap="square" lIns="57552" tIns="28776" rIns="57552" bIns="28776">
            <a:spAutoFit/>
          </a:bodyPr>
          <a:lstStyle/>
          <a:p>
            <a:pPr lvl="0">
              <a:defRPr/>
            </a:pPr>
            <a:r>
              <a:rPr lang="en-US" sz="2800" b="1" dirty="0">
                <a:solidFill>
                  <a:srgbClr val="FF0000"/>
                </a:solidFill>
                <a:latin typeface="Times New Roman" pitchFamily="18" charset="0"/>
                <a:cs typeface="Times New Roman" pitchFamily="18" charset="0"/>
              </a:rPr>
              <a:t>- Rùa con </a:t>
            </a:r>
            <a:r>
              <a:rPr lang="en-US" sz="2800" b="1" dirty="0" err="1">
                <a:solidFill>
                  <a:srgbClr val="FF0000"/>
                </a:solidFill>
                <a:latin typeface="Times New Roman" pitchFamily="18" charset="0"/>
                <a:cs typeface="Times New Roman" pitchFamily="18" charset="0"/>
              </a:rPr>
              <a:t>mua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giống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trời</a:t>
            </a:r>
            <a:r>
              <a:rPr lang="en-US" sz="2800" b="1" dirty="0">
                <a:solidFill>
                  <a:srgbClr val="FF0000"/>
                </a:solidFill>
                <a:latin typeface="Times New Roman" pitchFamily="18" charset="0"/>
                <a:cs typeface="Times New Roman" pitchFamily="18" charset="0"/>
              </a:rPr>
              <a:t> sang </a:t>
            </a:r>
            <a:r>
              <a:rPr lang="en-US" sz="2800" b="1" dirty="0" err="1">
                <a:solidFill>
                  <a:srgbClr val="FF0000"/>
                </a:solidFill>
                <a:latin typeface="Times New Roman" pitchFamily="18" charset="0"/>
                <a:cs typeface="Times New Roman" pitchFamily="18" charset="0"/>
              </a:rPr>
              <a:t>thu</a:t>
            </a:r>
            <a:r>
              <a:rPr lang="en-US" sz="2800" b="1" dirty="0">
                <a:solidFill>
                  <a:srgbClr val="FF0000"/>
                </a:solidFill>
                <a:latin typeface="Times New Roman" pitchFamily="18" charset="0"/>
                <a:cs typeface="Times New Roman" pitchFamily="18" charset="0"/>
              </a:rPr>
              <a:t>.</a:t>
            </a:r>
          </a:p>
        </p:txBody>
      </p:sp>
      <p:sp>
        <p:nvSpPr>
          <p:cNvPr id="20" name="Rectangle 19"/>
          <p:cNvSpPr/>
          <p:nvPr/>
        </p:nvSpPr>
        <p:spPr>
          <a:xfrm>
            <a:off x="214282" y="5857892"/>
            <a:ext cx="6000792" cy="489001"/>
          </a:xfrm>
          <a:prstGeom prst="rect">
            <a:avLst/>
          </a:prstGeom>
        </p:spPr>
        <p:txBody>
          <a:bodyPr wrap="square" lIns="57552" tIns="28776" rIns="57552" bIns="28776">
            <a:spAutoFit/>
          </a:bodyPr>
          <a:lstStyle/>
          <a:p>
            <a:r>
              <a:rPr lang="en-US" sz="2800" b="1" dirty="0">
                <a:solidFill>
                  <a:srgbClr val="008000"/>
                </a:solidFill>
                <a:latin typeface="Times New Roman" pitchFamily="18" charset="0"/>
                <a:cs typeface="Times New Roman" pitchFamily="18" charset="0"/>
              </a:rPr>
              <a:t>- Rùa con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tới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cửa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endParaRPr lang="en-US" sz="2800" dirty="0">
              <a:solidFill>
                <a:srgbClr val="008000"/>
              </a:solidFill>
            </a:endParaRPr>
          </a:p>
        </p:txBody>
      </p:sp>
      <p:sp>
        <p:nvSpPr>
          <p:cNvPr id="21" name="Rectangle 20"/>
          <p:cNvSpPr/>
          <p:nvPr/>
        </p:nvSpPr>
        <p:spPr>
          <a:xfrm>
            <a:off x="0" y="6368999"/>
            <a:ext cx="8046846" cy="489001"/>
          </a:xfrm>
          <a:prstGeom prst="rect">
            <a:avLst/>
          </a:prstGeom>
        </p:spPr>
        <p:txBody>
          <a:bodyPr wrap="square" lIns="57552" tIns="28776" rIns="57552" bIns="28776">
            <a:spAutoFit/>
          </a:bodyPr>
          <a:lstStyle/>
          <a:p>
            <a:r>
              <a:rPr lang="en-US" sz="2800" b="1" dirty="0">
                <a:solidFill>
                  <a:srgbClr val="FF0000"/>
                </a:solidFill>
                <a:latin typeface="Times New Roman" pitchFamily="18" charset="0"/>
                <a:cs typeface="Times New Roman" pitchFamily="18" charset="0"/>
              </a:rPr>
              <a:t>- Rùa con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tới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cửa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đã</a:t>
            </a:r>
            <a:r>
              <a:rPr lang="en-US" sz="2800" b="1" dirty="0">
                <a:solidFill>
                  <a:srgbClr val="FF0000"/>
                </a:solidFill>
                <a:latin typeface="Times New Roman" pitchFamily="18" charset="0"/>
                <a:cs typeface="Times New Roman" pitchFamily="18" charset="0"/>
              </a:rPr>
              <a:t> sang </a:t>
            </a:r>
            <a:r>
              <a:rPr lang="en-US" sz="2800" b="1" dirty="0" err="1">
                <a:solidFill>
                  <a:srgbClr val="FF0000"/>
                </a:solidFill>
                <a:latin typeface="Times New Roman" pitchFamily="18" charset="0"/>
                <a:cs typeface="Times New Roman" pitchFamily="18" charset="0"/>
              </a:rPr>
              <a:t>đông</a:t>
            </a:r>
            <a:r>
              <a:rPr lang="en-US" sz="2800" b="1" dirty="0">
                <a:solidFill>
                  <a:srgbClr val="FF0000"/>
                </a:solidFill>
                <a:latin typeface="Times New Roman" pitchFamily="18" charset="0"/>
                <a:cs typeface="Times New Roman" pitchFamily="18" charset="0"/>
              </a:rPr>
              <a:t>.</a:t>
            </a:r>
            <a:endParaRPr lang="en-US" sz="2800" dirty="0">
              <a:solidFill>
                <a:srgbClr val="FF0000"/>
              </a:solidFill>
            </a:endParaRPr>
          </a:p>
        </p:txBody>
      </p:sp>
      <p:sp>
        <p:nvSpPr>
          <p:cNvPr id="22" name="Rectangle 95">
            <a:extLst>
              <a:ext uri="{FF2B5EF4-FFF2-40B4-BE49-F238E27FC236}">
                <a16:creationId xmlns:a16="http://schemas.microsoft.com/office/drawing/2014/main" id="{54DA6E1B-8369-4AAE-BB93-2BF3AC9AD3C7}"/>
              </a:ext>
            </a:extLst>
          </p:cNvPr>
          <p:cNvSpPr>
            <a:spLocks noChangeArrowheads="1"/>
          </p:cNvSpPr>
          <p:nvPr/>
        </p:nvSpPr>
        <p:spPr bwMode="auto">
          <a:xfrm>
            <a:off x="2270265" y="944002"/>
            <a:ext cx="5127073" cy="41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US" sz="2300" b="1" dirty="0">
                <a:solidFill>
                  <a:srgbClr val="0000CC"/>
                </a:solidFill>
                <a:latin typeface="Times New Roman" pitchFamily="18" charset="0"/>
                <a:cs typeface="Times New Roman" pitchFamily="18" charset="0"/>
              </a:rPr>
              <a:t> </a:t>
            </a:r>
            <a:endParaRPr lang="en-GB" sz="2300" b="1" i="1" dirty="0">
              <a:solidFill>
                <a:srgbClr val="0000CC"/>
              </a:solidFill>
              <a:latin typeface="Times New Roman" pitchFamily="18" charset="0"/>
              <a:cs typeface="Times New Roman" pitchFamily="18" charset="0"/>
            </a:endParaRPr>
          </a:p>
        </p:txBody>
      </p:sp>
      <p:sp>
        <p:nvSpPr>
          <p:cNvPr id="24" name="TextBox 23"/>
          <p:cNvSpPr txBox="1"/>
          <p:nvPr/>
        </p:nvSpPr>
        <p:spPr>
          <a:xfrm>
            <a:off x="0" y="2071678"/>
            <a:ext cx="5143504" cy="3416320"/>
          </a:xfrm>
          <a:prstGeom prst="rect">
            <a:avLst/>
          </a:prstGeom>
          <a:noFill/>
        </p:spPr>
        <p:txBody>
          <a:bodyPr wrap="square" rtlCol="0">
            <a:spAutoFit/>
          </a:bodyPr>
          <a:lstStyle/>
          <a:p>
            <a:pPr algn="ctr"/>
            <a:r>
              <a:rPr lang="en-US" sz="2400" b="1" dirty="0" err="1" smtClean="0">
                <a:solidFill>
                  <a:srgbClr val="0000CC"/>
                </a:solidFill>
                <a:latin typeface="Times New Roman" pitchFamily="18" charset="0"/>
                <a:cs typeface="Times New Roman" pitchFamily="18" charset="0"/>
              </a:rPr>
              <a:t>Rùa</a:t>
            </a:r>
            <a:r>
              <a:rPr lang="en-US" sz="2400" b="1" dirty="0" smtClean="0">
                <a:solidFill>
                  <a:srgbClr val="0000CC"/>
                </a:solidFill>
                <a:latin typeface="Times New Roman" pitchFamily="18" charset="0"/>
                <a:cs typeface="Times New Roman" pitchFamily="18" charset="0"/>
              </a:rPr>
              <a:t> con </a:t>
            </a:r>
            <a:r>
              <a:rPr lang="en-US" sz="2400" b="1" dirty="0" err="1" smtClean="0">
                <a:solidFill>
                  <a:srgbClr val="0000CC"/>
                </a:solidFill>
                <a:latin typeface="Times New Roman" pitchFamily="18" charset="0"/>
                <a:cs typeface="Times New Roman" pitchFamily="18" charset="0"/>
              </a:rPr>
              <a:t>đi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chợ</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đầu</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xuân</a:t>
            </a:r>
            <a:endParaRPr lang="en-US" sz="2400" b="1" dirty="0" smtClean="0">
              <a:solidFill>
                <a:srgbClr val="0000CC"/>
              </a:solidFill>
              <a:latin typeface="Times New Roman" pitchFamily="18" charset="0"/>
              <a:cs typeface="Times New Roman" pitchFamily="18" charset="0"/>
            </a:endParaRPr>
          </a:p>
          <a:p>
            <a:pPr algn="ctr"/>
            <a:r>
              <a:rPr lang="en-US" sz="2400" b="1" dirty="0" err="1" smtClean="0">
                <a:solidFill>
                  <a:srgbClr val="0000CC"/>
                </a:solidFill>
                <a:latin typeface="Times New Roman" pitchFamily="18" charset="0"/>
                <a:cs typeface="Times New Roman" pitchFamily="18" charset="0"/>
              </a:rPr>
              <a:t>Mới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đến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cổng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chợ</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bước</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chân</a:t>
            </a:r>
            <a:r>
              <a:rPr lang="en-US" sz="2400" b="1" dirty="0" smtClean="0">
                <a:solidFill>
                  <a:srgbClr val="0000CC"/>
                </a:solidFill>
                <a:latin typeface="Times New Roman" pitchFamily="18" charset="0"/>
                <a:cs typeface="Times New Roman" pitchFamily="18" charset="0"/>
              </a:rPr>
              <a:t> sang </a:t>
            </a:r>
            <a:r>
              <a:rPr lang="en-US" sz="2400" b="1" dirty="0" err="1" smtClean="0">
                <a:solidFill>
                  <a:srgbClr val="0000CC"/>
                </a:solidFill>
                <a:latin typeface="Times New Roman" pitchFamily="18" charset="0"/>
                <a:cs typeface="Times New Roman" pitchFamily="18" charset="0"/>
              </a:rPr>
              <a:t>hè</a:t>
            </a:r>
            <a:r>
              <a:rPr lang="en-US" sz="2400" b="1" dirty="0" smtClean="0">
                <a:solidFill>
                  <a:srgbClr val="0000CC"/>
                </a:solidFill>
                <a:latin typeface="Times New Roman" pitchFamily="18" charset="0"/>
                <a:cs typeface="Times New Roman" pitchFamily="18" charset="0"/>
              </a:rPr>
              <a:t>.</a:t>
            </a:r>
          </a:p>
          <a:p>
            <a:pPr algn="ctr"/>
            <a:r>
              <a:rPr lang="en-US" sz="2400" b="1" dirty="0" err="1" smtClean="0">
                <a:solidFill>
                  <a:srgbClr val="0000CC"/>
                </a:solidFill>
                <a:latin typeface="Times New Roman" pitchFamily="18" charset="0"/>
                <a:cs typeface="Times New Roman" pitchFamily="18" charset="0"/>
              </a:rPr>
              <a:t>Chợ</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đông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hoa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trái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bộn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bề</a:t>
            </a:r>
            <a:endParaRPr lang="en-US" sz="2400" b="1" dirty="0" smtClean="0">
              <a:solidFill>
                <a:srgbClr val="0000CC"/>
              </a:solidFill>
              <a:latin typeface="Times New Roman" pitchFamily="18" charset="0"/>
              <a:cs typeface="Times New Roman" pitchFamily="18" charset="0"/>
            </a:endParaRPr>
          </a:p>
          <a:p>
            <a:pPr algn="ctr"/>
            <a:r>
              <a:rPr lang="en-US" sz="2400" b="1" dirty="0" err="1" smtClean="0">
                <a:solidFill>
                  <a:srgbClr val="0000CC"/>
                </a:solidFill>
                <a:latin typeface="Times New Roman" pitchFamily="18" charset="0"/>
                <a:cs typeface="Times New Roman" pitchFamily="18" charset="0"/>
              </a:rPr>
              <a:t>Rùa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mua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hạt</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giống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đem</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về</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trồng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gieo</a:t>
            </a:r>
            <a:r>
              <a:rPr lang="en-US" sz="2400" b="1" dirty="0" smtClean="0">
                <a:solidFill>
                  <a:srgbClr val="0000CC"/>
                </a:solidFill>
                <a:latin typeface="Times New Roman" pitchFamily="18" charset="0"/>
                <a:cs typeface="Times New Roman" pitchFamily="18" charset="0"/>
              </a:rPr>
              <a:t>.</a:t>
            </a:r>
          </a:p>
          <a:p>
            <a:pPr algn="ctr"/>
            <a:r>
              <a:rPr lang="en-US" sz="2400" b="1" dirty="0" err="1" smtClean="0">
                <a:solidFill>
                  <a:srgbClr val="0000CC"/>
                </a:solidFill>
                <a:latin typeface="Times New Roman" pitchFamily="18" charset="0"/>
                <a:cs typeface="Times New Roman" pitchFamily="18" charset="0"/>
              </a:rPr>
              <a:t>Mua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xong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chợ</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đã</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vãn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chiều</a:t>
            </a:r>
            <a:endParaRPr lang="en-US" sz="2400" b="1" dirty="0" smtClean="0">
              <a:solidFill>
                <a:srgbClr val="0000CC"/>
              </a:solidFill>
              <a:latin typeface="Times New Roman" pitchFamily="18" charset="0"/>
              <a:cs typeface="Times New Roman" pitchFamily="18" charset="0"/>
            </a:endParaRPr>
          </a:p>
          <a:p>
            <a:pPr algn="ctr"/>
            <a:r>
              <a:rPr lang="en-US" sz="2400" b="1" dirty="0" err="1" smtClean="0">
                <a:solidFill>
                  <a:srgbClr val="0000CC"/>
                </a:solidFill>
                <a:latin typeface="Times New Roman" pitchFamily="18" charset="0"/>
                <a:cs typeface="Times New Roman" pitchFamily="18" charset="0"/>
              </a:rPr>
              <a:t>Heo</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heo</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gió</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thổi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cánh</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diều</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mùa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thu</a:t>
            </a:r>
            <a:r>
              <a:rPr lang="en-US" sz="2400" b="1" dirty="0" smtClean="0">
                <a:solidFill>
                  <a:srgbClr val="0000CC"/>
                </a:solidFill>
                <a:latin typeface="Times New Roman" pitchFamily="18" charset="0"/>
                <a:cs typeface="Times New Roman" pitchFamily="18" charset="0"/>
              </a:rPr>
              <a:t>.</a:t>
            </a:r>
          </a:p>
          <a:p>
            <a:pPr algn="ct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Đường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dài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chẳng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ngại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nắng</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mưa</a:t>
            </a:r>
            <a:endParaRPr lang="en-US" sz="2400" b="1" dirty="0" smtClean="0">
              <a:solidFill>
                <a:srgbClr val="0000CC"/>
              </a:solidFill>
              <a:latin typeface="Times New Roman" pitchFamily="18" charset="0"/>
              <a:cs typeface="Times New Roman" pitchFamily="18" charset="0"/>
            </a:endParaRPr>
          </a:p>
          <a:p>
            <a:pPr algn="ctr"/>
            <a:r>
              <a:rPr lang="en-US" sz="2400" b="1" dirty="0" err="1" smtClean="0">
                <a:solidFill>
                  <a:srgbClr val="0000CC"/>
                </a:solidFill>
                <a:latin typeface="Times New Roman" pitchFamily="18" charset="0"/>
                <a:cs typeface="Times New Roman" pitchFamily="18" charset="0"/>
              </a:rPr>
              <a:t>Kịp</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về</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tới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cửa</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trời</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vừa</a:t>
            </a:r>
            <a:r>
              <a:rPr lang="en-US" sz="2400" b="1" dirty="0" smtClean="0">
                <a:solidFill>
                  <a:srgbClr val="0000CC"/>
                </a:solidFill>
                <a:latin typeface="Times New Roman" pitchFamily="18" charset="0"/>
                <a:cs typeface="Times New Roman" pitchFamily="18" charset="0"/>
              </a:rPr>
              <a:t> sang </a:t>
            </a:r>
            <a:r>
              <a:rPr lang="en-US" sz="2400" b="1" dirty="0" err="1" smtClean="0">
                <a:solidFill>
                  <a:srgbClr val="0000CC"/>
                </a:solidFill>
                <a:latin typeface="Times New Roman" pitchFamily="18" charset="0"/>
                <a:cs typeface="Times New Roman" pitchFamily="18" charset="0"/>
              </a:rPr>
              <a:t>đông</a:t>
            </a:r>
            <a:r>
              <a:rPr lang="en-US" sz="2400" b="1" dirty="0" smtClean="0">
                <a:solidFill>
                  <a:srgbClr val="0000CC"/>
                </a:solidFill>
                <a:latin typeface="Times New Roman" pitchFamily="18" charset="0"/>
                <a:cs typeface="Times New Roman" pitchFamily="18" charset="0"/>
              </a:rPr>
              <a:t>.</a:t>
            </a:r>
          </a:p>
          <a:p>
            <a:pPr algn="ctr"/>
            <a:r>
              <a:rPr lang="en-US" sz="2400" b="1" dirty="0" smtClean="0">
                <a:solidFill>
                  <a:srgbClr val="0000CC"/>
                </a:solidFill>
                <a:latin typeface="Times New Roman" pitchFamily="18" charset="0"/>
                <a:cs typeface="Times New Roman" pitchFamily="18" charset="0"/>
              </a:rPr>
              <a:t>                                     (Mai </a:t>
            </a:r>
            <a:r>
              <a:rPr lang="en-US" sz="2400" b="1" dirty="0" err="1" smtClean="0">
                <a:solidFill>
                  <a:srgbClr val="0000CC"/>
                </a:solidFill>
                <a:latin typeface="Times New Roman" pitchFamily="18" charset="0"/>
                <a:cs typeface="Times New Roman" pitchFamily="18" charset="0"/>
              </a:rPr>
              <a:t>Văn</a:t>
            </a:r>
            <a:r>
              <a:rPr lang="en-US" sz="2400" b="1" dirty="0" smtClean="0">
                <a:solidFill>
                  <a:srgbClr val="0000CC"/>
                </a:solidFill>
                <a:latin typeface="Times New Roman" pitchFamily="18" charset="0"/>
                <a:cs typeface="Times New Roman" pitchFamily="18" charset="0"/>
              </a:rPr>
              <a:t> </a:t>
            </a:r>
            <a:r>
              <a:rPr lang="en-US" sz="2400" b="1" dirty="0" err="1" smtClean="0">
                <a:solidFill>
                  <a:srgbClr val="0000CC"/>
                </a:solidFill>
                <a:latin typeface="Times New Roman" pitchFamily="18" charset="0"/>
                <a:cs typeface="Times New Roman" pitchFamily="18" charset="0"/>
              </a:rPr>
              <a:t>Hai</a:t>
            </a:r>
            <a:r>
              <a:rPr lang="en-US" sz="2400" b="1" dirty="0" smtClean="0">
                <a:solidFill>
                  <a:srgbClr val="0000CC"/>
                </a:solidFill>
                <a:latin typeface="Times New Roman" pitchFamily="18" charset="0"/>
                <a:cs typeface="Times New Roman" pitchFamily="18" charset="0"/>
              </a:rPr>
              <a:t>)</a:t>
            </a:r>
          </a:p>
        </p:txBody>
      </p:sp>
      <p:sp>
        <p:nvSpPr>
          <p:cNvPr id="25" name="Rectangle 95"/>
          <p:cNvSpPr>
            <a:spLocks noChangeArrowheads="1"/>
          </p:cNvSpPr>
          <p:nvPr/>
        </p:nvSpPr>
        <p:spPr bwMode="auto">
          <a:xfrm>
            <a:off x="0" y="857232"/>
            <a:ext cx="9144000" cy="7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57552" tIns="28776" rIns="57552" bIns="28776">
            <a:spAutoFit/>
          </a:bodyPr>
          <a:lstStyle/>
          <a:p>
            <a:pPr algn="ctr"/>
            <a:r>
              <a:rPr lang="en-GB" sz="2400" b="1" dirty="0" smtClean="0">
                <a:solidFill>
                  <a:srgbClr val="FF0000"/>
                </a:solidFill>
                <a:latin typeface="Times New Roman" pitchFamily="18" charset="0"/>
                <a:cs typeface="Times New Roman" pitchFamily="18" charset="0"/>
              </a:rPr>
              <a:t>M</a:t>
            </a:r>
            <a:r>
              <a:rPr lang="en-US" sz="2400" b="1" dirty="0">
                <a:solidFill>
                  <a:srgbClr val="FF0000"/>
                </a:solidFill>
                <a:latin typeface="Times New Roman" pitchFamily="18" charset="0"/>
                <a:cs typeface="Times New Roman" pitchFamily="18" charset="0"/>
              </a:rPr>
              <a:t>ở </a:t>
            </a:r>
            <a:r>
              <a:rPr lang="en-US" sz="2400" b="1" dirty="0" err="1">
                <a:solidFill>
                  <a:srgbClr val="FF0000"/>
                </a:solidFill>
                <a:latin typeface="Times New Roman" pitchFamily="18" charset="0"/>
                <a:cs typeface="Times New Roman" pitchFamily="18" charset="0"/>
              </a:rPr>
              <a:t>rộng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vốn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từ</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về</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núi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rừng</a:t>
            </a:r>
            <a:r>
              <a:rPr lang="en-US" sz="2400" b="1" dirty="0">
                <a:solidFill>
                  <a:srgbClr val="FF0000"/>
                </a:solidFill>
                <a:latin typeface="Times New Roman" pitchFamily="18" charset="0"/>
                <a:cs typeface="Times New Roman" pitchFamily="18" charset="0"/>
              </a:rPr>
              <a:t>;</a:t>
            </a:r>
          </a:p>
          <a:p>
            <a:pPr algn="ctr"/>
            <a:r>
              <a:rPr lang="en-US" sz="2400" b="1" dirty="0" err="1">
                <a:solidFill>
                  <a:srgbClr val="FF0000"/>
                </a:solidFill>
                <a:latin typeface="Times New Roman" pitchFamily="18" charset="0"/>
                <a:cs typeface="Times New Roman" pitchFamily="18" charset="0"/>
              </a:rPr>
              <a:t>Đặt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trả</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lời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câu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hỏi</a:t>
            </a:r>
            <a:r>
              <a:rPr lang="en-US" sz="2400" b="1" dirty="0">
                <a:solidFill>
                  <a:srgbClr val="FF0000"/>
                </a:solidFill>
                <a:latin typeface="Times New Roman" pitchFamily="18" charset="0"/>
                <a:cs typeface="Times New Roman" pitchFamily="18" charset="0"/>
              </a:rPr>
              <a:t> </a:t>
            </a:r>
            <a:r>
              <a:rPr lang="en-US" sz="2400" b="1" i="1" dirty="0">
                <a:solidFill>
                  <a:srgbClr val="FF0000"/>
                </a:solidFill>
                <a:latin typeface="Times New Roman" pitchFamily="18" charset="0"/>
                <a:cs typeface="Times New Roman" pitchFamily="18" charset="0"/>
              </a:rPr>
              <a:t>Ở </a:t>
            </a:r>
            <a:r>
              <a:rPr lang="en-US" sz="2400" b="1" i="1" dirty="0" err="1">
                <a:solidFill>
                  <a:srgbClr val="FF0000"/>
                </a:solidFill>
                <a:latin typeface="Times New Roman" pitchFamily="18" charset="0"/>
                <a:cs typeface="Times New Roman" pitchFamily="18" charset="0"/>
              </a:rPr>
              <a:t>đâu</a:t>
            </a:r>
            <a:r>
              <a:rPr lang="en-US" sz="2400" b="1" i="1" dirty="0">
                <a:solidFill>
                  <a:srgbClr val="FF0000"/>
                </a:solidFill>
                <a:latin typeface="Times New Roman" pitchFamily="18" charset="0"/>
                <a:cs typeface="Times New Roman" pitchFamily="18" charset="0"/>
              </a:rPr>
              <a:t> ? </a:t>
            </a:r>
            <a:r>
              <a:rPr lang="en-US" sz="2400" b="1" i="1" dirty="0" err="1">
                <a:solidFill>
                  <a:srgbClr val="FF0000"/>
                </a:solidFill>
                <a:latin typeface="Times New Roman" pitchFamily="18" charset="0"/>
                <a:cs typeface="Times New Roman" pitchFamily="18" charset="0"/>
              </a:rPr>
              <a:t>Khi</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nào</a:t>
            </a:r>
            <a:r>
              <a:rPr lang="en-US" sz="2400" b="1" i="1" dirty="0">
                <a:solidFill>
                  <a:srgbClr val="FF0000"/>
                </a:solidFill>
                <a:latin typeface="Times New Roman" pitchFamily="18" charset="0"/>
                <a:cs typeface="Times New Roman" pitchFamily="18" charset="0"/>
              </a:rPr>
              <a:t> ?</a:t>
            </a:r>
            <a:endParaRPr lang="en-GB" sz="2400" b="1" i="1" dirty="0">
              <a:solidFill>
                <a:srgbClr val="FF0000"/>
              </a:solidFill>
              <a:latin typeface="Times New Roman" pitchFamily="18" charset="0"/>
              <a:cs typeface="Times New Roman" pitchFamily="18" charset="0"/>
            </a:endParaRPr>
          </a:p>
        </p:txBody>
      </p:sp>
      <p:sp>
        <p:nvSpPr>
          <p:cNvPr id="27" name="TextBox 26"/>
          <p:cNvSpPr txBox="1"/>
          <p:nvPr/>
        </p:nvSpPr>
        <p:spPr>
          <a:xfrm>
            <a:off x="1"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06460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par>
                          <p:cTn id="10" fill="hold">
                            <p:stCondLst>
                              <p:cond delay="208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24"/>
                                        </p:tgtEl>
                                        <p:attrNameLst>
                                          <p:attrName>style.visibility</p:attrName>
                                        </p:attrNameLst>
                                      </p:cBhvr>
                                      <p:to>
                                        <p:strVal val="visible"/>
                                      </p:to>
                                    </p:set>
                                    <p:anim calcmode="discrete" valueType="clr">
                                      <p:cBhvr override="childStyle">
                                        <p:cTn id="13"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4"/>
                                        </p:tgtEl>
                                        <p:attrNameLst>
                                          <p:attrName>fillcolor</p:attrName>
                                        </p:attrNameLst>
                                      </p:cBhvr>
                                      <p:tavLst>
                                        <p:tav tm="0">
                                          <p:val>
                                            <p:clrVal>
                                              <a:schemeClr val="accent2"/>
                                            </p:clrVal>
                                          </p:val>
                                        </p:tav>
                                        <p:tav tm="50000">
                                          <p:val>
                                            <p:clrVal>
                                              <a:schemeClr val="hlink"/>
                                            </p:clrVal>
                                          </p:val>
                                        </p:tav>
                                      </p:tavLst>
                                    </p:anim>
                                    <p:set>
                                      <p:cBhvr>
                                        <p:cTn id="15" dur="80"/>
                                        <p:tgtEl>
                                          <p:spTgt spid="24"/>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animEffect transition="in" filter="fade">
                                      <p:cBhvr>
                                        <p:cTn id="31" dur="1000"/>
                                        <p:tgtEl>
                                          <p:spTgt spid="18">
                                            <p:txEl>
                                              <p:pRg st="0" end="0"/>
                                            </p:txEl>
                                          </p:spTgt>
                                        </p:tgtEl>
                                      </p:cBhvr>
                                    </p:animEffect>
                                    <p:anim calcmode="lin" valueType="num">
                                      <p:cBhvr>
                                        <p:cTn id="32"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p:bldP spid="19" grpId="0"/>
      <p:bldP spid="20" grpId="0"/>
      <p:bldP spid="21"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643041" y="2743200"/>
            <a:ext cx="5857917" cy="1187054"/>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smtClean="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CÁC EM!</a:t>
            </a:r>
            <a:endParaRPr lang="en-US" sz="3600"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WordArt 2"/>
          <p:cNvSpPr>
            <a:spLocks noChangeArrowheads="1" noChangeShapeType="1" noTextEdit="1"/>
          </p:cNvSpPr>
          <p:nvPr/>
        </p:nvSpPr>
        <p:spPr bwMode="auto">
          <a:xfrm>
            <a:off x="5072066" y="1428736"/>
            <a:ext cx="3286148" cy="1360587"/>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a:t>
            </a:r>
            <a:r>
              <a:rPr lang="en-US" sz="2025"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3A.</a:t>
            </a:r>
            <a:endParaRPr lang="en-US" sz="2025"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51" name="WordArt 3"/>
          <p:cNvSpPr>
            <a:spLocks noChangeArrowheads="1" noChangeShapeType="1" noTextEdit="1"/>
          </p:cNvSpPr>
          <p:nvPr/>
        </p:nvSpPr>
        <p:spPr bwMode="auto">
          <a:xfrm>
            <a:off x="214282" y="3214686"/>
            <a:ext cx="6357982" cy="1739709"/>
          </a:xfrm>
          <a:prstGeom prst="rect">
            <a:avLst/>
          </a:prstGeom>
        </p:spPr>
        <p:txBody>
          <a:bodyPr wrap="none" lIns="68579" tIns="34290" rIns="68579" bIns="34290" numCol="1" fromWordArt="1">
            <a:prstTxWarp prst="textPlain">
              <a:avLst>
                <a:gd name="adj" fmla="val 50000"/>
              </a:avLst>
            </a:prstTxWarp>
          </a:bodyPr>
          <a:lstStyle/>
          <a:p>
            <a:pPr algn="ct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VIẾT ĐOẠN VĂN NÊU TÌNH CẢM,</a:t>
            </a:r>
          </a:p>
          <a:p>
            <a:pPr algn="ctr"/>
            <a:r>
              <a:rPr lang="en-US" sz="2025" b="1" kern="10" dirty="0" smtClean="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CẢM XÚC VỀ CẢNH VẬT YÊU THÍCH. </a:t>
            </a:r>
            <a:endParaRPr lang="en-US" sz="2025"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2" name="Group 18"/>
          <p:cNvGrpSpPr>
            <a:grpSpLocks/>
          </p:cNvGrpSpPr>
          <p:nvPr/>
        </p:nvGrpSpPr>
        <p:grpSpPr bwMode="auto">
          <a:xfrm>
            <a:off x="1500166" y="1285860"/>
            <a:ext cx="2286016" cy="1498208"/>
            <a:chOff x="5225" y="9335"/>
            <a:chExt cx="2520" cy="1750"/>
          </a:xfrm>
        </p:grpSpPr>
        <p:sp>
          <p:nvSpPr>
            <p:cNvPr id="2059"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dirty="0">
                <a:latin typeface="VNI-Times" pitchFamily="2" charset="0"/>
              </a:endParaRPr>
            </a:p>
          </p:txBody>
        </p:sp>
        <p:pic>
          <p:nvPicPr>
            <p:cNvPr id="2060"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4"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450" b="1"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cs typeface="Times New Roman" panose="02020603050405020304" pitchFamily="18" charset="0"/>
              </a:endParaRPr>
            </a:p>
          </p:txBody>
        </p:sp>
        <p:sp>
          <p:nvSpPr>
            <p:cNvPr id="2065"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sp>
          <p:nvSpPr>
            <p:cNvPr id="2066"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975" b="1" kern="10" dirty="0">
                  <a:solidFill>
                    <a:srgbClr val="FFFFFF"/>
                  </a:solidFill>
                  <a:latin typeface="Times New Roman" panose="02020603050405020304" pitchFamily="18" charset="0"/>
                  <a:cs typeface="Times New Roman" panose="02020603050405020304" pitchFamily="18" charset="0"/>
                </a:rPr>
                <a:t>NĂM </a:t>
              </a:r>
            </a:p>
          </p:txBody>
        </p:sp>
        <p:sp>
          <p:nvSpPr>
            <p:cNvPr id="2067"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1432" tIns="25717" rIns="51432" bIns="25717"/>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2700" dirty="0">
                <a:latin typeface="Times New Roman" panose="02020603050405020304" pitchFamily="18" charset="0"/>
                <a:cs typeface="Arial" panose="020B0604020202020204" pitchFamily="34" charset="0"/>
              </a:endParaRPr>
            </a:p>
          </p:txBody>
        </p:sp>
      </p:grpSp>
      <p:pic>
        <p:nvPicPr>
          <p:cNvPr id="205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14290"/>
            <a:ext cx="857224" cy="1857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5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58214" y="214290"/>
            <a:ext cx="785786" cy="17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0"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904676"/>
            <a:ext cx="1219204" cy="1953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BƯỚM 5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9961410">
            <a:off x="4301395" y="1666341"/>
            <a:ext cx="465875" cy="1081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animal-14[1]"/>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417220" flipH="1">
            <a:off x="1485640" y="4975220"/>
            <a:ext cx="820435" cy="99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37634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3862D86-0037-7A04-AF86-53DE148076A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Effect>
                      <a14:saturation sat="400000"/>
                    </a14:imgEffect>
                  </a14:imgLayer>
                </a14:imgProps>
              </a:ext>
              <a:ext uri="{28A0092B-C50C-407E-A947-70E740481C1C}">
                <a14:useLocalDpi xmlns:a14="http://schemas.microsoft.com/office/drawing/2010/main" val="0"/>
              </a:ext>
            </a:extLst>
          </a:blip>
          <a:srcRect t="21803"/>
          <a:stretch/>
        </p:blipFill>
        <p:spPr>
          <a:xfrm>
            <a:off x="-71651" y="0"/>
            <a:ext cx="9215651" cy="6000750"/>
          </a:xfrm>
          <a:prstGeom prst="rect">
            <a:avLst/>
          </a:prstGeom>
        </p:spPr>
      </p:pic>
      <p:pic>
        <p:nvPicPr>
          <p:cNvPr id="5" name="Picture 4" descr="Icon&#10;&#10;Description automatically generated">
            <a:extLst>
              <a:ext uri="{FF2B5EF4-FFF2-40B4-BE49-F238E27FC236}">
                <a16:creationId xmlns:a16="http://schemas.microsoft.com/office/drawing/2014/main" id="{C070AF2D-236C-1337-3F69-BAEA1FCAFD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2049" y="1505118"/>
            <a:ext cx="554424" cy="1013080"/>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1B974A38-0CC6-B3A9-5B71-A8A981BF1F8F}"/>
              </a:ext>
            </a:extLst>
          </p:cNvPr>
          <p:cNvPicPr>
            <a:picLocks noChangeAspect="1"/>
          </p:cNvPicPr>
          <p:nvPr/>
        </p:nvPicPr>
        <p:blipFill rotWithShape="1">
          <a:blip r:embed="rId4">
            <a:extLst>
              <a:ext uri="{28A0092B-C50C-407E-A947-70E740481C1C}">
                <a14:useLocalDpi xmlns:a14="http://schemas.microsoft.com/office/drawing/2010/main" val="0"/>
              </a:ext>
            </a:extLst>
          </a:blip>
          <a:srcRect t="3387"/>
          <a:stretch/>
        </p:blipFill>
        <p:spPr>
          <a:xfrm>
            <a:off x="-71651" y="3696892"/>
            <a:ext cx="9215651" cy="3161108"/>
          </a:xfrm>
          <a:prstGeom prst="rect">
            <a:avLst/>
          </a:prstGeom>
        </p:spPr>
      </p:pic>
      <p:pic>
        <p:nvPicPr>
          <p:cNvPr id="7"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3446854" y="3161107"/>
            <a:ext cx="1157621" cy="166093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39B1E0D-B066-0B87-15F3-5E2EECF2D2A2}"/>
              </a:ext>
            </a:extLst>
          </p:cNvPr>
          <p:cNvPicPr>
            <a:picLocks noChangeAspect="1"/>
          </p:cNvPicPr>
          <p:nvPr/>
        </p:nvPicPr>
        <p:blipFill rotWithShape="1">
          <a:blip r:embed="rId6" cstate="print"/>
          <a:srcRect t="1505" r="-1" b="2635"/>
          <a:stretch/>
        </p:blipFill>
        <p:spPr>
          <a:xfrm>
            <a:off x="363082" y="2246600"/>
            <a:ext cx="1486804" cy="1968000"/>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 name="TextBox 8">
            <a:extLst>
              <a:ext uri="{FF2B5EF4-FFF2-40B4-BE49-F238E27FC236}">
                <a16:creationId xmlns:a16="http://schemas.microsoft.com/office/drawing/2014/main" id="{133025F6-03E4-F7FE-A115-15A451327F80}"/>
              </a:ext>
            </a:extLst>
          </p:cNvPr>
          <p:cNvSpPr txBox="1"/>
          <p:nvPr/>
        </p:nvSpPr>
        <p:spPr>
          <a:xfrm>
            <a:off x="1553833" y="1522324"/>
            <a:ext cx="3222733" cy="830997"/>
          </a:xfrm>
          <a:prstGeom prst="rect">
            <a:avLst/>
          </a:prstGeom>
          <a:noFill/>
        </p:spPr>
        <p:txBody>
          <a:bodyPr wrap="square" lIns="68579" tIns="34290" rIns="68579" bIns="34290" rtlCol="0">
            <a:spAutoFit/>
          </a:bodyPr>
          <a:lstStyle/>
          <a:p>
            <a:pPr>
              <a:defRPr/>
            </a:pPr>
            <a:r>
              <a:rPr lang="en-US" sz="4950" b="1" dirty="0" err="1">
                <a:solidFill>
                  <a:srgbClr val="008000"/>
                </a:solidFill>
                <a:latin typeface="Times New Roman" pitchFamily="18" charset="0"/>
                <a:cs typeface="Times New Roman" pitchFamily="18" charset="0"/>
              </a:rPr>
              <a:t>Khởi</a:t>
            </a:r>
            <a:r>
              <a:rPr lang="en-US" sz="4950" b="1" dirty="0">
                <a:solidFill>
                  <a:srgbClr val="008000"/>
                </a:solidFill>
                <a:latin typeface="Times New Roman" pitchFamily="18" charset="0"/>
                <a:cs typeface="Times New Roman" pitchFamily="18" charset="0"/>
              </a:rPr>
              <a:t> </a:t>
            </a:r>
            <a:r>
              <a:rPr lang="en-US" sz="4950" b="1" dirty="0" err="1">
                <a:solidFill>
                  <a:srgbClr val="008000"/>
                </a:solidFill>
                <a:latin typeface="Times New Roman" pitchFamily="18" charset="0"/>
                <a:cs typeface="Times New Roman" pitchFamily="18" charset="0"/>
              </a:rPr>
              <a:t>động</a:t>
            </a:r>
            <a:endParaRPr lang="en-US" sz="4950" b="1" dirty="0">
              <a:solidFill>
                <a:srgbClr val="008000"/>
              </a:solidFill>
              <a:latin typeface="Times New Roman" pitchFamily="18" charset="0"/>
              <a:cs typeface="Times New Roman" pitchFamily="18" charset="0"/>
            </a:endParaRPr>
          </a:p>
        </p:txBody>
      </p:sp>
      <p:sp>
        <p:nvSpPr>
          <p:cNvPr id="11" name="TextBox 10"/>
          <p:cNvSpPr txBox="1"/>
          <p:nvPr/>
        </p:nvSpPr>
        <p:spPr>
          <a:xfrm>
            <a:off x="0" y="623985"/>
            <a:ext cx="9143999" cy="561692"/>
          </a:xfrm>
          <a:prstGeom prst="rect">
            <a:avLst/>
          </a:prstGeom>
          <a:noFill/>
        </p:spPr>
        <p:txBody>
          <a:bodyPr wrap="square" lIns="68579" tIns="34290" rIns="68579" bIns="34290" rtlCol="0">
            <a:spAutoFit/>
          </a:bodyPr>
          <a:lstStyle/>
          <a:p>
            <a:pPr algn="ctr"/>
            <a:r>
              <a:rPr lang="en-US" sz="3200" b="1" dirty="0" err="1">
                <a:solidFill>
                  <a:srgbClr val="0000CC"/>
                </a:solidFill>
                <a:latin typeface="Times New Roman" pitchFamily="18" charset="0"/>
                <a:cs typeface="Times New Roman" pitchFamily="18" charset="0"/>
              </a:rPr>
              <a:t>Tiếng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Việt</a:t>
            </a:r>
            <a:endParaRPr lang="vi-VN" sz="32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447547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2A9783B-5CE7-36F5-84F5-F7F2B5049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36"/>
            <a:ext cx="9058940" cy="4143404"/>
          </a:xfrm>
          <a:prstGeom prst="rect">
            <a:avLst/>
          </a:prstGeom>
        </p:spPr>
      </p:pic>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smtClean="0">
                <a:solidFill>
                  <a:srgbClr val="FF0000"/>
                </a:solidFill>
                <a:latin typeface="Times New Roman" panose="02020603050405020304" pitchFamily="18" charset="0"/>
                <a:cs typeface="Times New Roman" panose="02020603050405020304" pitchFamily="18" charset="0"/>
              </a:rPr>
              <a:t>Viết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đoạn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văn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tình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xúc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về</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vật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yêu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thích</a:t>
            </a:r>
            <a:r>
              <a:rPr lang="en-US" sz="2700" b="1"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76181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816A1C0-CD85-9FE1-499E-1E2EAEDCCC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1613"/>
            <a:ext cx="9144000" cy="2793491"/>
          </a:xfrm>
          <a:prstGeom prst="rect">
            <a:avLst/>
          </a:prstGeom>
        </p:spPr>
      </p:pic>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smtClean="0">
                <a:solidFill>
                  <a:srgbClr val="FF0000"/>
                </a:solidFill>
                <a:latin typeface="Times New Roman" panose="02020603050405020304" pitchFamily="18" charset="0"/>
                <a:cs typeface="Times New Roman" panose="02020603050405020304" pitchFamily="18" charset="0"/>
              </a:rPr>
              <a:t>Viết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đoạn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văn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tình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xúc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về</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vật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yêu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thích</a:t>
            </a:r>
            <a:r>
              <a:rPr lang="en-US" sz="2700" b="1" dirty="0" smtClean="0">
                <a:solidFill>
                  <a:srgbClr val="FF0000"/>
                </a:solidFill>
                <a:latin typeface="Times New Roman" panose="02020603050405020304" pitchFamily="18" charset="0"/>
                <a:cs typeface="Times New Roman" panose="02020603050405020304" pitchFamily="18" charset="0"/>
              </a:rPr>
              <a:t>.</a:t>
            </a:r>
          </a:p>
        </p:txBody>
      </p:sp>
      <p:sp>
        <p:nvSpPr>
          <p:cNvPr id="3" name="TextBox 2"/>
          <p:cNvSpPr txBox="1"/>
          <p:nvPr/>
        </p:nvSpPr>
        <p:spPr>
          <a:xfrm>
            <a:off x="124397" y="4480490"/>
            <a:ext cx="8877008" cy="2246769"/>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VD: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thích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nhất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ruộng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bậc</a:t>
            </a:r>
            <a:r>
              <a:rPr lang="en-US" sz="2800" b="1" dirty="0">
                <a:solidFill>
                  <a:srgbClr val="0000FF"/>
                </a:solidFill>
                <a:latin typeface="Times New Roman" pitchFamily="18" charset="0"/>
                <a:cs typeface="Times New Roman" pitchFamily="18" charset="0"/>
              </a:rPr>
              <a:t> thang. </a:t>
            </a:r>
            <a:r>
              <a:rPr lang="en-US" sz="2800" b="1" dirty="0" err="1">
                <a:solidFill>
                  <a:srgbClr val="0000FF"/>
                </a:solidFill>
                <a:latin typeface="Times New Roman" pitchFamily="18" charset="0"/>
                <a:cs typeface="Times New Roman" pitchFamily="18" charset="0"/>
              </a:rPr>
              <a:t>Vì</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nhìn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những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tấm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khổng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lồ</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muôn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sắc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lúa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chín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Màu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của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những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ngắt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Chúng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lên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một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bức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tranh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cùng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sinh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đẹp</a:t>
            </a:r>
            <a:r>
              <a:rPr lang="en-US" sz="2800" b="1" dirty="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mắt</a:t>
            </a:r>
            <a:r>
              <a:rPr lang="en-US" sz="2800" b="1" dirty="0" smtClean="0">
                <a:solidFill>
                  <a:srgbClr val="0000FF"/>
                </a:solidFill>
                <a:latin typeface="Times New Roman" pitchFamily="18" charset="0"/>
                <a:cs typeface="Times New Roman" pitchFamily="18" charset="0"/>
              </a:rPr>
              <a:t>.</a:t>
            </a:r>
            <a:endParaRPr lang="en-US" sz="2800" dirty="0">
              <a:solidFill>
                <a:srgbClr val="0000FF"/>
              </a:solidFill>
            </a:endParaRPr>
          </a:p>
        </p:txBody>
      </p:sp>
    </p:spTree>
    <p:extLst>
      <p:ext uri="{BB962C8B-B14F-4D97-AF65-F5344CB8AC3E}">
        <p14:creationId xmlns:p14="http://schemas.microsoft.com/office/powerpoint/2010/main" val="222294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C9BC80-249E-A326-3FE4-274932D49CCF}"/>
              </a:ext>
            </a:extLst>
          </p:cNvPr>
          <p:cNvSpPr/>
          <p:nvPr/>
        </p:nvSpPr>
        <p:spPr>
          <a:xfrm>
            <a:off x="159488" y="4497573"/>
            <a:ext cx="629979" cy="393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5005B8F-5A7B-A470-B2D6-F6FD7D9CA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43051"/>
            <a:ext cx="9144000" cy="3357586"/>
          </a:xfrm>
          <a:prstGeom prst="rect">
            <a:avLst/>
          </a:prstGeom>
        </p:spPr>
      </p:pic>
      <p:sp>
        <p:nvSpPr>
          <p:cNvPr id="9" name="TextBox 8"/>
          <p:cNvSpPr txBox="1"/>
          <p:nvPr/>
        </p:nvSpPr>
        <p:spPr>
          <a:xfrm>
            <a:off x="1"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0" name="TextBox 9"/>
          <p:cNvSpPr txBox="1"/>
          <p:nvPr/>
        </p:nvSpPr>
        <p:spPr>
          <a:xfrm>
            <a:off x="0" y="928670"/>
            <a:ext cx="9144000" cy="507831"/>
          </a:xfrm>
          <a:prstGeom prst="rect">
            <a:avLst/>
          </a:prstGeom>
          <a:noFill/>
        </p:spPr>
        <p:txBody>
          <a:bodyPr wrap="square" rtlCol="0">
            <a:spAutoFit/>
          </a:bodyPr>
          <a:lstStyle/>
          <a:p>
            <a:pPr algn="ctr"/>
            <a:r>
              <a:rPr lang="en-US" sz="2700" b="1" dirty="0" err="1" smtClean="0">
                <a:solidFill>
                  <a:srgbClr val="FF0000"/>
                </a:solidFill>
                <a:latin typeface="Times New Roman" panose="02020603050405020304" pitchFamily="18" charset="0"/>
                <a:cs typeface="Times New Roman" panose="02020603050405020304" pitchFamily="18" charset="0"/>
              </a:rPr>
              <a:t>Viết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đoạn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văn</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nêu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tình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cảm</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xúc</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về</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cảnh</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vật</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yêu</a:t>
            </a:r>
            <a:r>
              <a:rPr lang="en-US" sz="2700" b="1" dirty="0" smtClean="0">
                <a:solidFill>
                  <a:srgbClr val="FF0000"/>
                </a:solidFill>
                <a:latin typeface="Times New Roman" panose="02020603050405020304" pitchFamily="18" charset="0"/>
                <a:cs typeface="Times New Roman" panose="02020603050405020304" pitchFamily="18" charset="0"/>
              </a:rPr>
              <a:t> </a:t>
            </a:r>
            <a:r>
              <a:rPr lang="en-US" sz="2700" b="1" dirty="0" err="1" smtClean="0">
                <a:solidFill>
                  <a:srgbClr val="FF0000"/>
                </a:solidFill>
                <a:latin typeface="Times New Roman" panose="02020603050405020304" pitchFamily="18" charset="0"/>
                <a:cs typeface="Times New Roman" panose="02020603050405020304" pitchFamily="18" charset="0"/>
              </a:rPr>
              <a:t>thích</a:t>
            </a:r>
            <a:r>
              <a:rPr lang="en-US" sz="2700" b="1" dirty="0" smtClean="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0089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1643041" y="2743200"/>
            <a:ext cx="5857917" cy="1187054"/>
          </a:xfrm>
          <a:prstGeom prst="rect">
            <a:avLst/>
          </a:prstGeom>
        </p:spPr>
        <p:txBody>
          <a:bodyPr wrap="none" lIns="57552" tIns="28776" rIns="57552" bIns="28776" fromWordArt="1">
            <a:prstTxWarp prst="textPlain">
              <a:avLst>
                <a:gd name="adj" fmla="val 50000"/>
              </a:avLst>
            </a:prstTxWarp>
          </a:bodyPr>
          <a:lstStyle/>
          <a:p>
            <a:pPr algn="ctr"/>
            <a:r>
              <a:rPr lang="vi-VN" sz="3600" b="1" kern="10" dirty="0" smtClean="0">
                <a:ln w="19050">
                  <a:solidFill>
                    <a:srgbClr val="FFFF00"/>
                  </a:solidFill>
                  <a:round/>
                  <a:headEnd/>
                  <a:tailEnd/>
                </a:ln>
                <a:solidFill>
                  <a:srgbClr val="008000"/>
                </a:solidFill>
                <a:effectLst>
                  <a:outerShdw dist="35921" dir="2700000" algn="ctr" rotWithShape="0">
                    <a:srgbClr val="990000"/>
                  </a:outerShdw>
                </a:effectLst>
                <a:latin typeface="Arial"/>
                <a:cs typeface="Arial"/>
              </a:rPr>
              <a:t>CHÀO CÁC EM!</a:t>
            </a:r>
            <a:endParaRPr lang="en-US" sz="3600" b="1" kern="10" dirty="0">
              <a:ln w="19050">
                <a:solidFill>
                  <a:srgbClr val="FFFF00"/>
                </a:solidFill>
                <a:round/>
                <a:headEnd/>
                <a:tailEnd/>
              </a:ln>
              <a:solidFill>
                <a:srgbClr val="008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0" y="1500174"/>
            <a:ext cx="2555776" cy="4500594"/>
          </a:xfrm>
          <a:prstGeom prst="rect">
            <a:avLst/>
          </a:prstGeom>
          <a:ln>
            <a:noFill/>
          </a:ln>
          <a:effectLst>
            <a:softEdge rad="112500"/>
          </a:effectLst>
        </p:spPr>
      </p:pic>
      <p:sp>
        <p:nvSpPr>
          <p:cNvPr id="4" name="TextBox 3"/>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5929330"/>
            <a:ext cx="9144000" cy="954107"/>
          </a:xfrm>
          <a:prstGeom prst="rect">
            <a:avLst/>
          </a:prstGeom>
          <a:noFill/>
        </p:spPr>
        <p:txBody>
          <a:bodyPr wrap="square" rtlCol="0">
            <a:spAutoFit/>
          </a:bodyPr>
          <a:lstStyle/>
          <a:p>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Đây</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là</a:t>
            </a:r>
            <a:r>
              <a:rPr lang="en-US" sz="2800" b="1" dirty="0" smtClean="0">
                <a:solidFill>
                  <a:srgbClr val="0000FF"/>
                </a:solidFill>
                <a:latin typeface="Times New Roman" panose="02020603050405020304" pitchFamily="18" charset="0"/>
                <a:cs typeface="Times New Roman" panose="02020603050405020304" pitchFamily="18" charset="0"/>
              </a:rPr>
              <a:t> con </a:t>
            </a:r>
            <a:r>
              <a:rPr lang="en-US" sz="2800" b="1" dirty="0" err="1" smtClean="0">
                <a:solidFill>
                  <a:srgbClr val="0000FF"/>
                </a:solidFill>
                <a:latin typeface="Times New Roman" panose="02020603050405020304" pitchFamily="18" charset="0"/>
                <a:cs typeface="Times New Roman" panose="02020603050405020304" pitchFamily="18" charset="0"/>
              </a:rPr>
              <a:t>vật</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gì</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Chúng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có</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những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đặc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điểm</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gì</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khác</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với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những</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loài</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thú</a:t>
            </a:r>
            <a:r>
              <a:rPr lang="en-US" sz="2800" b="1" dirty="0" smtClean="0">
                <a:solidFill>
                  <a:srgbClr val="0000FF"/>
                </a:solidFill>
                <a:latin typeface="Times New Roman" panose="02020603050405020304" pitchFamily="18" charset="0"/>
                <a:cs typeface="Times New Roman" panose="02020603050405020304" pitchFamily="18" charset="0"/>
              </a:rPr>
              <a:t> </a:t>
            </a:r>
            <a:r>
              <a:rPr lang="en-US" sz="2800" b="1" dirty="0" err="1" smtClean="0">
                <a:solidFill>
                  <a:srgbClr val="0000FF"/>
                </a:solidFill>
                <a:latin typeface="Times New Roman" panose="02020603050405020304" pitchFamily="18" charset="0"/>
                <a:cs typeface="Times New Roman" panose="02020603050405020304" pitchFamily="18" charset="0"/>
              </a:rPr>
              <a:t>khác</a:t>
            </a:r>
            <a:r>
              <a:rPr lang="en-US" sz="2800" b="1" dirty="0" smtClean="0">
                <a:solidFill>
                  <a:srgbClr val="0000FF"/>
                </a:solidFill>
                <a:latin typeface="Times New Roman" panose="02020603050405020304" pitchFamily="18" charset="0"/>
                <a:cs typeface="Times New Roman" panose="02020603050405020304" pitchFamily="18" charset="0"/>
              </a:rPr>
              <a:t>?</a:t>
            </a:r>
          </a:p>
        </p:txBody>
      </p:sp>
      <p:pic>
        <p:nvPicPr>
          <p:cNvPr id="8" name="Voi Rừng Châu Á">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55776" y="1628800"/>
            <a:ext cx="6323182" cy="4252246"/>
          </a:xfrm>
          <a:prstGeom prst="rect">
            <a:avLst/>
          </a:prstGeom>
        </p:spPr>
      </p:pic>
    </p:spTree>
    <p:extLst>
      <p:ext uri="{BB962C8B-B14F-4D97-AF65-F5344CB8AC3E}">
        <p14:creationId xmlns:p14="http://schemas.microsoft.com/office/powerpoint/2010/main" val="135431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7"/>
                                        </p:tgtEl>
                                        <p:attrNameLst>
                                          <p:attrName>style.visibility</p:attrName>
                                        </p:attrNameLst>
                                      </p:cBhvr>
                                      <p:to>
                                        <p:strVal val="visible"/>
                                      </p:to>
                                    </p:set>
                                    <p:anim calcmode="discrete" valueType="clr">
                                      <p:cBhvr override="childStyle">
                                        <p:cTn id="13"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7"/>
                                        </p:tgtEl>
                                        <p:attrNameLst>
                                          <p:attrName>fillcolor</p:attrName>
                                        </p:attrNameLst>
                                      </p:cBhvr>
                                      <p:tavLst>
                                        <p:tav tm="0">
                                          <p:val>
                                            <p:clrVal>
                                              <a:schemeClr val="accent2"/>
                                            </p:clrVal>
                                          </p:val>
                                        </p:tav>
                                        <p:tav tm="50000">
                                          <p:val>
                                            <p:clrVal>
                                              <a:schemeClr val="hlink"/>
                                            </p:clrVal>
                                          </p:val>
                                        </p:tav>
                                      </p:tavLst>
                                    </p:anim>
                                    <p:set>
                                      <p:cBhvr>
                                        <p:cTn id="15" dur="80"/>
                                        <p:tgtEl>
                                          <p:spTgt spid="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5"/>
                                        </p:tgtEl>
                                        <p:attrNameLst>
                                          <p:attrName>style.visibility</p:attrName>
                                        </p:attrNameLst>
                                      </p:cBhvr>
                                      <p:to>
                                        <p:strVal val="visible"/>
                                      </p:to>
                                    </p:set>
                                    <p:anim calcmode="discrete" valueType="clr">
                                      <p:cBhvr override="childStyle">
                                        <p:cTn id="20"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5"/>
                                        </p:tgtEl>
                                        <p:attrNameLst>
                                          <p:attrName>fillcolor</p:attrName>
                                        </p:attrNameLst>
                                      </p:cBhvr>
                                      <p:tavLst>
                                        <p:tav tm="0">
                                          <p:val>
                                            <p:clrVal>
                                              <a:schemeClr val="accent2"/>
                                            </p:clrVal>
                                          </p:val>
                                        </p:tav>
                                        <p:tav tm="50000">
                                          <p:val>
                                            <p:clrVal>
                                              <a:schemeClr val="hlink"/>
                                            </p:clrVal>
                                          </p:val>
                                        </p:tav>
                                      </p:tavLst>
                                    </p:anim>
                                    <p:set>
                                      <p:cBhvr>
                                        <p:cTn id="22" dur="80"/>
                                        <p:tgtEl>
                                          <p:spTgt spid="5"/>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8"/>
                </p:tgtEl>
              </p:cMediaNode>
            </p:video>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142984"/>
            <a:ext cx="3428992" cy="461665"/>
          </a:xfrm>
          <a:prstGeom prst="rect">
            <a:avLst/>
          </a:prstGeom>
          <a:noFill/>
        </p:spPr>
        <p:txBody>
          <a:bodyPr wrap="square" lIns="91438" tIns="45720" rIns="91438" bIns="45720" rtlCol="0">
            <a:spAutoFit/>
          </a:bodyPr>
          <a:lstStyle/>
          <a:p>
            <a:r>
              <a:rPr lang="en-US" sz="2400" b="1" dirty="0">
                <a:solidFill>
                  <a:srgbClr val="0000FF"/>
                </a:solidFill>
                <a:latin typeface="Times New Roman" pitchFamily="18" charset="0"/>
                <a:cs typeface="Times New Roman" pitchFamily="18" charset="0"/>
              </a:rPr>
              <a:t>I. </a:t>
            </a:r>
            <a:r>
              <a:rPr lang="en-US" sz="2400" b="1" dirty="0" err="1">
                <a:solidFill>
                  <a:srgbClr val="0000FF"/>
                </a:solidFill>
                <a:latin typeface="Times New Roman" pitchFamily="18" charset="0"/>
                <a:cs typeface="Times New Roman" pitchFamily="18" charset="0"/>
              </a:rPr>
              <a:t>Đọc</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văn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bản</a:t>
            </a:r>
            <a:r>
              <a:rPr lang="en-US" sz="2400" b="1" dirty="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6" name="TextBox 5"/>
          <p:cNvSpPr txBox="1"/>
          <p:nvPr/>
        </p:nvSpPr>
        <p:spPr>
          <a:xfrm>
            <a:off x="0" y="2714620"/>
            <a:ext cx="4214810" cy="461665"/>
          </a:xfrm>
          <a:prstGeom prst="rect">
            <a:avLst/>
          </a:prstGeom>
          <a:noFill/>
        </p:spPr>
        <p:txBody>
          <a:bodyPr wrap="square" lIns="91438" tIns="45720" rIns="91438" bIns="45720" rtlCol="0">
            <a:spAutoFit/>
          </a:bodyPr>
          <a:lstStyle/>
          <a:p>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Luyện</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đọc</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câu</a:t>
            </a:r>
            <a:r>
              <a:rPr lang="en-US" sz="2400" b="1" dirty="0">
                <a:solidFill>
                  <a:srgbClr val="008000"/>
                </a:solidFill>
                <a:latin typeface="Times New Roman" pitchFamily="18" charset="0"/>
                <a:ea typeface="Tahoma" panose="020B0604030504040204" pitchFamily="34" charset="0"/>
                <a:cs typeface="Times New Roman" pitchFamily="18" charset="0"/>
              </a:rPr>
              <a:t>: </a:t>
            </a:r>
          </a:p>
        </p:txBody>
      </p:sp>
      <p:sp>
        <p:nvSpPr>
          <p:cNvPr id="7" name="TextBox 6"/>
          <p:cNvSpPr txBox="1"/>
          <p:nvPr/>
        </p:nvSpPr>
        <p:spPr>
          <a:xfrm>
            <a:off x="0" y="1500174"/>
            <a:ext cx="5357818" cy="461665"/>
          </a:xfrm>
          <a:prstGeom prst="rect">
            <a:avLst/>
          </a:prstGeom>
          <a:noFill/>
        </p:spPr>
        <p:txBody>
          <a:bodyPr wrap="square" lIns="91438" tIns="45720" rIns="91438" bIns="45720" rtlCol="0">
            <a:spAutoFit/>
          </a:bodyPr>
          <a:lstStyle/>
          <a:p>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Luyện</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đọc</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đúng</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từ</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ngữ</a:t>
            </a:r>
            <a:r>
              <a:rPr lang="en-US" sz="2400" b="1" dirty="0">
                <a:solidFill>
                  <a:srgbClr val="008000"/>
                </a:solidFill>
                <a:latin typeface="Times New Roman" pitchFamily="18" charset="0"/>
                <a:ea typeface="Tahoma" panose="020B0604030504040204" pitchFamily="34" charset="0"/>
                <a:cs typeface="Times New Roman" pitchFamily="18" charset="0"/>
              </a:rPr>
              <a:t> </a:t>
            </a:r>
            <a:r>
              <a:rPr lang="en-US" sz="2400" b="1" dirty="0" err="1">
                <a:solidFill>
                  <a:srgbClr val="008000"/>
                </a:solidFill>
                <a:latin typeface="Times New Roman" pitchFamily="18" charset="0"/>
                <a:ea typeface="Tahoma" panose="020B0604030504040204" pitchFamily="34" charset="0"/>
                <a:cs typeface="Times New Roman" pitchFamily="18" charset="0"/>
              </a:rPr>
              <a:t>khó</a:t>
            </a:r>
            <a:r>
              <a:rPr lang="en-US" sz="2400" b="1" dirty="0">
                <a:solidFill>
                  <a:srgbClr val="008000"/>
                </a:solidFill>
                <a:latin typeface="Times New Roman" pitchFamily="18" charset="0"/>
                <a:ea typeface="Tahoma" panose="020B0604030504040204" pitchFamily="34" charset="0"/>
                <a:cs typeface="Times New Roman" pitchFamily="18" charset="0"/>
              </a:rPr>
              <a:t>: </a:t>
            </a:r>
            <a:endParaRPr lang="en-US" sz="2400" b="1" dirty="0">
              <a:solidFill>
                <a:srgbClr val="008000"/>
              </a:solidFill>
              <a:latin typeface="Times New Roman" pitchFamily="18" charset="0"/>
              <a:cs typeface="Times New Roman" pitchFamily="18" charset="0"/>
            </a:endParaRPr>
          </a:p>
        </p:txBody>
      </p:sp>
      <p:sp>
        <p:nvSpPr>
          <p:cNvPr id="8" name="Rectangle 7"/>
          <p:cNvSpPr/>
          <p:nvPr/>
        </p:nvSpPr>
        <p:spPr>
          <a:xfrm>
            <a:off x="0" y="1928802"/>
            <a:ext cx="9144000" cy="830997"/>
          </a:xfrm>
          <a:prstGeom prst="rect">
            <a:avLst/>
          </a:prstGeom>
        </p:spPr>
        <p:txBody>
          <a:bodyPr wrap="square">
            <a:spAutoFit/>
          </a:bodyPr>
          <a:lstStyle/>
          <a:p>
            <a:pPr lvl="0"/>
            <a:r>
              <a:rPr lang="en-US" sz="2400" b="1" dirty="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Dãy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Trường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Sơn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sương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phủ</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quanh</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năm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giũ</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lá</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rào</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khoảng</a:t>
            </a:r>
            <a:r>
              <a:rPr lang="en-US" sz="2400" b="1" dirty="0" smtClean="0">
                <a:solidFill>
                  <a:srgbClr val="0000FF"/>
                </a:solidFill>
                <a:latin typeface="Times New Roman" pitchFamily="18" charset="0"/>
                <a:cs typeface="Times New Roman" pitchFamily="18" charset="0"/>
              </a:rPr>
              <a:t> 150ki-lô-gam, </a:t>
            </a:r>
            <a:r>
              <a:rPr lang="en-US" sz="2400" b="1" dirty="0" err="1" smtClean="0">
                <a:solidFill>
                  <a:srgbClr val="0000FF"/>
                </a:solidFill>
                <a:latin typeface="Times New Roman" pitchFamily="18" charset="0"/>
                <a:cs typeface="Times New Roman" pitchFamily="18" charset="0"/>
              </a:rPr>
              <a:t>lững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thững,sa</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bẫy</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rống</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rền</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vang</a:t>
            </a:r>
            <a:r>
              <a:rPr lang="en-US" sz="2400" b="1" dirty="0" smtClean="0">
                <a:solidFill>
                  <a:srgbClr val="0000FF"/>
                </a:solidFill>
                <a:latin typeface="Times New Roman" pitchFamily="18" charset="0"/>
                <a:cs typeface="Times New Roman" pitchFamily="18" charset="0"/>
              </a:rPr>
              <a:t>,…</a:t>
            </a:r>
            <a:endParaRPr lang="en-US" sz="2400" b="1" dirty="0">
              <a:solidFill>
                <a:srgbClr val="0000FF"/>
              </a:solidFill>
              <a:latin typeface="Times New Roman" pitchFamily="18" charset="0"/>
              <a:cs typeface="Times New Roman" pitchFamily="18" charset="0"/>
            </a:endParaRPr>
          </a:p>
        </p:txBody>
      </p:sp>
      <p:sp>
        <p:nvSpPr>
          <p:cNvPr id="9" name="Rectangle 8"/>
          <p:cNvSpPr/>
          <p:nvPr/>
        </p:nvSpPr>
        <p:spPr>
          <a:xfrm>
            <a:off x="0" y="3143248"/>
            <a:ext cx="9144000" cy="1200329"/>
          </a:xfrm>
          <a:prstGeom prst="rect">
            <a:avLst/>
          </a:prstGeom>
        </p:spPr>
        <p:txBody>
          <a:bodyPr wrap="square">
            <a:spAutoFit/>
          </a:bodyPr>
          <a:lstStyle/>
          <a:p>
            <a:r>
              <a:rPr lang="en-US" sz="2400" b="1" dirty="0">
                <a:solidFill>
                  <a:srgbClr val="0000FF"/>
                </a:solidFill>
                <a:latin typeface="Times New Roman" pitchFamily="18" charset="0"/>
                <a:cs typeface="Times New Roman" pitchFamily="18" charset="0"/>
              </a:rPr>
              <a:t> </a:t>
            </a:r>
            <a:r>
              <a:rPr lang="en-US" sz="2400" b="1" dirty="0" smtClean="0">
                <a:solidFill>
                  <a:srgbClr val="0000FF"/>
                </a:solidFill>
                <a:latin typeface="Times New Roman" pitchFamily="18" charset="0"/>
                <a:cs typeface="Times New Roman"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Nơi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đó</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có</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nguồn</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suối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không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bao</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giờ</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giờ</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cạn</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bãi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chuối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rực</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trời</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hoa</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đỏ</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rừng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lau</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bát</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ngát</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ngày</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đêm</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giũ</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lá</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rào</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rào</a:t>
            </a:r>
            <a:r>
              <a:rPr lang="en-US" sz="2400" b="1" kern="0" dirty="0" smtClean="0">
                <a:solidFill>
                  <a:srgbClr val="0000FF"/>
                </a:solidFill>
                <a:latin typeface="Times New Roman" panose="02020603050405020304" pitchFamily="18" charset="0"/>
                <a:cs typeface="Times New Roman" panose="02020603050405020304" pitchFamily="18" charset="0"/>
              </a:rPr>
              <a:t>,//…</a:t>
            </a:r>
            <a:endParaRPr lang="en-US" sz="2400" b="1" dirty="0">
              <a:solidFill>
                <a:srgbClr val="0000FF"/>
              </a:solidFill>
            </a:endParaRPr>
          </a:p>
        </p:txBody>
      </p:sp>
      <p:sp>
        <p:nvSpPr>
          <p:cNvPr id="10" name="TextBox 9"/>
          <p:cNvSpPr txBox="1"/>
          <p:nvPr/>
        </p:nvSpPr>
        <p:spPr>
          <a:xfrm>
            <a:off x="0" y="4286256"/>
            <a:ext cx="4183892" cy="461665"/>
          </a:xfrm>
          <a:prstGeom prst="rect">
            <a:avLst/>
          </a:prstGeom>
          <a:noFill/>
        </p:spPr>
        <p:txBody>
          <a:bodyPr wrap="square" rtlCol="0">
            <a:spAutoFit/>
          </a:bodyPr>
          <a:lstStyle/>
          <a:p>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Giải</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nghĩa</a:t>
            </a:r>
            <a:r>
              <a:rPr lang="en-US" sz="2400" b="1" dirty="0">
                <a:solidFill>
                  <a:srgbClr val="008000"/>
                </a:solidFill>
                <a:latin typeface="Times New Roman" panose="02020603050405020304" pitchFamily="18" charset="0"/>
                <a:cs typeface="Times New Roman" panose="02020603050405020304" pitchFamily="18" charset="0"/>
              </a:rPr>
              <a:t> </a:t>
            </a:r>
            <a:r>
              <a:rPr lang="en-US" sz="2400" b="1" dirty="0" err="1">
                <a:solidFill>
                  <a:srgbClr val="008000"/>
                </a:solidFill>
                <a:latin typeface="Times New Roman" panose="02020603050405020304" pitchFamily="18" charset="0"/>
                <a:cs typeface="Times New Roman" panose="02020603050405020304" pitchFamily="18" charset="0"/>
              </a:rPr>
              <a:t>từ</a:t>
            </a:r>
            <a:r>
              <a:rPr lang="en-US" sz="2400" b="1" dirty="0">
                <a:solidFill>
                  <a:srgbClr val="00800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0"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13" name="TextBox 12"/>
          <p:cNvSpPr txBox="1"/>
          <p:nvPr/>
        </p:nvSpPr>
        <p:spPr>
          <a:xfrm>
            <a:off x="0" y="785794"/>
            <a:ext cx="91440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8: </a:t>
            </a:r>
            <a:r>
              <a:rPr lang="en-US" sz="2400" b="1" dirty="0" err="1" smtClean="0">
                <a:solidFill>
                  <a:srgbClr val="FF0000"/>
                </a:solidFill>
                <a:latin typeface="Times New Roman" panose="02020603050405020304" pitchFamily="18" charset="0"/>
                <a:cs typeface="Times New Roman" panose="02020603050405020304" pitchFamily="18" charset="0"/>
              </a:rPr>
              <a:t>Bầy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Sơn</a:t>
            </a:r>
            <a:endParaRPr 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0" y="4714884"/>
            <a:ext cx="9144000" cy="830997"/>
          </a:xfrm>
          <a:prstGeom prst="rect">
            <a:avLst/>
          </a:prstGeom>
          <a:noFill/>
        </p:spPr>
        <p:txBody>
          <a:bodyPr wrap="square" rtlCol="0">
            <a:spAutoFit/>
          </a:bodyPr>
          <a:lstStyle/>
          <a:p>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lớp</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lớp</a:t>
            </a:r>
            <a:r>
              <a:rPr lang="en-US" sz="2400" b="1" kern="0" dirty="0" smtClean="0">
                <a:solidFill>
                  <a:srgbClr val="0000FF"/>
                </a:solidFill>
                <a:latin typeface="Times New Roman" panose="02020603050405020304" pitchFamily="18" charset="0"/>
                <a:cs typeface="Times New Roman" panose="02020603050405020304" pitchFamily="18" charset="0"/>
              </a:rPr>
              <a:t>:</a:t>
            </a:r>
            <a:r>
              <a:rPr lang="en-US" sz="2400" b="1" dirty="0" smtClean="0">
                <a:solidFill>
                  <a:srgbClr val="0000FF"/>
                </a:solidFill>
                <a:latin typeface="Times New Roman" panose="02020603050405020304" pitchFamily="18" charset="0"/>
                <a:cs typeface="Times New Roman" panose="02020603050405020304" pitchFamily="18" charset="0"/>
              </a:rPr>
              <a:t>(</a:t>
            </a:r>
            <a:r>
              <a:rPr lang="en-US" sz="2400" b="1" dirty="0" err="1" smtClean="0">
                <a:solidFill>
                  <a:srgbClr val="0000FF"/>
                </a:solidFill>
                <a:latin typeface="Times New Roman" panose="02020603050405020304" pitchFamily="18" charset="0"/>
                <a:cs typeface="Times New Roman" panose="02020603050405020304" pitchFamily="18" charset="0"/>
              </a:rPr>
              <a:t>cây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mọc</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rậm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rạp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cây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cao</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cây</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thấp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tiếp</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nhau</a:t>
            </a:r>
            <a:r>
              <a:rPr lang="vi-VN" sz="2400" b="1" dirty="0" smtClean="0">
                <a:solidFill>
                  <a:srgbClr val="0000FF"/>
                </a:solidFill>
                <a:latin typeface="Times New Roman" panose="02020603050405020304" pitchFamily="18" charset="0"/>
                <a:cs typeface="Times New Roman" panose="02020603050405020304" pitchFamily="18" charset="0"/>
              </a:rPr>
              <a:t>.</a:t>
            </a:r>
            <a:r>
              <a:rPr lang="en-US" sz="2400" b="1" kern="0" dirty="0" smtClean="0">
                <a:solidFill>
                  <a:srgbClr val="0000FF"/>
                </a:solidFill>
                <a:latin typeface="Times New Roman" panose="02020603050405020304" pitchFamily="18" charset="0"/>
                <a:cs typeface="Times New Roman" panose="02020603050405020304" pitchFamily="18" charset="0"/>
              </a:rPr>
              <a:t> </a:t>
            </a:r>
          </a:p>
        </p:txBody>
      </p:sp>
      <p:sp>
        <p:nvSpPr>
          <p:cNvPr id="20" name="TextBox 19"/>
          <p:cNvSpPr txBox="1"/>
          <p:nvPr/>
        </p:nvSpPr>
        <p:spPr>
          <a:xfrm>
            <a:off x="0" y="5572140"/>
            <a:ext cx="9144000" cy="461665"/>
          </a:xfrm>
          <a:prstGeom prst="rect">
            <a:avLst/>
          </a:prstGeom>
          <a:noFill/>
        </p:spPr>
        <p:txBody>
          <a:bodyPr wrap="square" rtlCol="0">
            <a:spAutoFit/>
          </a:bodyPr>
          <a:lstStyle/>
          <a:p>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cs typeface="Times New Roman" panose="02020603050405020304" pitchFamily="18" charset="0"/>
              </a:rPr>
              <a:t>Rống</a:t>
            </a:r>
            <a:r>
              <a:rPr lang="en-US" sz="2400" b="1" kern="0"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Kêu</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to,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vang</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kéo</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dài</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một</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số</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thú</a:t>
            </a:r>
            <a:r>
              <a:rPr lang="en-US" sz="2400" b="1" dirty="0" smtClean="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202864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19"/>
                                        </p:tgtEl>
                                        <p:attrNameLst>
                                          <p:attrName>style.visibility</p:attrName>
                                        </p:attrNameLst>
                                      </p:cBhvr>
                                      <p:to>
                                        <p:strVal val="visible"/>
                                      </p:to>
                                    </p:set>
                                    <p:anim calcmode="discrete" valueType="clr">
                                      <p:cBhvr override="childStyle">
                                        <p:cTn id="43"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19"/>
                                        </p:tgtEl>
                                        <p:attrNameLst>
                                          <p:attrName>fillcolor</p:attrName>
                                        </p:attrNameLst>
                                      </p:cBhvr>
                                      <p:tavLst>
                                        <p:tav tm="0">
                                          <p:val>
                                            <p:clrVal>
                                              <a:schemeClr val="accent2"/>
                                            </p:clrVal>
                                          </p:val>
                                        </p:tav>
                                        <p:tav tm="50000">
                                          <p:val>
                                            <p:clrVal>
                                              <a:schemeClr val="hlink"/>
                                            </p:clrVal>
                                          </p:val>
                                        </p:tav>
                                      </p:tavLst>
                                    </p:anim>
                                    <p:set>
                                      <p:cBhvr>
                                        <p:cTn id="45" dur="80"/>
                                        <p:tgtEl>
                                          <p:spTgt spid="19"/>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7" presetClass="entr" presetSubtype="0" fill="hold" grpId="0" nodeType="clickEffect">
                                  <p:stCondLst>
                                    <p:cond delay="0"/>
                                  </p:stCondLst>
                                  <p:iterate type="lt">
                                    <p:tmPct val="50000"/>
                                  </p:iterate>
                                  <p:childTnLst>
                                    <p:set>
                                      <p:cBhvr>
                                        <p:cTn id="49" dur="1" fill="hold">
                                          <p:stCondLst>
                                            <p:cond delay="0"/>
                                          </p:stCondLst>
                                        </p:cTn>
                                        <p:tgtEl>
                                          <p:spTgt spid="20"/>
                                        </p:tgtEl>
                                        <p:attrNameLst>
                                          <p:attrName>style.visibility</p:attrName>
                                        </p:attrNameLst>
                                      </p:cBhvr>
                                      <p:to>
                                        <p:strVal val="visible"/>
                                      </p:to>
                                    </p:set>
                                    <p:anim calcmode="discrete" valueType="clr">
                                      <p:cBhvr override="childStyle">
                                        <p:cTn id="50"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20"/>
                                        </p:tgtEl>
                                        <p:attrNameLst>
                                          <p:attrName>fillcolor</p:attrName>
                                        </p:attrNameLst>
                                      </p:cBhvr>
                                      <p:tavLst>
                                        <p:tav tm="0">
                                          <p:val>
                                            <p:clrVal>
                                              <a:schemeClr val="accent2"/>
                                            </p:clrVal>
                                          </p:val>
                                        </p:tav>
                                        <p:tav tm="50000">
                                          <p:val>
                                            <p:clrVal>
                                              <a:schemeClr val="hlink"/>
                                            </p:clrVal>
                                          </p:val>
                                        </p:tav>
                                      </p:tavLst>
                                    </p:anim>
                                    <p:set>
                                      <p:cBhvr>
                                        <p:cTn id="52" dur="80"/>
                                        <p:tgtEl>
                                          <p:spTgt spid="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7950" y="2428868"/>
            <a:ext cx="2500330" cy="257176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103204" y="2138004"/>
            <a:ext cx="4111869"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NHÓM</a:t>
            </a:r>
            <a:endParaRPr lang="vi-VN" sz="5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333" y="2910621"/>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0994" y="3337338"/>
            <a:ext cx="1729733" cy="2052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38" y="3337338"/>
            <a:ext cx="1729733" cy="205277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85720" y="5641667"/>
            <a:ext cx="4100194" cy="1216333"/>
          </a:xfrm>
          <a:prstGeom prst="rect">
            <a:avLst/>
          </a:prstGeom>
          <a:noFill/>
        </p:spPr>
        <p:txBody>
          <a:bodyPr wrap="square" lIns="76810" tIns="38405" rIns="76810" bIns="38405" rtlCol="0">
            <a:spAutoFit/>
          </a:bodyPr>
          <a:lstStyle/>
          <a:p>
            <a:pPr algn="ctr"/>
            <a:r>
              <a:rPr lang="en-US" sz="3700" b="1" dirty="0">
                <a:solidFill>
                  <a:srgbClr val="008000"/>
                </a:solidFill>
                <a:latin typeface="Times New Roman" pitchFamily="18" charset="0"/>
                <a:cs typeface="Times New Roman" pitchFamily="18" charset="0"/>
              </a:rPr>
              <a:t>ĐỌC NỐI TIẾP TRƯỚC LỚP</a:t>
            </a:r>
            <a:endParaRPr lang="vi-VN" sz="3700" b="1" dirty="0">
              <a:solidFill>
                <a:srgbClr val="008000"/>
              </a:solidFill>
              <a:latin typeface="Times New Roman" pitchFamily="18" charset="0"/>
              <a:cs typeface="Times New Roman" pitchFamily="18" charset="0"/>
            </a:endParaRPr>
          </a:p>
        </p:txBody>
      </p:sp>
      <p:sp>
        <p:nvSpPr>
          <p:cNvPr id="16" name="TextBox 15"/>
          <p:cNvSpPr txBox="1"/>
          <p:nvPr/>
        </p:nvSpPr>
        <p:spPr>
          <a:xfrm>
            <a:off x="4657298" y="5390109"/>
            <a:ext cx="4278574" cy="693113"/>
          </a:xfrm>
          <a:prstGeom prst="rect">
            <a:avLst/>
          </a:prstGeom>
          <a:noFill/>
        </p:spPr>
        <p:txBody>
          <a:bodyPr wrap="square" lIns="76810" tIns="38405" rIns="76810" bIns="38405" rtlCol="0">
            <a:spAutoFit/>
          </a:bodyPr>
          <a:lstStyle/>
          <a:p>
            <a:pPr algn="ctr"/>
            <a:r>
              <a:rPr lang="en-US" sz="4000" b="1" dirty="0">
                <a:solidFill>
                  <a:srgbClr val="FF0000"/>
                </a:solidFill>
                <a:latin typeface="Times New Roman" pitchFamily="18" charset="0"/>
                <a:cs typeface="Times New Roman" pitchFamily="18" charset="0"/>
              </a:rPr>
              <a:t>ĐỌC </a:t>
            </a:r>
            <a:r>
              <a:rPr lang="en-US" sz="4000" b="1" dirty="0" smtClean="0">
                <a:solidFill>
                  <a:srgbClr val="FF0000"/>
                </a:solidFill>
                <a:latin typeface="Times New Roman" pitchFamily="18" charset="0"/>
                <a:cs typeface="Times New Roman" pitchFamily="18" charset="0"/>
              </a:rPr>
              <a:t>LẠI CẢ </a:t>
            </a:r>
            <a:r>
              <a:rPr lang="en-US" sz="4000" b="1" dirty="0">
                <a:solidFill>
                  <a:srgbClr val="FF0000"/>
                </a:solidFill>
                <a:latin typeface="Times New Roman" pitchFamily="18" charset="0"/>
                <a:cs typeface="Times New Roman" pitchFamily="18" charset="0"/>
              </a:rPr>
              <a:t>BÀI</a:t>
            </a:r>
            <a:endParaRPr lang="vi-VN" sz="4000" b="1" dirty="0">
              <a:solidFill>
                <a:srgbClr val="FF0000"/>
              </a:solidFill>
              <a:latin typeface="Times New Roman" pitchFamily="18" charset="0"/>
              <a:cs typeface="Times New Roman" pitchFamily="18" charset="0"/>
            </a:endParaRPr>
          </a:p>
        </p:txBody>
      </p:sp>
      <p:sp>
        <p:nvSpPr>
          <p:cNvPr id="20" name="TextBox 19"/>
          <p:cNvSpPr txBox="1"/>
          <p:nvPr/>
        </p:nvSpPr>
        <p:spPr>
          <a:xfrm>
            <a:off x="0" y="1643050"/>
            <a:ext cx="2769565" cy="482593"/>
          </a:xfrm>
          <a:prstGeom prst="rect">
            <a:avLst/>
          </a:prstGeom>
          <a:noFill/>
        </p:spPr>
        <p:txBody>
          <a:bodyPr wrap="square" lIns="51206" tIns="25603" rIns="51206" bIns="25603" rtlCol="0">
            <a:spAutoFit/>
          </a:bodyPr>
          <a:lstStyle/>
          <a:p>
            <a:r>
              <a:rPr lang="en-US" sz="2800" b="1" dirty="0">
                <a:solidFill>
                  <a:srgbClr val="0000FF"/>
                </a:solidFill>
                <a:latin typeface="Times New Roman" pitchFamily="18" charset="0"/>
                <a:cs typeface="Times New Roman" pitchFamily="18" charset="0"/>
              </a:rPr>
              <a:t>I.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văn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bản</a:t>
            </a:r>
            <a:endParaRPr lang="en-US"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8" name="TextBox 17"/>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175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5" name="TextBox 4"/>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0" y="1428736"/>
            <a:ext cx="3071802" cy="523220"/>
          </a:xfrm>
          <a:prstGeom prst="rect">
            <a:avLst/>
          </a:prstGeom>
          <a:noFill/>
        </p:spPr>
        <p:txBody>
          <a:bodyPr wrap="square" rtlCol="0">
            <a:spAutoFit/>
          </a:bodyPr>
          <a:lstStyle/>
          <a:p>
            <a:r>
              <a:rPr lang="en-US" sz="2800" b="1" dirty="0" smtClean="0">
                <a:solidFill>
                  <a:srgbClr val="0000FF"/>
                </a:solidFill>
                <a:latin typeface="Times New Roman" pitchFamily="18" charset="0"/>
                <a:cs typeface="Times New Roman" pitchFamily="18" charset="0"/>
              </a:rPr>
              <a:t>II. </a:t>
            </a:r>
            <a:r>
              <a:rPr lang="en-US" sz="2800" b="1" dirty="0" err="1" smtClean="0">
                <a:solidFill>
                  <a:srgbClr val="0000FF"/>
                </a:solidFill>
                <a:latin typeface="Times New Roman" pitchFamily="18" charset="0"/>
                <a:cs typeface="Times New Roman" pitchFamily="18" charset="0"/>
              </a:rPr>
              <a:t>Tìm</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hiểu</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bài</a:t>
            </a:r>
            <a:r>
              <a:rPr lang="en-US" sz="2800" b="1" dirty="0" smtClean="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7" name="TextBox 6"/>
          <p:cNvSpPr txBox="1"/>
          <p:nvPr/>
        </p:nvSpPr>
        <p:spPr>
          <a:xfrm>
            <a:off x="0" y="1857364"/>
            <a:ext cx="9144000" cy="461665"/>
          </a:xfrm>
          <a:prstGeom prst="rect">
            <a:avLst/>
          </a:prstGeom>
          <a:noFill/>
        </p:spPr>
        <p:txBody>
          <a:bodyPr wrap="square" rtlCol="0">
            <a:spAutoFit/>
          </a:bodyPr>
          <a:lstStyle/>
          <a:p>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1.Tìm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câu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văn</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miêu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tả</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Trường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Sơn</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nơi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ở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endParaRPr lang="vi-VN" sz="2400" dirty="0">
              <a:solidFill>
                <a:srgbClr val="008000"/>
              </a:solidFill>
            </a:endParaRPr>
          </a:p>
        </p:txBody>
      </p:sp>
      <p:sp>
        <p:nvSpPr>
          <p:cNvPr id="8" name="TextBox 7"/>
          <p:cNvSpPr txBox="1"/>
          <p:nvPr/>
        </p:nvSpPr>
        <p:spPr>
          <a:xfrm>
            <a:off x="0" y="2285992"/>
            <a:ext cx="9144000" cy="1569660"/>
          </a:xfrm>
          <a:prstGeom prst="rect">
            <a:avLst/>
          </a:prstGeom>
          <a:noFill/>
        </p:spPr>
        <p:txBody>
          <a:bodyPr wrap="square" rtlCol="0">
            <a:spAutoFit/>
          </a:bodyPr>
          <a:lstStyle/>
          <a:p>
            <a:pPr>
              <a:buFontTx/>
              <a:buChar char="-"/>
            </a:pP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nhiều</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cánh</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hoang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vu.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mọc</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tầng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lớp</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núi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đá</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chen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lẫn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đồi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cây</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sương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phủ</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qunah</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năm</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p>
          <a:p>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Có</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nguồn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suối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không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bao</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giờ</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cạn</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bãi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chuối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rực</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trời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hoa</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đỏ</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rừng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lau</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bát</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ngát</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đêm</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giũ</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lá</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rào</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endParaRPr lang="en-US" sz="2400" dirty="0" smtClean="0">
              <a:solidFill>
                <a:srgbClr val="0000FF"/>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0" y="3857628"/>
            <a:ext cx="9144000" cy="830997"/>
          </a:xfrm>
          <a:prstGeom prst="rect">
            <a:avLst/>
          </a:prstGeom>
          <a:noFill/>
        </p:spPr>
        <p:txBody>
          <a:bodyPr wrap="square" rtlCol="0">
            <a:spAutoFit/>
          </a:bodyPr>
          <a:lstStyle/>
          <a:p>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2.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Dựa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vào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tranh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và</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nội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dung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kể</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lại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hoạt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động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thường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ngày</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endParaRPr lang="vi-VN" sz="2400" dirty="0">
              <a:solidFill>
                <a:srgbClr val="008000"/>
              </a:solidFill>
            </a:endParaRPr>
          </a:p>
        </p:txBody>
      </p:sp>
      <p:sp>
        <p:nvSpPr>
          <p:cNvPr id="10" name="TextBox 9"/>
          <p:cNvSpPr txBox="1"/>
          <p:nvPr/>
        </p:nvSpPr>
        <p:spPr>
          <a:xfrm>
            <a:off x="0" y="4643446"/>
            <a:ext cx="9144000" cy="1569660"/>
          </a:xfrm>
          <a:prstGeom prst="rect">
            <a:avLst/>
          </a:prstGeom>
          <a:noFill/>
        </p:spPr>
        <p:txBody>
          <a:bodyPr wrap="square" rtlCol="0">
            <a:spAutoFit/>
          </a:bodyPr>
          <a:lstStyle/>
          <a:p>
            <a:pPr>
              <a:buFontTx/>
              <a:buChar char="-"/>
            </a:pPr>
            <a:r>
              <a:rPr lang="en-US" sz="2400" b="1" dirty="0" err="1" smtClean="0">
                <a:solidFill>
                  <a:srgbClr val="0000FF"/>
                </a:solidFill>
                <a:latin typeface="Times New Roman" panose="02020603050405020304" pitchFamily="18" charset="0"/>
                <a:cs typeface="Times New Roman" panose="02020603050405020304" pitchFamily="18" charset="0"/>
              </a:rPr>
              <a:t>Từ</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núi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xuống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đồng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cỏ</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rồi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từ</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đồng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cỏ</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núi</a:t>
            </a:r>
            <a:r>
              <a:rPr lang="en-US" sz="2400" b="1" dirty="0" smtClean="0">
                <a:solidFill>
                  <a:srgbClr val="0000FF"/>
                </a:solidFill>
                <a:latin typeface="Times New Roman" panose="02020603050405020304" pitchFamily="18" charset="0"/>
                <a:cs typeface="Times New Roman" panose="02020603050405020304" pitchFamily="18" charset="0"/>
              </a:rPr>
              <a:t>. - </a:t>
            </a:r>
            <a:r>
              <a:rPr lang="en-US" sz="2400" b="1" dirty="0" err="1" smtClean="0">
                <a:solidFill>
                  <a:srgbClr val="0000FF"/>
                </a:solidFill>
                <a:latin typeface="Times New Roman" panose="02020603050405020304" pitchFamily="18" charset="0"/>
                <a:cs typeface="Times New Roman" panose="02020603050405020304" pitchFamily="18" charset="0"/>
              </a:rPr>
              <a:t>Buổi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trưa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trú</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trong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rừng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rậm</a:t>
            </a:r>
            <a:r>
              <a:rPr lang="en-US" sz="2400" b="1" dirty="0" smtClean="0">
                <a:solidFill>
                  <a:srgbClr val="0000FF"/>
                </a:solidFill>
                <a:latin typeface="Times New Roman" panose="02020603050405020304" pitchFamily="18" charset="0"/>
                <a:cs typeface="Times New Roman" panose="02020603050405020304" pitchFamily="18" charset="0"/>
              </a:rPr>
              <a:t>. </a:t>
            </a:r>
          </a:p>
          <a:p>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Chiều</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xuống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tắm</a:t>
            </a:r>
            <a:r>
              <a:rPr lang="en-US" sz="2400" b="1" dirty="0" smtClean="0">
                <a:solidFill>
                  <a:srgbClr val="0000FF"/>
                </a:solidFill>
                <a:latin typeface="Times New Roman" panose="02020603050405020304" pitchFamily="18" charset="0"/>
                <a:cs typeface="Times New Roman" panose="02020603050405020304" pitchFamily="18" charset="0"/>
              </a:rPr>
              <a:t> ở </a:t>
            </a:r>
            <a:r>
              <a:rPr lang="en-US" sz="2400" b="1" dirty="0" err="1" smtClean="0">
                <a:solidFill>
                  <a:srgbClr val="0000FF"/>
                </a:solidFill>
                <a:latin typeface="Times New Roman" panose="02020603050405020304" pitchFamily="18" charset="0"/>
                <a:cs typeface="Times New Roman" panose="02020603050405020304" pitchFamily="18" charset="0"/>
              </a:rPr>
              <a:t>những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quãng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sông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rồi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thững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lên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bãi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tìm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cái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ăn</a:t>
            </a:r>
            <a:r>
              <a:rPr lang="en-US" sz="2400" b="1" dirty="0" smtClean="0">
                <a:solidFill>
                  <a:srgbClr val="0000FF"/>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8">
                                            <p:txEl>
                                              <p:pRg st="0" end="0"/>
                                            </p:txEl>
                                          </p:spTgt>
                                        </p:tgtEl>
                                        <p:attrNameLst>
                                          <p:attrName>style.visibility</p:attrName>
                                        </p:attrNameLst>
                                      </p:cBhvr>
                                      <p:to>
                                        <p:strVal val="visible"/>
                                      </p:to>
                                    </p:set>
                                    <p:anim calcmode="discrete" valueType="clr">
                                      <p:cBhvr override="childStyle">
                                        <p:cTn id="21" dur="80"/>
                                        <p:tgtEl>
                                          <p:spTgt spid="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8">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8">
                                            <p:txEl>
                                              <p:pRg st="1" end="1"/>
                                            </p:txEl>
                                          </p:spTgt>
                                        </p:tgtEl>
                                        <p:attrNameLst>
                                          <p:attrName>style.visibility</p:attrName>
                                        </p:attrNameLst>
                                      </p:cBhvr>
                                      <p:to>
                                        <p:strVal val="visible"/>
                                      </p:to>
                                    </p:set>
                                    <p:anim calcmode="discrete" valueType="clr">
                                      <p:cBhvr override="childStyle">
                                        <p:cTn id="28" dur="80"/>
                                        <p:tgtEl>
                                          <p:spTgt spid="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8">
                                            <p:txEl>
                                              <p:pRg st="1" end="1"/>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42"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44" dur="80"/>
                                        <p:tgtEl>
                                          <p:spTgt spid="10">
                                            <p:txEl>
                                              <p:pRg st="0" end="0"/>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49"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51" dur="80"/>
                                        <p:tgtEl>
                                          <p:spTgt spid="10">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85926"/>
            <a:ext cx="9144000" cy="461665"/>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3.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Sắp</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xếp</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ý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đã</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theo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trình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tự</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các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đoạn</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trong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5" name="TextBox 4"/>
          <p:cNvSpPr txBox="1"/>
          <p:nvPr/>
        </p:nvSpPr>
        <p:spPr>
          <a:xfrm>
            <a:off x="1" y="428604"/>
            <a:ext cx="9143999" cy="438582"/>
          </a:xfrm>
          <a:prstGeom prst="rect">
            <a:avLst/>
          </a:prstGeom>
          <a:noFill/>
        </p:spPr>
        <p:txBody>
          <a:bodyPr wrap="square" lIns="68579" tIns="34290" rIns="68579" bIns="34290" rtlCol="0">
            <a:spAutoFit/>
          </a:bodyPr>
          <a:lstStyle/>
          <a:p>
            <a:pPr algn="ctr"/>
            <a:r>
              <a:rPr lang="en-US" sz="2400" b="1" dirty="0" err="1">
                <a:solidFill>
                  <a:srgbClr val="0000CC"/>
                </a:solidFill>
                <a:latin typeface="Times New Roman" pitchFamily="18" charset="0"/>
                <a:cs typeface="Times New Roman" pitchFamily="18" charset="0"/>
              </a:rPr>
              <a:t>Tiếng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Việt</a:t>
            </a:r>
            <a:endParaRPr lang="vi-VN" sz="2400" b="1" dirty="0">
              <a:solidFill>
                <a:srgbClr val="0000CC"/>
              </a:solidFill>
              <a:latin typeface="Times New Roman" pitchFamily="18" charset="0"/>
              <a:cs typeface="Times New Roman" pitchFamily="18" charset="0"/>
            </a:endParaRPr>
          </a:p>
        </p:txBody>
      </p:sp>
      <p:sp>
        <p:nvSpPr>
          <p:cNvPr id="6" name="TextBox 5"/>
          <p:cNvSpPr txBox="1"/>
          <p:nvPr/>
        </p:nvSpPr>
        <p:spPr>
          <a:xfrm>
            <a:off x="0" y="785794"/>
            <a:ext cx="9144000" cy="461665"/>
          </a:xfrm>
          <a:prstGeom prst="rect">
            <a:avLst/>
          </a:prstGeom>
          <a:noFill/>
        </p:spPr>
        <p:txBody>
          <a:bodyPr wrap="square" rtlCol="0">
            <a:spAutoFit/>
          </a:bodyP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Bài</a:t>
            </a:r>
            <a:r>
              <a:rPr lang="en-US" sz="2400" b="1" dirty="0" smtClean="0">
                <a:solidFill>
                  <a:srgbClr val="FF0000"/>
                </a:solidFill>
                <a:latin typeface="Times New Roman" panose="02020603050405020304" pitchFamily="18" charset="0"/>
                <a:cs typeface="Times New Roman" panose="02020603050405020304" pitchFamily="18" charset="0"/>
              </a:rPr>
              <a:t> 8: </a:t>
            </a:r>
            <a:r>
              <a:rPr lang="en-US" sz="2400" b="1" dirty="0" err="1" smtClean="0">
                <a:solidFill>
                  <a:srgbClr val="FF0000"/>
                </a:solidFill>
                <a:latin typeface="Times New Roman" panose="02020603050405020304" pitchFamily="18" charset="0"/>
                <a:cs typeface="Times New Roman" panose="02020603050405020304" pitchFamily="18" charset="0"/>
              </a:rPr>
              <a:t>Đọc</a:t>
            </a:r>
            <a:r>
              <a:rPr lang="en-US" sz="2400" b="1" dirty="0" smtClean="0">
                <a:solidFill>
                  <a:srgbClr val="FF0000"/>
                </a:solidFill>
                <a:latin typeface="Times New Roman" panose="02020603050405020304" pitchFamily="18" charset="0"/>
                <a:cs typeface="Times New Roman" panose="02020603050405020304" pitchFamily="18" charset="0"/>
              </a:rPr>
              <a:t> : </a:t>
            </a:r>
            <a:r>
              <a:rPr lang="en-US" sz="2400" b="1" dirty="0" err="1" smtClean="0">
                <a:solidFill>
                  <a:srgbClr val="FF0000"/>
                </a:solidFill>
                <a:latin typeface="Times New Roman" panose="02020603050405020304" pitchFamily="18" charset="0"/>
                <a:cs typeface="Times New Roman" panose="02020603050405020304" pitchFamily="18" charset="0"/>
              </a:rPr>
              <a:t>Bầy</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voi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rừng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Sơn</a:t>
            </a:r>
            <a:endParaRPr 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0" y="1214422"/>
            <a:ext cx="307180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II. </a:t>
            </a:r>
            <a:r>
              <a:rPr lang="en-US" sz="2400" b="1" dirty="0" err="1" smtClean="0">
                <a:solidFill>
                  <a:srgbClr val="0000FF"/>
                </a:solidFill>
                <a:latin typeface="Times New Roman" pitchFamily="18" charset="0"/>
                <a:cs typeface="Times New Roman" pitchFamily="18" charset="0"/>
              </a:rPr>
              <a:t>Tìm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hiểu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bài</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0" y="2428868"/>
            <a:ext cx="9144000" cy="1714512"/>
          </a:xfrm>
          <a:prstGeom prst="rect">
            <a:avLst/>
          </a:prstGeom>
        </p:spPr>
      </p:pic>
      <p:sp>
        <p:nvSpPr>
          <p:cNvPr id="10" name="TextBox 9"/>
          <p:cNvSpPr txBox="1"/>
          <p:nvPr/>
        </p:nvSpPr>
        <p:spPr>
          <a:xfrm>
            <a:off x="0" y="4286256"/>
            <a:ext cx="8793708" cy="1200329"/>
          </a:xfrm>
          <a:prstGeom prst="rect">
            <a:avLst/>
          </a:prstGeom>
          <a:noFill/>
        </p:spPr>
        <p:txBody>
          <a:bodyPr wrap="square" rtlCol="0">
            <a:spAutoFit/>
          </a:bodyPr>
          <a:lstStyle/>
          <a:p>
            <a:r>
              <a:rPr lang="nl-NL" sz="2400" b="1" dirty="0" smtClean="0">
                <a:solidFill>
                  <a:srgbClr val="0000FF"/>
                </a:solidFill>
                <a:latin typeface="Times New Roman" panose="02020603050405020304" pitchFamily="18" charset="0"/>
                <a:cs typeface="Times New Roman" panose="02020603050405020304" pitchFamily="18" charset="0"/>
              </a:rPr>
              <a:t>* Đoạn 1: Giới thiệu nơi ở của loài voi.</a:t>
            </a:r>
          </a:p>
          <a:p>
            <a:r>
              <a:rPr lang="nl-NL" sz="2400" b="1" dirty="0" smtClean="0">
                <a:solidFill>
                  <a:srgbClr val="0000FF"/>
                </a:solidFill>
                <a:latin typeface="Times New Roman" panose="02020603050405020304" pitchFamily="18" charset="0"/>
                <a:cs typeface="Times New Roman" panose="02020603050405020304" pitchFamily="18" charset="0"/>
              </a:rPr>
              <a:t>* Đoạn 2: Mô tả hoạt động thường ngày của loài voi.</a:t>
            </a:r>
          </a:p>
          <a:p>
            <a:r>
              <a:rPr lang="nl-NL" sz="2400" b="1" dirty="0" smtClean="0">
                <a:solidFill>
                  <a:srgbClr val="0000FF"/>
                </a:solidFill>
                <a:latin typeface="Times New Roman" panose="02020603050405020304" pitchFamily="18" charset="0"/>
                <a:cs typeface="Times New Roman" panose="02020603050405020304" pitchFamily="18" charset="0"/>
              </a:rPr>
              <a:t>* Đoạn 3: Cảm nghĩ về loài voi.</a:t>
            </a:r>
            <a:endParaRPr lang="en-US" sz="2400" b="1" dirty="0">
              <a:solidFill>
                <a:srgbClr val="0000FF"/>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0" y="5572140"/>
            <a:ext cx="9144000" cy="830997"/>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4.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Nêu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chúng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Tree>
    <p:extLst>
      <p:ext uri="{BB962C8B-B14F-4D97-AF65-F5344CB8AC3E}">
        <p14:creationId xmlns:p14="http://schemas.microsoft.com/office/powerpoint/2010/main" val="3474186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nodeType="clickEffect">
                                  <p:stCondLst>
                                    <p:cond delay="0"/>
                                  </p:stCondLst>
                                  <p:iterate type="lt">
                                    <p:tmPct val="50000"/>
                                  </p:iterate>
                                  <p:childTnLst>
                                    <p:set>
                                      <p:cBhvr>
                                        <p:cTn id="19"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20"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22" dur="80"/>
                                        <p:tgtEl>
                                          <p:spTgt spid="10">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27"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29" dur="80"/>
                                        <p:tgtEl>
                                          <p:spTgt spid="10">
                                            <p:txEl>
                                              <p:pRg st="1" end="1"/>
                                            </p:txEl>
                                          </p:spTgt>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7" presetClass="entr" presetSubtype="0" fill="hold" nodeType="clickEffect">
                                  <p:stCondLst>
                                    <p:cond delay="0"/>
                                  </p:stCondLst>
                                  <p:iterate type="lt">
                                    <p:tmPct val="50000"/>
                                  </p:iterate>
                                  <p:childTnLst>
                                    <p:set>
                                      <p:cBhvr>
                                        <p:cTn id="33" dur="1" fill="hold">
                                          <p:stCondLst>
                                            <p:cond delay="0"/>
                                          </p:stCondLst>
                                        </p:cTn>
                                        <p:tgtEl>
                                          <p:spTgt spid="10">
                                            <p:txEl>
                                              <p:pRg st="2" end="2"/>
                                            </p:txEl>
                                          </p:spTgt>
                                        </p:tgtEl>
                                        <p:attrNameLst>
                                          <p:attrName>style.visibility</p:attrName>
                                        </p:attrNameLst>
                                      </p:cBhvr>
                                      <p:to>
                                        <p:strVal val="visible"/>
                                      </p:to>
                                    </p:set>
                                    <p:anim calcmode="discrete" valueType="clr">
                                      <p:cBhvr override="childStyle">
                                        <p:cTn id="34" dur="80"/>
                                        <p:tgtEl>
                                          <p:spTgt spid="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10">
                                            <p:txEl>
                                              <p:pRg st="2" end="2"/>
                                            </p:txEl>
                                          </p:spTgt>
                                        </p:tgtEl>
                                        <p:attrNameLst>
                                          <p:attrName>fillcolor</p:attrName>
                                        </p:attrNameLst>
                                      </p:cBhvr>
                                      <p:tavLst>
                                        <p:tav tm="0">
                                          <p:val>
                                            <p:clrVal>
                                              <a:schemeClr val="accent2"/>
                                            </p:clrVal>
                                          </p:val>
                                        </p:tav>
                                        <p:tav tm="50000">
                                          <p:val>
                                            <p:clrVal>
                                              <a:schemeClr val="hlink"/>
                                            </p:clrVal>
                                          </p:val>
                                        </p:tav>
                                      </p:tavLst>
                                    </p:anim>
                                    <p:set>
                                      <p:cBhvr>
                                        <p:cTn id="36" dur="80"/>
                                        <p:tgtEl>
                                          <p:spTgt spid="10">
                                            <p:txEl>
                                              <p:pRg st="2" end="2"/>
                                            </p:txEl>
                                          </p:spTgt>
                                        </p:tgtEl>
                                        <p:attrNameLst>
                                          <p:attrName>fill.type</p:attrName>
                                        </p:attrNameLst>
                                      </p:cBhvr>
                                      <p:to>
                                        <p:strVal val="solid"/>
                                      </p:to>
                                    </p:set>
                                  </p:childTnLst>
                                </p:cTn>
                              </p:par>
                            </p:childTnLst>
                          </p:cTn>
                        </p:par>
                      </p:childTnLst>
                    </p:cTn>
                  </p:par>
                  <p:par>
                    <p:cTn id="37" fill="hold">
                      <p:stCondLst>
                        <p:cond delay="indefinite"/>
                      </p:stCondLst>
                      <p:childTnLst>
                        <p:par>
                          <p:cTn id="38" fill="hold">
                            <p:stCondLst>
                              <p:cond delay="0"/>
                            </p:stCondLst>
                            <p:childTnLst>
                              <p:par>
                                <p:cTn id="39" presetID="27" presetClass="entr" presetSubtype="0" fill="hold" grpId="0" nodeType="clickEffect">
                                  <p:stCondLst>
                                    <p:cond delay="0"/>
                                  </p:stCondLst>
                                  <p:iterate type="lt">
                                    <p:tmPct val="50000"/>
                                  </p:iterate>
                                  <p:childTnLst>
                                    <p:set>
                                      <p:cBhvr>
                                        <p:cTn id="40" dur="1" fill="hold">
                                          <p:stCondLst>
                                            <p:cond delay="0"/>
                                          </p:stCondLst>
                                        </p:cTn>
                                        <p:tgtEl>
                                          <p:spTgt spid="11"/>
                                        </p:tgtEl>
                                        <p:attrNameLst>
                                          <p:attrName>style.visibility</p:attrName>
                                        </p:attrNameLst>
                                      </p:cBhvr>
                                      <p:to>
                                        <p:strVal val="visible"/>
                                      </p:to>
                                    </p:set>
                                    <p:anim calcmode="discrete" valueType="clr">
                                      <p:cBhvr override="childStyle">
                                        <p:cTn id="41"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1"/>
                                        </p:tgtEl>
                                        <p:attrNameLst>
                                          <p:attrName>fillcolor</p:attrName>
                                        </p:attrNameLst>
                                      </p:cBhvr>
                                      <p:tavLst>
                                        <p:tav tm="0">
                                          <p:val>
                                            <p:clrVal>
                                              <a:schemeClr val="accent2"/>
                                            </p:clrVal>
                                          </p:val>
                                        </p:tav>
                                        <p:tav tm="50000">
                                          <p:val>
                                            <p:clrVal>
                                              <a:schemeClr val="hlink"/>
                                            </p:clrVal>
                                          </p:val>
                                        </p:tav>
                                      </p:tavLst>
                                    </p:anim>
                                    <p:set>
                                      <p:cBhvr>
                                        <p:cTn id="43"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11" name="TextBox 10"/>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0" y="1357298"/>
            <a:ext cx="3071802" cy="461665"/>
          </a:xfrm>
          <a:prstGeom prst="rect">
            <a:avLst/>
          </a:prstGeom>
          <a:noFill/>
        </p:spPr>
        <p:txBody>
          <a:bodyPr wrap="square" rtlCol="0">
            <a:spAutoFit/>
          </a:bodyPr>
          <a:lstStyle/>
          <a:p>
            <a:r>
              <a:rPr lang="en-US" sz="2400" b="1" dirty="0" smtClean="0">
                <a:solidFill>
                  <a:srgbClr val="0000FF"/>
                </a:solidFill>
                <a:latin typeface="Times New Roman" pitchFamily="18" charset="0"/>
                <a:cs typeface="Times New Roman" pitchFamily="18" charset="0"/>
              </a:rPr>
              <a:t>II. </a:t>
            </a:r>
            <a:r>
              <a:rPr lang="en-US" sz="2400" b="1" dirty="0" err="1" smtClean="0">
                <a:solidFill>
                  <a:srgbClr val="0000FF"/>
                </a:solidFill>
                <a:latin typeface="Times New Roman" pitchFamily="18" charset="0"/>
                <a:cs typeface="Times New Roman" pitchFamily="18" charset="0"/>
              </a:rPr>
              <a:t>Tìm</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hiểu</a:t>
            </a:r>
            <a:r>
              <a:rPr lang="en-US" sz="2400" b="1" dirty="0" smtClean="0">
                <a:solidFill>
                  <a:srgbClr val="0000FF"/>
                </a:solidFill>
                <a:latin typeface="Times New Roman" pitchFamily="18" charset="0"/>
                <a:cs typeface="Times New Roman" pitchFamily="18" charset="0"/>
              </a:rPr>
              <a:t> </a:t>
            </a:r>
            <a:r>
              <a:rPr lang="en-US" sz="2400" b="1" dirty="0" err="1" smtClean="0">
                <a:solidFill>
                  <a:srgbClr val="0000FF"/>
                </a:solidFill>
                <a:latin typeface="Times New Roman" pitchFamily="18" charset="0"/>
                <a:cs typeface="Times New Roman" pitchFamily="18" charset="0"/>
              </a:rPr>
              <a:t>bài</a:t>
            </a:r>
            <a:r>
              <a:rPr lang="en-US" sz="2400" b="1" dirty="0" smtClean="0">
                <a:solidFill>
                  <a:srgbClr val="0000FF"/>
                </a:solidFill>
                <a:latin typeface="Times New Roman" pitchFamily="18" charset="0"/>
                <a:cs typeface="Times New Roman" pitchFamily="18" charset="0"/>
              </a:rPr>
              <a:t>.</a:t>
            </a:r>
            <a:endParaRPr lang="vi-VN" sz="2400" b="1" dirty="0">
              <a:solidFill>
                <a:srgbClr val="0000FF"/>
              </a:solidFill>
              <a:latin typeface="Times New Roman" pitchFamily="18" charset="0"/>
              <a:cs typeface="Times New Roman" pitchFamily="18" charset="0"/>
            </a:endParaRPr>
          </a:p>
        </p:txBody>
      </p:sp>
      <p:sp>
        <p:nvSpPr>
          <p:cNvPr id="14" name="TextBox 13"/>
          <p:cNvSpPr txBox="1"/>
          <p:nvPr/>
        </p:nvSpPr>
        <p:spPr>
          <a:xfrm>
            <a:off x="0" y="1785926"/>
            <a:ext cx="9144000" cy="830997"/>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4.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Nêu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những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thích</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nhất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đặc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điểm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nào</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của</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chúng</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a:t>
            </a:r>
          </a:p>
        </p:txBody>
      </p:sp>
      <p:sp>
        <p:nvSpPr>
          <p:cNvPr id="15" name="TextBox 14"/>
          <p:cNvSpPr txBox="1"/>
          <p:nvPr/>
        </p:nvSpPr>
        <p:spPr>
          <a:xfrm>
            <a:off x="0" y="2571744"/>
            <a:ext cx="9144000" cy="1938992"/>
          </a:xfrm>
          <a:prstGeom prst="rect">
            <a:avLst/>
          </a:prstGeom>
          <a:noFill/>
        </p:spPr>
        <p:txBody>
          <a:bodyPr wrap="square" rtlCol="0">
            <a:spAutoFit/>
          </a:bodyPr>
          <a:lstStyle/>
          <a:p>
            <a:r>
              <a:rPr lang="nl-NL" sz="2400" b="1" dirty="0" smtClean="0">
                <a:solidFill>
                  <a:srgbClr val="0000FF"/>
                </a:solidFill>
                <a:latin typeface="Times New Roman" panose="02020603050405020304" pitchFamily="18" charset="0"/>
                <a:cs typeface="Times New Roman" panose="02020603050405020304" pitchFamily="18" charset="0"/>
              </a:rPr>
              <a:t>-  Sống thành bầy rất đông, ăn rất khỏe để nuôi sống cơ thể, phải đi liên tục để tìm thức ăn, lúc rạng sáng và chiều tà, chúng rống rền vang, oai nghiêm và đầy uy lực...</a:t>
            </a:r>
          </a:p>
          <a:p>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Chúng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loài</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vật</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thông</a:t>
            </a:r>
            <a:r>
              <a:rPr lang="en-US" sz="2400" b="1" dirty="0" smtClean="0">
                <a:solidFill>
                  <a:srgbClr val="0000FF"/>
                </a:solidFill>
                <a:latin typeface="Times New Roman" panose="02020603050405020304" pitchFamily="18" charset="0"/>
                <a:cs typeface="Times New Roman" panose="02020603050405020304" pitchFamily="18" charset="0"/>
              </a:rPr>
              <a:t> minh </a:t>
            </a:r>
            <a:r>
              <a:rPr lang="en-US" sz="2400" b="1" dirty="0" err="1" smtClean="0">
                <a:solidFill>
                  <a:srgbClr val="0000FF"/>
                </a:solidFill>
                <a:latin typeface="Times New Roman" panose="02020603050405020304" pitchFamily="18" charset="0"/>
                <a:cs typeface="Times New Roman" panose="02020603050405020304" pitchFamily="18" charset="0"/>
              </a:rPr>
              <a:t>và</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tình</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nghĩa</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tận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tâm</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thương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mến</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đồng</a:t>
            </a:r>
            <a:r>
              <a:rPr lang="en-US" sz="2400" b="1" dirty="0" smtClean="0">
                <a:solidFill>
                  <a:srgbClr val="0000FF"/>
                </a:solidFill>
                <a:latin typeface="Times New Roman" panose="02020603050405020304" pitchFamily="18" charset="0"/>
                <a:cs typeface="Times New Roman" panose="02020603050405020304" pitchFamily="18" charset="0"/>
              </a:rPr>
              <a:t> </a:t>
            </a:r>
            <a:r>
              <a:rPr lang="en-US" sz="2400" b="1" dirty="0" err="1" smtClean="0">
                <a:solidFill>
                  <a:srgbClr val="0000FF"/>
                </a:solidFill>
                <a:latin typeface="Times New Roman" panose="02020603050405020304" pitchFamily="18" charset="0"/>
                <a:cs typeface="Times New Roman" panose="02020603050405020304" pitchFamily="18" charset="0"/>
              </a:rPr>
              <a:t>loại</a:t>
            </a:r>
            <a:r>
              <a:rPr lang="en-US" sz="2400" b="1" dirty="0" smtClean="0">
                <a:solidFill>
                  <a:srgbClr val="0000FF"/>
                </a:solidFill>
                <a:latin typeface="Times New Roman" panose="02020603050405020304" pitchFamily="18" charset="0"/>
                <a:cs typeface="Times New Roman" panose="02020603050405020304" pitchFamily="18" charset="0"/>
              </a:rPr>
              <a:t>,…</a:t>
            </a:r>
          </a:p>
        </p:txBody>
      </p:sp>
      <p:sp>
        <p:nvSpPr>
          <p:cNvPr id="16" name="TextBox 15"/>
          <p:cNvSpPr txBox="1"/>
          <p:nvPr/>
        </p:nvSpPr>
        <p:spPr>
          <a:xfrm>
            <a:off x="0" y="4643446"/>
            <a:ext cx="9144000" cy="461665"/>
          </a:xfrm>
          <a:prstGeom prst="rect">
            <a:avLst/>
          </a:prstGeom>
          <a:noFill/>
        </p:spPr>
        <p:txBody>
          <a:bodyPr wrap="square" rtlCol="0">
            <a:spAutoFit/>
          </a:bodyPr>
          <a:lstStyle/>
          <a:p>
            <a:pPr marL="0" lvl="1"/>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5.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đọc</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giúp</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em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biết</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thêm</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điều</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gì</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về</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8000"/>
                </a:solidFill>
                <a:latin typeface="Times New Roman" panose="02020603050405020304" pitchFamily="18" charset="0"/>
                <a:ea typeface="AvantGarde" panose="00000400000000000000" pitchFamily="2" charset="0"/>
                <a:cs typeface="Times New Roman" panose="02020603050405020304" pitchFamily="18" charset="0"/>
              </a:rPr>
              <a:t>? </a:t>
            </a:r>
          </a:p>
        </p:txBody>
      </p:sp>
      <p:sp>
        <p:nvSpPr>
          <p:cNvPr id="17" name="TextBox 16"/>
          <p:cNvSpPr txBox="1"/>
          <p:nvPr/>
        </p:nvSpPr>
        <p:spPr>
          <a:xfrm>
            <a:off x="0" y="5214950"/>
            <a:ext cx="9144000" cy="461665"/>
          </a:xfrm>
          <a:prstGeom prst="rect">
            <a:avLst/>
          </a:prstGeom>
          <a:noFill/>
        </p:spPr>
        <p:txBody>
          <a:bodyPr wrap="square" rtlCol="0">
            <a:spAutoFit/>
          </a:bodyPr>
          <a:lstStyle/>
          <a:p>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Loài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voi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thông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minh,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sống</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tình</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nghĩa</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như</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 con </a:t>
            </a:r>
            <a:r>
              <a:rPr lang="en-US" sz="2400" b="1" kern="0" dirty="0" err="1"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người</a:t>
            </a:r>
            <a:r>
              <a:rPr lang="en-US" sz="2400" b="1" kern="0" dirty="0" smtClean="0">
                <a:solidFill>
                  <a:srgbClr val="0000FF"/>
                </a:solidFill>
                <a:latin typeface="Times New Roman" panose="02020603050405020304" pitchFamily="18" charset="0"/>
                <a:ea typeface="AvantGarde" panose="00000400000000000000" pitchFamily="2" charset="0"/>
                <a:cs typeface="Times New Roman" panose="02020603050405020304" pitchFamily="18" charset="0"/>
              </a:rPr>
              <a:t>,..</a:t>
            </a:r>
            <a:r>
              <a:rPr lang="nl-NL" sz="2400" dirty="0" smtClean="0">
                <a:solidFill>
                  <a:srgbClr val="0000FF"/>
                </a:solidFill>
                <a:latin typeface="Times New Roman" panose="02020603050405020304" pitchFamily="18" charset="0"/>
                <a:cs typeface="Times New Roman" panose="02020603050405020304" pitchFamily="18" charset="0"/>
              </a:rPr>
              <a:t>.</a:t>
            </a:r>
            <a:endParaRPr lang="en-US" sz="2400" dirty="0" smtClean="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42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14"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5">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5">
                                            <p:txEl>
                                              <p:pRg st="1" end="1"/>
                                            </p:txEl>
                                          </p:spTgt>
                                        </p:tgtEl>
                                        <p:attrNameLst>
                                          <p:attrName>style.visibility</p:attrName>
                                        </p:attrNameLst>
                                      </p:cBhvr>
                                      <p:to>
                                        <p:strVal val="visible"/>
                                      </p:to>
                                    </p:set>
                                    <p:anim calcmode="discrete" valueType="clr">
                                      <p:cBhvr override="childStyle">
                                        <p:cTn id="21" dur="80"/>
                                        <p:tgtEl>
                                          <p:spTgt spid="1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5">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5">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6"/>
                                        </p:tgtEl>
                                        <p:attrNameLst>
                                          <p:attrName>style.visibility</p:attrName>
                                        </p:attrNameLst>
                                      </p:cBhvr>
                                      <p:to>
                                        <p:strVal val="visible"/>
                                      </p:to>
                                    </p:set>
                                    <p:anim calcmode="discrete" valueType="clr">
                                      <p:cBhvr override="childStyle">
                                        <p:cTn id="28"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6"/>
                                        </p:tgtEl>
                                        <p:attrNameLst>
                                          <p:attrName>fillcolor</p:attrName>
                                        </p:attrNameLst>
                                      </p:cBhvr>
                                      <p:tavLst>
                                        <p:tav tm="0">
                                          <p:val>
                                            <p:clrVal>
                                              <a:schemeClr val="accent2"/>
                                            </p:clrVal>
                                          </p:val>
                                        </p:tav>
                                        <p:tav tm="50000">
                                          <p:val>
                                            <p:clrVal>
                                              <a:schemeClr val="hlink"/>
                                            </p:clrVal>
                                          </p:val>
                                        </p:tav>
                                      </p:tavLst>
                                    </p:anim>
                                    <p:set>
                                      <p:cBhvr>
                                        <p:cTn id="30" dur="80"/>
                                        <p:tgtEl>
                                          <p:spTgt spid="16"/>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7"/>
                                        </p:tgtEl>
                                        <p:attrNameLst>
                                          <p:attrName>style.visibility</p:attrName>
                                        </p:attrNameLst>
                                      </p:cBhvr>
                                      <p:to>
                                        <p:strVal val="visible"/>
                                      </p:to>
                                    </p:set>
                                    <p:anim calcmode="discrete" valueType="clr">
                                      <p:cBhvr override="childStyle">
                                        <p:cTn id="35"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7"/>
                                        </p:tgtEl>
                                        <p:attrNameLst>
                                          <p:attrName>fillcolor</p:attrName>
                                        </p:attrNameLst>
                                      </p:cBhvr>
                                      <p:tavLst>
                                        <p:tav tm="0">
                                          <p:val>
                                            <p:clrVal>
                                              <a:schemeClr val="accent2"/>
                                            </p:clrVal>
                                          </p:val>
                                        </p:tav>
                                        <p:tav tm="50000">
                                          <p:val>
                                            <p:clrVal>
                                              <a:schemeClr val="hlink"/>
                                            </p:clrVal>
                                          </p:val>
                                        </p:tav>
                                      </p:tavLst>
                                    </p:anim>
                                    <p:set>
                                      <p:cBhvr>
                                        <p:cTn id="37" dur="80"/>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27208" y="4797181"/>
            <a:ext cx="2416544" cy="2060823"/>
            <a:chOff x="0" y="180975"/>
            <a:chExt cx="15274946" cy="4121645"/>
          </a:xfrm>
        </p:grpSpPr>
        <p:sp>
          <p:nvSpPr>
            <p:cNvPr id="3" name="TextBox 3"/>
            <p:cNvSpPr txBox="1"/>
            <p:nvPr/>
          </p:nvSpPr>
          <p:spPr>
            <a:xfrm>
              <a:off x="0" y="180975"/>
              <a:ext cx="15274946" cy="1436290"/>
            </a:xfrm>
            <a:prstGeom prst="rect">
              <a:avLst/>
            </a:prstGeom>
          </p:spPr>
          <p:txBody>
            <a:bodyPr lIns="0" tIns="0" rIns="0" bIns="0" rtlCol="0" anchor="t">
              <a:spAutoFit/>
            </a:bodyPr>
            <a:lstStyle/>
            <a:p>
              <a:pPr algn="ctr" defTabSz="512089">
                <a:lnSpc>
                  <a:spcPts val="5557"/>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
              </a:ext>
            </a:extLst>
          </a:blip>
          <a:srcRect/>
          <a:stretch>
            <a:fillRect/>
          </a:stretch>
        </p:blipFill>
        <p:spPr>
          <a:xfrm>
            <a:off x="860560" y="3491228"/>
            <a:ext cx="890637" cy="1361562"/>
          </a:xfrm>
          <a:prstGeom prst="rect">
            <a:avLst/>
          </a:prstGeom>
        </p:spPr>
      </p:pic>
      <p:pic>
        <p:nvPicPr>
          <p:cNvPr id="9" name="Picture 9"/>
          <p:cNvPicPr>
            <a:picLocks noChangeAspect="1"/>
          </p:cNvPicPr>
          <p:nvPr/>
        </p:nvPicPr>
        <p:blipFill>
          <a:blip r:embed="rId4" cstate="print"/>
          <a:srcRect/>
          <a:stretch>
            <a:fillRect/>
          </a:stretch>
        </p:blipFill>
        <p:spPr>
          <a:xfrm>
            <a:off x="1059044" y="1863715"/>
            <a:ext cx="851766" cy="1298890"/>
          </a:xfrm>
          <a:prstGeom prst="rect">
            <a:avLst/>
          </a:prstGeom>
        </p:spPr>
      </p:pic>
      <p:sp>
        <p:nvSpPr>
          <p:cNvPr id="18" name="TextBox 17"/>
          <p:cNvSpPr txBox="1"/>
          <p:nvPr/>
        </p:nvSpPr>
        <p:spPr>
          <a:xfrm>
            <a:off x="3071802" y="1785926"/>
            <a:ext cx="5500726" cy="847002"/>
          </a:xfrm>
          <a:prstGeom prst="rect">
            <a:avLst/>
          </a:prstGeom>
          <a:noFill/>
        </p:spPr>
        <p:txBody>
          <a:bodyPr wrap="square" lIns="76810" tIns="38405" rIns="76810" bIns="38405" rtlCol="0">
            <a:spAutoFit/>
          </a:bodyPr>
          <a:lstStyle/>
          <a:p>
            <a:r>
              <a:rPr lang="en-US" sz="5000" b="1" dirty="0">
                <a:solidFill>
                  <a:srgbClr val="0000FF"/>
                </a:solidFill>
                <a:latin typeface="Times New Roman" pitchFamily="18" charset="0"/>
                <a:cs typeface="Times New Roman" pitchFamily="18" charset="0"/>
              </a:rPr>
              <a:t>ĐỌC LẠI BÀI</a:t>
            </a:r>
            <a:endParaRPr lang="vi-VN" sz="5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530" y="2197741"/>
            <a:ext cx="1228655" cy="1656406"/>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86116" y="2786058"/>
            <a:ext cx="3929090" cy="508447"/>
          </a:xfrm>
          <a:prstGeom prst="rect">
            <a:avLst/>
          </a:prstGeom>
          <a:noFill/>
        </p:spPr>
        <p:txBody>
          <a:bodyPr wrap="square" lIns="76810" tIns="38405" rIns="76810" bIns="38405"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Nội</a:t>
            </a:r>
            <a:r>
              <a:rPr lang="en-US" sz="2800" b="1" dirty="0">
                <a:solidFill>
                  <a:srgbClr val="008000"/>
                </a:solidFill>
                <a:latin typeface="Times New Roman" pitchFamily="18" charset="0"/>
                <a:cs typeface="Times New Roman" pitchFamily="18" charset="0"/>
              </a:rPr>
              <a:t> dung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nói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gì</a:t>
            </a:r>
            <a:r>
              <a:rPr lang="en-US" sz="2800" b="1" dirty="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5" name="TextBox 24"/>
          <p:cNvSpPr txBox="1"/>
          <p:nvPr/>
        </p:nvSpPr>
        <p:spPr>
          <a:xfrm>
            <a:off x="2071670" y="3429000"/>
            <a:ext cx="7072330" cy="2231996"/>
          </a:xfrm>
          <a:prstGeom prst="rect">
            <a:avLst/>
          </a:prstGeom>
          <a:noFill/>
        </p:spPr>
        <p:txBody>
          <a:bodyPr wrap="square" lIns="76810" tIns="38405" rIns="76810" bIns="38405" rtlCol="0">
            <a:spAutoFit/>
          </a:bodyPr>
          <a:lstStyle/>
          <a:p>
            <a:pPr lvl="0" algn="just"/>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Nội</a:t>
            </a:r>
            <a:r>
              <a:rPr lang="en-US" sz="2800" b="1" dirty="0" smtClean="0">
                <a:solidFill>
                  <a:srgbClr val="FF0000"/>
                </a:solidFill>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dung: </a:t>
            </a:r>
            <a:r>
              <a:rPr lang="nl-NL" sz="2800" b="1" dirty="0" smtClean="0">
                <a:solidFill>
                  <a:srgbClr val="0000FF"/>
                </a:solidFill>
                <a:latin typeface="Times New Roman" pitchFamily="18" charset="0"/>
                <a:ea typeface="Times New Roman" panose="02020603050405020304" pitchFamily="18" charset="0"/>
                <a:cs typeface="Times New Roman" pitchFamily="18" charset="0"/>
              </a:rPr>
              <a:t>Hiểu biết về môi trường sống, những hoạt động thường ngày, đặc điểm của loài voi</a:t>
            </a:r>
            <a:r>
              <a:rPr lang="vi-VN" sz="2800" b="1" kern="0" dirty="0" smtClean="0">
                <a:solidFill>
                  <a:srgbClr val="0000FF"/>
                </a:solidFill>
                <a:latin typeface="Times New Roman" pitchFamily="18" charset="0"/>
                <a:ea typeface="Arial-Rounded" panose="020B0500000000000000" pitchFamily="34" charset="0"/>
                <a:cs typeface="Times New Roman" pitchFamily="18" charset="0"/>
              </a:rPr>
              <a:t> và tập tính sống của chúng là: đoàn k</a:t>
            </a:r>
            <a:r>
              <a:rPr lang="en-US" sz="2800" b="1" kern="0" dirty="0" smtClean="0">
                <a:solidFill>
                  <a:srgbClr val="0000FF"/>
                </a:solidFill>
                <a:latin typeface="Times New Roman" pitchFamily="18" charset="0"/>
                <a:ea typeface="Arial-Rounded" panose="020B0500000000000000" pitchFamily="34" charset="0"/>
                <a:cs typeface="Times New Roman" pitchFamily="18" charset="0"/>
              </a:rPr>
              <a:t>ế</a:t>
            </a:r>
            <a:r>
              <a:rPr lang="vi-VN" sz="2800" b="1" kern="0" dirty="0" smtClean="0">
                <a:solidFill>
                  <a:srgbClr val="0000FF"/>
                </a:solidFill>
                <a:latin typeface="Times New Roman" pitchFamily="18" charset="0"/>
                <a:ea typeface="Arial-Rounded" panose="020B0500000000000000" pitchFamily="34" charset="0"/>
                <a:cs typeface="Times New Roman" pitchFamily="18" charset="0"/>
              </a:rPr>
              <a:t>t, tận tâm và thương mến nhau như con người.</a:t>
            </a:r>
            <a:endParaRPr lang="en-US" sz="2800" kern="0" dirty="0" smtClean="0">
              <a:ln w="0"/>
              <a:solidFill>
                <a:srgbClr val="0000FF"/>
              </a:solidFill>
              <a:effectLst>
                <a:outerShdw blurRad="38100" dist="25400" dir="5400000" algn="ctr" rotWithShape="0">
                  <a:srgbClr val="6E747A">
                    <a:alpha val="43000"/>
                  </a:srgbClr>
                </a:outerShdw>
              </a:effectLst>
              <a:latin typeface="Times New Roman" pitchFamily="18" charset="0"/>
              <a:ea typeface="Times New Roman" panose="02020603050405020304" pitchFamily="18" charset="0"/>
              <a:cs typeface="Times New Roman" pitchFamily="18" charset="0"/>
            </a:endParaRPr>
          </a:p>
        </p:txBody>
      </p:sp>
      <p:sp>
        <p:nvSpPr>
          <p:cNvPr id="29" name="TextBox 28"/>
          <p:cNvSpPr txBox="1"/>
          <p:nvPr/>
        </p:nvSpPr>
        <p:spPr>
          <a:xfrm>
            <a:off x="0" y="1357298"/>
            <a:ext cx="3571868" cy="508447"/>
          </a:xfrm>
          <a:prstGeom prst="rect">
            <a:avLst/>
          </a:prstGeom>
          <a:noFill/>
        </p:spPr>
        <p:txBody>
          <a:bodyPr wrap="square" lIns="76810" tIns="38405" rIns="76810" bIns="38405" rtlCol="0">
            <a:spAutoFit/>
          </a:bodyPr>
          <a:lstStyle/>
          <a:p>
            <a:r>
              <a:rPr lang="en-US" sz="2800" b="1" dirty="0">
                <a:solidFill>
                  <a:srgbClr val="008000"/>
                </a:solidFill>
                <a:latin typeface="Times New Roman" panose="02020603050405020304" pitchFamily="18" charset="0"/>
                <a:cs typeface="Times New Roman" panose="02020603050405020304" pitchFamily="18" charset="0"/>
              </a:rPr>
              <a:t>II. </a:t>
            </a:r>
            <a:r>
              <a:rPr lang="en-US" sz="2800" b="1" dirty="0" err="1">
                <a:solidFill>
                  <a:srgbClr val="008000"/>
                </a:solidFill>
                <a:latin typeface="Times New Roman" panose="02020603050405020304" pitchFamily="18" charset="0"/>
                <a:cs typeface="Times New Roman" panose="02020603050405020304" pitchFamily="18" charset="0"/>
              </a:rPr>
              <a:t>Tìm</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hiểu</a:t>
            </a:r>
            <a:r>
              <a:rPr lang="en-US" sz="2800" b="1" dirty="0">
                <a:solidFill>
                  <a:srgbClr val="008000"/>
                </a:solidFill>
                <a:latin typeface="Times New Roman" panose="02020603050405020304" pitchFamily="18" charset="0"/>
                <a:cs typeface="Times New Roman" panose="02020603050405020304" pitchFamily="18" charset="0"/>
              </a:rPr>
              <a:t> </a:t>
            </a:r>
            <a:r>
              <a:rPr lang="en-US" sz="2800" b="1" dirty="0" err="1">
                <a:solidFill>
                  <a:srgbClr val="008000"/>
                </a:solidFill>
                <a:latin typeface="Times New Roman" panose="02020603050405020304" pitchFamily="18" charset="0"/>
                <a:cs typeface="Times New Roman" panose="02020603050405020304" pitchFamily="18" charset="0"/>
              </a:rPr>
              <a:t>bài</a:t>
            </a:r>
            <a:endParaRPr lang="en-US" sz="2800" b="1" dirty="0">
              <a:solidFill>
                <a:srgbClr val="008000"/>
              </a:solidFill>
              <a:latin typeface="Times New Roman" panose="02020603050405020304" pitchFamily="18" charset="0"/>
              <a:cs typeface="Times New Roman" panose="02020603050405020304" pitchFamily="18" charset="0"/>
            </a:endParaRPr>
          </a:p>
        </p:txBody>
      </p:sp>
      <p:sp>
        <p:nvSpPr>
          <p:cNvPr id="27" name="TextBox 26"/>
          <p:cNvSpPr txBox="1"/>
          <p:nvPr/>
        </p:nvSpPr>
        <p:spPr>
          <a:xfrm>
            <a:off x="0" y="5643578"/>
            <a:ext cx="7643798" cy="523220"/>
          </a:xfrm>
          <a:prstGeom prst="rect">
            <a:avLst/>
          </a:prstGeom>
          <a:noFill/>
        </p:spPr>
        <p:txBody>
          <a:bodyPr wrap="square" rtlCol="0">
            <a:spAutoFit/>
          </a:bodyPr>
          <a:lstStyle/>
          <a:p>
            <a:r>
              <a:rPr lang="vi-VN" sz="2800" b="1" dirty="0">
                <a:solidFill>
                  <a:srgbClr val="008000"/>
                </a:solidFill>
                <a:latin typeface="Times New Roman" pitchFamily="18" charset="0"/>
                <a:cs typeface="Times New Roman" pitchFamily="18" charset="0"/>
              </a:rPr>
              <a:t>III. Luyện </a:t>
            </a:r>
            <a:r>
              <a:rPr lang="vi-VN" sz="2800" b="1" dirty="0" smtClean="0">
                <a:solidFill>
                  <a:srgbClr val="008000"/>
                </a:solidFill>
                <a:latin typeface="Times New Roman" pitchFamily="18" charset="0"/>
                <a:cs typeface="Times New Roman" pitchFamily="18" charset="0"/>
              </a:rPr>
              <a:t>đọc</a:t>
            </a:r>
            <a:r>
              <a:rPr lang="en-US" sz="2800" b="1" dirty="0">
                <a:solidFill>
                  <a:srgbClr val="008000"/>
                </a:solidFill>
                <a:latin typeface="Times New Roman" pitchFamily="18" charset="0"/>
                <a:cs typeface="Times New Roman" pitchFamily="18" charset="0"/>
              </a:rPr>
              <a:t> </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diễn</a:t>
            </a:r>
            <a:r>
              <a:rPr lang="en-US" sz="2800" b="1" dirty="0" smtClean="0">
                <a:solidFill>
                  <a:srgbClr val="008000"/>
                </a:solidFill>
                <a:latin typeface="Times New Roman" pitchFamily="18" charset="0"/>
                <a:cs typeface="Times New Roman" pitchFamily="18" charset="0"/>
              </a:rPr>
              <a:t> </a:t>
            </a:r>
            <a:r>
              <a:rPr lang="en-US" sz="2800" b="1" dirty="0" err="1" smtClean="0">
                <a:solidFill>
                  <a:srgbClr val="008000"/>
                </a:solidFill>
                <a:latin typeface="Times New Roman" pitchFamily="18" charset="0"/>
                <a:cs typeface="Times New Roman" pitchFamily="18" charset="0"/>
              </a:rPr>
              <a:t>cảm</a:t>
            </a:r>
            <a:r>
              <a:rPr lang="vi-VN" sz="2800" b="1" dirty="0" smtClean="0">
                <a:solidFill>
                  <a:srgbClr val="008000"/>
                </a:solidFill>
                <a:latin typeface="Times New Roman" pitchFamily="18" charset="0"/>
                <a:cs typeface="Times New Roman" pitchFamily="18" charset="0"/>
              </a:rPr>
              <a:t>.</a:t>
            </a:r>
            <a:endParaRPr lang="vi-VN" sz="2800" b="1" dirty="0">
              <a:solidFill>
                <a:srgbClr val="008000"/>
              </a:solidFill>
              <a:latin typeface="Times New Roman" pitchFamily="18" charset="0"/>
              <a:cs typeface="Times New Roman" pitchFamily="18" charset="0"/>
            </a:endParaRPr>
          </a:p>
        </p:txBody>
      </p:sp>
      <p:sp>
        <p:nvSpPr>
          <p:cNvPr id="23" name="TextBox 22"/>
          <p:cNvSpPr txBox="1"/>
          <p:nvPr/>
        </p:nvSpPr>
        <p:spPr>
          <a:xfrm>
            <a:off x="0" y="500042"/>
            <a:ext cx="9143999" cy="500137"/>
          </a:xfrm>
          <a:prstGeom prst="rect">
            <a:avLst/>
          </a:prstGeom>
          <a:noFill/>
        </p:spPr>
        <p:txBody>
          <a:bodyPr wrap="square" lIns="68579" tIns="34290" rIns="68579" bIns="34290" rtlCol="0">
            <a:spAutoFit/>
          </a:bodyPr>
          <a:lstStyle/>
          <a:p>
            <a:pPr algn="ctr"/>
            <a:r>
              <a:rPr lang="en-US" sz="2800" b="1" dirty="0" err="1">
                <a:solidFill>
                  <a:srgbClr val="0000CC"/>
                </a:solidFill>
                <a:latin typeface="Times New Roman" pitchFamily="18" charset="0"/>
                <a:cs typeface="Times New Roman" pitchFamily="18" charset="0"/>
              </a:rPr>
              <a:t>Tiếng</a:t>
            </a:r>
            <a:r>
              <a:rPr lang="en-US" sz="2800" b="1" dirty="0">
                <a:solidFill>
                  <a:srgbClr val="0000CC"/>
                </a:solidFill>
                <a:latin typeface="Times New Roman" pitchFamily="18" charset="0"/>
                <a:cs typeface="Times New Roman" pitchFamily="18" charset="0"/>
              </a:rPr>
              <a:t> </a:t>
            </a:r>
            <a:r>
              <a:rPr lang="en-US" sz="2800" b="1" dirty="0" err="1">
                <a:solidFill>
                  <a:srgbClr val="0000CC"/>
                </a:solidFill>
                <a:latin typeface="Times New Roman" pitchFamily="18" charset="0"/>
                <a:cs typeface="Times New Roman" pitchFamily="18" charset="0"/>
              </a:rPr>
              <a:t>Việt</a:t>
            </a:r>
            <a:endParaRPr lang="vi-VN" sz="2800" b="1" dirty="0">
              <a:solidFill>
                <a:srgbClr val="0000CC"/>
              </a:solidFill>
              <a:latin typeface="Times New Roman" pitchFamily="18" charset="0"/>
              <a:cs typeface="Times New Roman" pitchFamily="18" charset="0"/>
            </a:endParaRPr>
          </a:p>
        </p:txBody>
      </p:sp>
      <p:sp>
        <p:nvSpPr>
          <p:cNvPr id="24" name="TextBox 23"/>
          <p:cNvSpPr txBox="1"/>
          <p:nvPr/>
        </p:nvSpPr>
        <p:spPr>
          <a:xfrm>
            <a:off x="0" y="928670"/>
            <a:ext cx="9144000" cy="523220"/>
          </a:xfrm>
          <a:prstGeom prst="rect">
            <a:avLst/>
          </a:prstGeom>
          <a:noFill/>
        </p:spPr>
        <p:txBody>
          <a:bodyPr wrap="square" rtlCol="0">
            <a:spAutoFit/>
          </a:bodyP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Bài</a:t>
            </a:r>
            <a:r>
              <a:rPr lang="en-US" sz="2800" b="1" dirty="0" smtClean="0">
                <a:solidFill>
                  <a:srgbClr val="FF0000"/>
                </a:solidFill>
                <a:latin typeface="Times New Roman" panose="02020603050405020304" pitchFamily="18" charset="0"/>
                <a:cs typeface="Times New Roman" panose="02020603050405020304" pitchFamily="18" charset="0"/>
              </a:rPr>
              <a:t> 8: </a:t>
            </a:r>
            <a:r>
              <a:rPr lang="en-US" sz="2800" b="1" dirty="0" err="1" smtClean="0">
                <a:solidFill>
                  <a:srgbClr val="FF0000"/>
                </a:solidFill>
                <a:latin typeface="Times New Roman" panose="02020603050405020304" pitchFamily="18" charset="0"/>
                <a:cs typeface="Times New Roman" panose="02020603050405020304" pitchFamily="18" charset="0"/>
              </a:rPr>
              <a:t>Đọc</a:t>
            </a:r>
            <a:r>
              <a:rPr lang="en-US" sz="2800" b="1" dirty="0" smtClean="0">
                <a:solidFill>
                  <a:srgbClr val="FF0000"/>
                </a:solidFill>
                <a:latin typeface="Times New Roman" panose="02020603050405020304" pitchFamily="18" charset="0"/>
                <a:cs typeface="Times New Roman" panose="02020603050405020304" pitchFamily="18" charset="0"/>
              </a:rPr>
              <a:t> : </a:t>
            </a:r>
            <a:r>
              <a:rPr lang="en-US" sz="2800" b="1" dirty="0" err="1" smtClean="0">
                <a:solidFill>
                  <a:srgbClr val="FF0000"/>
                </a:solidFill>
                <a:latin typeface="Times New Roman" panose="02020603050405020304" pitchFamily="18" charset="0"/>
                <a:cs typeface="Times New Roman" panose="02020603050405020304" pitchFamily="18" charset="0"/>
              </a:rPr>
              <a:t>Bầy</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voi</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rừng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Sơn</a:t>
            </a:r>
            <a:endParaRPr lang="en-US" sz="28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939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500" fill="hold"/>
                                        <p:tgtEl>
                                          <p:spTgt spid="27"/>
                                        </p:tgtEl>
                                        <p:attrNameLst>
                                          <p:attrName>ppt_x</p:attrName>
                                        </p:attrNameLst>
                                      </p:cBhvr>
                                      <p:tavLst>
                                        <p:tav tm="0">
                                          <p:val>
                                            <p:strVal val="#ppt_x"/>
                                          </p:val>
                                        </p:tav>
                                        <p:tav tm="100000">
                                          <p:val>
                                            <p:strVal val="#ppt_x"/>
                                          </p:val>
                                        </p:tav>
                                      </p:tavLst>
                                    </p:anim>
                                    <p:anim calcmode="lin" valueType="num">
                                      <p:cBhvr additive="base">
                                        <p:cTn id="2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7"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TotalTime>
  <Words>1575</Words>
  <Application>Microsoft Office PowerPoint</Application>
  <PresentationFormat>On-screen Show (4:3)</PresentationFormat>
  <Paragraphs>170</Paragraphs>
  <Slides>27</Slides>
  <Notes>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Arial-Rounded</vt:lpstr>
      <vt:lpstr>AvantGarde</vt:lpstr>
      <vt:lpstr>Calibri</vt:lpstr>
      <vt:lpstr>Tahoma</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21AK22.COM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21AK22</dc:creator>
  <cp:lastModifiedBy>Windows User</cp:lastModifiedBy>
  <cp:revision>24</cp:revision>
  <dcterms:created xsi:type="dcterms:W3CDTF">2024-02-19T07:23:32Z</dcterms:created>
  <dcterms:modified xsi:type="dcterms:W3CDTF">2025-02-18T13:33:22Z</dcterms:modified>
</cp:coreProperties>
</file>