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0" r:id="rId3"/>
  </p:sldMasterIdLst>
  <p:notesMasterIdLst>
    <p:notesMasterId r:id="rId21"/>
  </p:notesMasterIdLst>
  <p:sldIdLst>
    <p:sldId id="383" r:id="rId4"/>
    <p:sldId id="388" r:id="rId5"/>
    <p:sldId id="403" r:id="rId6"/>
    <p:sldId id="412" r:id="rId7"/>
    <p:sldId id="389" r:id="rId8"/>
    <p:sldId id="402" r:id="rId9"/>
    <p:sldId id="343" r:id="rId10"/>
    <p:sldId id="390" r:id="rId11"/>
    <p:sldId id="377" r:id="rId12"/>
    <p:sldId id="413" r:id="rId13"/>
    <p:sldId id="361" r:id="rId14"/>
    <p:sldId id="407" r:id="rId15"/>
    <p:sldId id="353" r:id="rId16"/>
    <p:sldId id="405" r:id="rId17"/>
    <p:sldId id="324" r:id="rId18"/>
    <p:sldId id="342" r:id="rId19"/>
    <p:sldId id="3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4959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2025/2/18</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25314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29276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55934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55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2025/2/18</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8150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51359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05018026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2/18/2025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theme" Target="../theme/theme3.xml"/><Relationship Id="rId10" Type="http://schemas.openxmlformats.org/officeDocument/2006/relationships/image" Target="../media/image7.png"/><Relationship Id="rId4" Type="http://schemas.openxmlformats.org/officeDocument/2006/relationships/slideLayout" Target="../slideLayouts/slideLayout19.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1382909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42867782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8.wdp"/><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9.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9.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25.png"/><Relationship Id="rId4" Type="http://schemas.microsoft.com/office/2007/relationships/hdphoto" Target="../media/hdphoto5.wdp"/><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sp>
        <p:nvSpPr>
          <p:cNvPr id="11" name="Rounded Rectangle 695">
            <a:extLst>
              <a:ext uri="{FF2B5EF4-FFF2-40B4-BE49-F238E27FC236}">
                <a16:creationId xmlns:a16="http://schemas.microsoft.com/office/drawing/2014/main" id="{B6238AA2-E52A-4BBA-A2D0-17F54373FE2F}"/>
              </a:ext>
            </a:extLst>
          </p:cNvPr>
          <p:cNvSpPr/>
          <p:nvPr/>
        </p:nvSpPr>
        <p:spPr>
          <a:xfrm>
            <a:off x="2425734" y="1333217"/>
            <a:ext cx="7906985" cy="707886"/>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000000"/>
                </a:solidFill>
                <a:effectLst/>
                <a:uLnTx/>
                <a:uFillTx/>
                <a:latin typeface="Arial" panose="020B0604020202020204" pitchFamily="34" charset="0"/>
                <a:ea typeface="等线" panose="02010600030101010101" pitchFamily="2" charset="-122"/>
                <a:cs typeface="+mn-cs"/>
              </a:rPr>
              <a:t>Thứ</a:t>
            </a:r>
            <a:r>
              <a:rPr lang="zh-CN" altLang="en-US" sz="3600" dirty="0">
                <a:solidFill>
                  <a:srgbClr val="000000"/>
                </a:solidFill>
                <a:latin typeface="Arial" panose="020B0604020202020204" pitchFamily="34" charset="0"/>
                <a:ea typeface="等线" panose="02010600030101010101" pitchFamily="2" charset="-122"/>
              </a:rPr>
              <a:t> </a:t>
            </a:r>
            <a:r>
              <a:rPr lang="en-US" altLang="zh-CN" sz="3600" dirty="0" smtClean="0">
                <a:solidFill>
                  <a:srgbClr val="000000"/>
                </a:solidFill>
                <a:latin typeface="Arial" panose="020B0604020202020204" pitchFamily="34" charset="0"/>
                <a:ea typeface="等线" panose="02010600030101010101" pitchFamily="2" charset="-122"/>
              </a:rPr>
              <a:t>Ba </a:t>
            </a:r>
            <a:r>
              <a:rPr kumimoji="0" lang="zh-CN" altLang="en-US" sz="3600" b="0" i="0" u="none" strike="noStrike" kern="1200" cap="none" spc="0" normalizeH="0" baseline="0" noProof="0" dirty="0" smtClean="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err="1" smtClean="0">
                <a:ln>
                  <a:noFill/>
                </a:ln>
                <a:solidFill>
                  <a:srgbClr val="000000"/>
                </a:solidFill>
                <a:effectLst/>
                <a:uLnTx/>
                <a:uFillTx/>
                <a:latin typeface="Arial" panose="020B0604020202020204" pitchFamily="34" charset="0"/>
                <a:ea typeface="等线" panose="02010600030101010101" pitchFamily="2" charset="-122"/>
                <a:cs typeface="+mn-cs"/>
              </a:rPr>
              <a:t>ngày</a:t>
            </a:r>
            <a:r>
              <a:rPr lang="en-US" altLang="zh-CN" sz="3600" dirty="0" smtClean="0">
                <a:solidFill>
                  <a:srgbClr val="000000"/>
                </a:solidFill>
                <a:latin typeface="Arial" panose="020B0604020202020204" pitchFamily="34" charset="0"/>
                <a:ea typeface="等线" panose="02010600030101010101" pitchFamily="2" charset="-122"/>
              </a:rPr>
              <a:t>18 </a:t>
            </a:r>
            <a:r>
              <a:rPr kumimoji="0" lang="en-US" altLang="zh-CN" sz="3600" b="0" i="0" u="none" strike="noStrike" kern="1200" cap="none" spc="0" normalizeH="0" baseline="0" noProof="0" dirty="0" err="1" smtClean="0">
                <a:ln>
                  <a:noFill/>
                </a:ln>
                <a:solidFill>
                  <a:srgbClr val="000000"/>
                </a:solidFill>
                <a:effectLst/>
                <a:uLnTx/>
                <a:uFillTx/>
                <a:latin typeface="Arial" panose="020B0604020202020204" pitchFamily="34" charset="0"/>
                <a:ea typeface="等线" panose="02010600030101010101" pitchFamily="2" charset="-122"/>
                <a:cs typeface="+mn-cs"/>
              </a:rPr>
              <a:t>tháng</a:t>
            </a:r>
            <a:r>
              <a:rPr kumimoji="0" lang="zh-CN" altLang="en-US" sz="3600" b="0" i="0" u="none" strike="noStrike" kern="1200" cap="none" spc="0" normalizeH="0" baseline="0" noProof="0" dirty="0" smtClean="0">
                <a:ln>
                  <a:noFill/>
                </a:ln>
                <a:solidFill>
                  <a:srgbClr val="000000"/>
                </a:solidFill>
                <a:effectLst/>
                <a:uLnTx/>
                <a:uFillTx/>
                <a:latin typeface="Arial" panose="020B0604020202020204" pitchFamily="34" charset="0"/>
                <a:ea typeface="等线" panose="02010600030101010101" pitchFamily="2" charset="-122"/>
                <a:cs typeface="+mn-cs"/>
              </a:rPr>
              <a:t> </a:t>
            </a:r>
            <a:r>
              <a:rPr lang="en-US" altLang="zh-CN" sz="3600" dirty="0" smtClean="0">
                <a:solidFill>
                  <a:srgbClr val="000000"/>
                </a:solidFill>
                <a:latin typeface="Arial" panose="020B0604020202020204" pitchFamily="34" charset="0"/>
                <a:ea typeface="等线" panose="02010600030101010101" pitchFamily="2" charset="-122"/>
              </a:rPr>
              <a:t>2 </a:t>
            </a:r>
            <a:r>
              <a:rPr kumimoji="0" lang="en-US" altLang="zh-CN" sz="3600" b="0" i="0" u="none" strike="noStrike" kern="1200" cap="none" spc="0" normalizeH="0" baseline="0" noProof="0" dirty="0" err="1" smtClean="0">
                <a:ln>
                  <a:noFill/>
                </a:ln>
                <a:solidFill>
                  <a:srgbClr val="000000"/>
                </a:solidFill>
                <a:effectLst/>
                <a:uLnTx/>
                <a:uFillTx/>
                <a:latin typeface="Arial" panose="020B0604020202020204" pitchFamily="34" charset="0"/>
                <a:ea typeface="等线" panose="02010600030101010101" pitchFamily="2" charset="-122"/>
                <a:cs typeface="+mn-cs"/>
              </a:rPr>
              <a:t>năm</a:t>
            </a:r>
            <a:r>
              <a:rPr kumimoji="0" lang="zh-CN" altLang="en-US" sz="3600" b="0" i="0" u="none" strike="noStrike" kern="1200" cap="none" spc="0" normalizeH="0" baseline="0" noProof="0" dirty="0" smtClean="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smtClean="0">
                <a:ln>
                  <a:noFill/>
                </a:ln>
                <a:solidFill>
                  <a:srgbClr val="000000"/>
                </a:solidFill>
                <a:effectLst/>
                <a:uLnTx/>
                <a:uFillTx/>
                <a:latin typeface="Arial" panose="020B0604020202020204" pitchFamily="34" charset="0"/>
                <a:ea typeface="等线" panose="02010600030101010101" pitchFamily="2" charset="-122"/>
                <a:cs typeface="+mn-cs"/>
              </a:rPr>
              <a:t>2025</a:t>
            </a:r>
            <a:endPar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12" name="Picture 11" descr="A picture containing text&#10;&#10;Description automatically generated">
            <a:extLst>
              <a:ext uri="{FF2B5EF4-FFF2-40B4-BE49-F238E27FC236}">
                <a16:creationId xmlns:a16="http://schemas.microsoft.com/office/drawing/2014/main"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407" y="1805135"/>
            <a:ext cx="6675185" cy="1174877"/>
          </a:xfrm>
          <a:prstGeom prst="rect">
            <a:avLst/>
          </a:prstGeom>
        </p:spPr>
      </p:pic>
      <p:sp>
        <p:nvSpPr>
          <p:cNvPr id="15" name="Rectangle 14">
            <a:extLst>
              <a:ext uri="{FF2B5EF4-FFF2-40B4-BE49-F238E27FC236}">
                <a16:creationId xmlns:a16="http://schemas.microsoft.com/office/drawing/2014/main" id="{ED83FC21-6223-496A-AD1D-2CFC45657C64}"/>
              </a:ext>
            </a:extLst>
          </p:cNvPr>
          <p:cNvSpPr/>
          <p:nvPr/>
        </p:nvSpPr>
        <p:spPr>
          <a:xfrm>
            <a:off x="2076994" y="2623011"/>
            <a:ext cx="837329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Tuần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22 : </a:t>
            </a:r>
            <a:r>
              <a:rPr kumimoji="0" lang="en-US" sz="4400" b="1" i="0" u="none" strike="noStrike" kern="1200" cap="none" spc="0" normalizeH="0" baseline="0" noProof="0" dirty="0" err="1"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Hoạt</a:t>
            </a:r>
            <a:r>
              <a:rPr kumimoji="0" lang="en-US" sz="4400" b="1" i="0" u="none" strike="noStrike" kern="1200" cap="none" spc="0" normalizeH="0" noProof="0" dirty="0"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động</a:t>
            </a:r>
            <a:r>
              <a:rPr kumimoji="0" lang="en-US" sz="4400" b="1" i="0" u="none" strike="noStrike" kern="1200" cap="none" spc="0" normalizeH="0" noProof="0" dirty="0"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giáo</a:t>
            </a:r>
            <a:r>
              <a:rPr kumimoji="0" lang="en-US" sz="4400" b="1" i="0" u="none" strike="noStrike" kern="1200" cap="none" spc="0" normalizeH="0" noProof="0" dirty="0"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dục</a:t>
            </a:r>
            <a:r>
              <a:rPr kumimoji="0" lang="en-US" sz="4400" b="1" i="0" u="none" strike="noStrike" kern="1200" cap="none" spc="0" normalizeH="0" noProof="0" dirty="0"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theo</a:t>
            </a:r>
            <a:r>
              <a:rPr kumimoji="0" lang="en-US" sz="4400" b="1" i="0" u="none" strike="noStrike" kern="1200" cap="none" spc="0" normalizeH="0" noProof="0" dirty="0"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chủ</a:t>
            </a:r>
            <a:r>
              <a:rPr kumimoji="0" lang="en-US" sz="4400" b="1" i="0" u="none" strike="noStrike" kern="1200" cap="none" spc="0" normalizeH="0" noProof="0" dirty="0"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đề</a:t>
            </a:r>
            <a:r>
              <a:rPr kumimoji="0" lang="en-US" sz="4400" b="1" i="0" u="none" strike="noStrike" kern="1200" cap="none" spc="0" normalizeH="0" noProof="0" dirty="0" smtClean="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endPar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0CB933DF-A263-4508-A071-E4E84DD6DE60}"/>
              </a:ext>
            </a:extLst>
          </p:cNvPr>
          <p:cNvPicPr>
            <a:picLocks noChangeAspect="1"/>
          </p:cNvPicPr>
          <p:nvPr/>
        </p:nvPicPr>
        <p:blipFill>
          <a:blip r:embed="rId6"/>
          <a:stretch>
            <a:fillRect/>
          </a:stretch>
        </p:blipFill>
        <p:spPr>
          <a:xfrm>
            <a:off x="2975344" y="3709851"/>
            <a:ext cx="6127011" cy="1373588"/>
          </a:xfrm>
          <a:prstGeom prst="rect">
            <a:avLst/>
          </a:prstGeom>
        </p:spPr>
      </p:pic>
    </p:spTree>
    <p:extLst>
      <p:ext uri="{BB962C8B-B14F-4D97-AF65-F5344CB8AC3E}">
        <p14:creationId xmlns:p14="http://schemas.microsoft.com/office/powerpoint/2010/main" val="278043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74124" y="2713811"/>
            <a:ext cx="5529551" cy="1182727"/>
          </a:xfrm>
          <a:prstGeom prst="rect">
            <a:avLst/>
          </a:prstGeom>
        </p:spPr>
      </p:pic>
    </p:spTree>
    <p:extLst>
      <p:ext uri="{BB962C8B-B14F-4D97-AF65-F5344CB8AC3E}">
        <p14:creationId xmlns:p14="http://schemas.microsoft.com/office/powerpoint/2010/main" val="2116148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828744"/>
            <a:ext cx="7673007" cy="4954059"/>
            <a:chOff x="1124976" y="2119934"/>
            <a:chExt cx="6487886" cy="3903494"/>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a:extLst>
                <a:ext uri="{FF2B5EF4-FFF2-40B4-BE49-F238E27FC236}">
                  <a16:creationId xmlns:a16="http://schemas.microsoft.com/office/drawing/2014/main" id="{57AC0C9E-8B41-86BA-9355-328FB61DD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192497" y="2119934"/>
              <a:ext cx="3256335" cy="3557762"/>
            </a:xfrm>
            <a:prstGeom prst="rect">
              <a:avLst/>
            </a:prstGeom>
          </p:spPr>
        </p:pic>
      </p:grpSp>
      <p:pic>
        <p:nvPicPr>
          <p:cNvPr id="2" name="Picture 1">
            <a:extLst>
              <a:ext uri="{FF2B5EF4-FFF2-40B4-BE49-F238E27FC236}">
                <a16:creationId xmlns:a16="http://schemas.microsoft.com/office/drawing/2014/main" id="{F7649027-39EE-43DD-88E9-A4C6603B5F83}"/>
              </a:ext>
            </a:extLst>
          </p:cNvPr>
          <p:cNvPicPr>
            <a:picLocks noChangeAspect="1"/>
          </p:cNvPicPr>
          <p:nvPr/>
        </p:nvPicPr>
        <p:blipFill>
          <a:blip r:embed="rId5"/>
          <a:stretch>
            <a:fillRect/>
          </a:stretch>
        </p:blipFill>
        <p:spPr>
          <a:xfrm>
            <a:off x="6058892" y="0"/>
            <a:ext cx="6133108" cy="5017443"/>
          </a:xfrm>
          <a:prstGeom prst="rect">
            <a:avLst/>
          </a:prstGeom>
        </p:spPr>
      </p:pic>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a16="http://schemas.microsoft.com/office/drawing/2014/main" id="{E1C91CCC-0911-4B39-B3EC-5D0197B20D19}"/>
                </a:ext>
              </a:extLst>
            </p:cNvPr>
            <p:cNvSpPr txBox="1"/>
            <p:nvPr/>
          </p:nvSpPr>
          <p:spPr>
            <a:xfrm>
              <a:off x="638175" y="1725295"/>
              <a:ext cx="9904319"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“Thực phẩm bẩn" luôn rất tinh ranh và nguy hiểm. Chúng có thể ẩn nấp ở bất kì đâu, vì vậy, </a:t>
              </a:r>
              <a:r>
                <a:rPr lang="en-US" sz="4000" b="1" dirty="0" err="1">
                  <a:latin typeface="Calibri" panose="020F0502020204030204" pitchFamily="34" charset="0"/>
                  <a:cs typeface="Calibri" panose="020F0502020204030204" pitchFamily="34" charset="0"/>
                </a:rPr>
                <a:t>mỗi</a:t>
              </a:r>
              <a:r>
                <a:rPr lang="vi-VN" sz="4000" b="1" dirty="0">
                  <a:latin typeface="Calibri" panose="020F0502020204030204" pitchFamily="34" charset="0"/>
                  <a:cs typeface="Calibri" panose="020F0502020204030204" pitchFamily="34" charset="0"/>
                </a:rPr>
                <a:t> chúng ta đều là một </a:t>
              </a:r>
              <a:r>
                <a:rPr lang="en-US" sz="4000" b="1" dirty="0" err="1">
                  <a:latin typeface="Calibri" panose="020F0502020204030204" pitchFamily="34" charset="0"/>
                  <a:cs typeface="Calibri" panose="020F0502020204030204" pitchFamily="34" charset="0"/>
                </a:rPr>
                <a:t>Thám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sạch</a:t>
              </a:r>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phát hiện và loại bỏ chúng ở mọi nơi.</a:t>
              </a:r>
              <a:endParaRPr lang="en-US" sz="4000" b="1" dirty="0">
                <a:latin typeface="Calibri" panose="020F0502020204030204" pitchFamily="34" charset="0"/>
                <a:cs typeface="Calibri" panose="020F0502020204030204" pitchFamily="34" charset="0"/>
              </a:endParaRPr>
            </a:p>
          </p:txBody>
        </p:sp>
        <p:pic>
          <p:nvPicPr>
            <p:cNvPr id="16" name="内容占位符 3">
              <a:extLst>
                <a:ext uri="{FF2B5EF4-FFF2-40B4-BE49-F238E27FC236}">
                  <a16:creationId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a16="http://schemas.microsoft.com/office/drawing/2014/main" id="{4ACF270D-26AB-4D9D-9C03-FE3BD02D07D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flipH="1">
            <a:off x="183059" y="4630361"/>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308324"/>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Cùng người thân thực hiện:</a:t>
            </a:r>
            <a:r>
              <a:rPr lang="en-US" sz="3600" b="1" dirty="0">
                <a:solidFill>
                  <a:srgbClr val="002060"/>
                </a:solidFill>
                <a:latin typeface="Calibri" panose="020F0502020204030204" pitchFamily="34" charset="0"/>
                <a:cs typeface="Calibri" panose="020F0502020204030204" pitchFamily="34" charset="0"/>
              </a:rPr>
              <a:t> K</a:t>
            </a:r>
            <a:r>
              <a:rPr lang="vi-VN" sz="3600" b="1" dirty="0">
                <a:solidFill>
                  <a:srgbClr val="002060"/>
                </a:solidFill>
                <a:latin typeface="Calibri" panose="020F0502020204030204" pitchFamily="34" charset="0"/>
                <a:cs typeface="Calibri" panose="020F0502020204030204" pitchFamily="34" charset="0"/>
              </a:rPr>
              <a:t>iểm tra thực phẩm tại gia đình để đảm bảo vệ sinh an toàn thực phẩm, loại bỏ những thức ăn hỏng, ôi thiu, quá hạn,...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4653371" y="804990"/>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8DA34F-24F5-4D14-B5D1-6C6CF0C532F1}"/>
              </a:ext>
            </a:extLst>
          </p:cNvPr>
          <p:cNvPicPr>
            <a:picLocks noChangeAspect="1"/>
          </p:cNvPicPr>
          <p:nvPr/>
        </p:nvPicPr>
        <p:blipFill>
          <a:blip r:embed="rId5"/>
          <a:stretch>
            <a:fillRect/>
          </a:stretch>
        </p:blipFill>
        <p:spPr>
          <a:xfrm>
            <a:off x="2543838" y="0"/>
            <a:ext cx="6675699" cy="4834547"/>
          </a:xfrm>
          <a:prstGeom prst="rect">
            <a:avLst/>
          </a:prstGeom>
        </p:spPr>
      </p:pic>
    </p:spTree>
    <p:extLst>
      <p:ext uri="{BB962C8B-B14F-4D97-AF65-F5344CB8AC3E}">
        <p14:creationId xmlns:p14="http://schemas.microsoft.com/office/powerpoint/2010/main" val="2936959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74488-7875-48DB-A80F-BB3AF637FCF8}"/>
              </a:ext>
            </a:extLst>
          </p:cNvPr>
          <p:cNvPicPr>
            <a:picLocks noChangeAspect="1"/>
          </p:cNvPicPr>
          <p:nvPr/>
        </p:nvPicPr>
        <p:blipFill>
          <a:blip r:embed="rId3"/>
          <a:stretch>
            <a:fillRect/>
          </a:stretch>
        </p:blipFill>
        <p:spPr>
          <a:xfrm>
            <a:off x="3230901" y="2355767"/>
            <a:ext cx="5377138" cy="1920406"/>
          </a:xfrm>
          <a:prstGeom prst="rect">
            <a:avLst/>
          </a:prstGeom>
        </p:spPr>
      </p:pic>
    </p:spTree>
    <p:extLst>
      <p:ext uri="{BB962C8B-B14F-4D97-AF65-F5344CB8AC3E}">
        <p14:creationId xmlns:p14="http://schemas.microsoft.com/office/powerpoint/2010/main" val="2069476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Chiếc Bụng Đói  Official Video_720pFHR">
            <a:hlinkClick r:id="" action="ppaction://media"/>
            <a:extLst>
              <a:ext uri="{FF2B5EF4-FFF2-40B4-BE49-F238E27FC236}">
                <a16:creationId xmlns:a16="http://schemas.microsoft.com/office/drawing/2014/main" id="{4B9E2C98-CA7F-4D1B-8B67-09B9F3F3B2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693730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104996" y="2840321"/>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D761B6-502B-274E-3CE6-52D3229E3CE1}"/>
              </a:ext>
            </a:extLst>
          </p:cNvPr>
          <p:cNvSpPr txBox="1"/>
          <p:nvPr/>
        </p:nvSpPr>
        <p:spPr>
          <a:xfrm>
            <a:off x="202017" y="29666"/>
            <a:ext cx="11787964" cy="2085796"/>
          </a:xfrm>
          <a:prstGeom prst="doubleWave">
            <a:avLst>
              <a:gd name="adj1" fmla="val 6250"/>
              <a:gd name="adj2" fmla="val -493"/>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en-US" sz="4800" b="1" dirty="0">
                <a:solidFill>
                  <a:srgbClr val="5B9BD5">
                    <a:lumMod val="75000"/>
                  </a:srgbClr>
                </a:solidFill>
                <a:latin typeface="Calibri" panose="020F0502020204030204"/>
                <a:ea typeface="Calibri" panose="020F0502020204030204" pitchFamily="34" charset="0"/>
              </a:rPr>
              <a:t>1. </a:t>
            </a:r>
            <a:r>
              <a:rPr lang="vi-VN" sz="4800" b="1" dirty="0">
                <a:solidFill>
                  <a:srgbClr val="5B9BD5">
                    <a:lumMod val="75000"/>
                  </a:srgbClr>
                </a:solidFill>
                <a:latin typeface="Calibri" panose="020F0502020204030204"/>
                <a:ea typeface="Calibri" panose="020F0502020204030204" pitchFamily="34" charset="0"/>
              </a:rPr>
              <a:t>Kể chuyện tương tác về các bạn thích ăn đồ ăn nhanh</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554545"/>
          </a:xfrm>
          <a:prstGeom prst="rect">
            <a:avLst/>
          </a:prstGeom>
          <a:noFill/>
        </p:spPr>
        <p:txBody>
          <a:bodyPr wrap="square" rtlCol="0">
            <a:spAutoFit/>
          </a:bodyPr>
          <a:lstStyle/>
          <a:p>
            <a:pPr algn="just"/>
            <a:r>
              <a:rPr lang="vi-VN" sz="400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1342" y="3883866"/>
            <a:ext cx="1608931" cy="3101554"/>
          </a:xfrm>
          <a:prstGeom prst="rect">
            <a:avLst/>
          </a:prstGeom>
        </p:spPr>
      </p:pic>
      <p:sp>
        <p:nvSpPr>
          <p:cNvPr id="18" name="Speech Bubble: Oval 17">
            <a:extLst>
              <a:ext uri="{FF2B5EF4-FFF2-40B4-BE49-F238E27FC236}">
                <a16:creationId xmlns:a16="http://schemas.microsoft.com/office/drawing/2014/main" id="{D5DBACB2-6AE3-FED3-C1A8-77C7839A7908}"/>
              </a:ext>
            </a:extLst>
          </p:cNvPr>
          <p:cNvSpPr/>
          <p:nvPr/>
        </p:nvSpPr>
        <p:spPr>
          <a:xfrm>
            <a:off x="85726" y="0"/>
            <a:ext cx="3974180" cy="2196059"/>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302420" y="364832"/>
            <a:ext cx="36431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đồ</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tớ</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thấy</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ngon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mà</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7124700" y="505032"/>
            <a:ext cx="5053463"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Chúng ta không nên ăn đồ ăn nhanh vì:</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Không đảm bảo vệ sinh an toàn thực phẩm</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807122" y="1479594"/>
            <a:ext cx="2794404" cy="5477251"/>
          </a:xfrm>
          <a:prstGeom prst="rect">
            <a:avLst/>
          </a:prstGeom>
        </p:spPr>
      </p:pic>
    </p:spTree>
    <p:extLst>
      <p:ext uri="{BB962C8B-B14F-4D97-AF65-F5344CB8AC3E}">
        <p14:creationId xmlns:p14="http://schemas.microsoft.com/office/powerpoint/2010/main" val="391050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srgbClr val="00B050"/>
                </a:solidFill>
              </a:rPr>
              <a:t>Trong</a:t>
            </a:r>
            <a:r>
              <a:rPr lang="en-US" sz="4400" b="1" dirty="0">
                <a:solidFill>
                  <a:srgbClr val="00B050"/>
                </a:solidFill>
              </a:rPr>
              <a:t> 7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mình</a:t>
            </a:r>
            <a:r>
              <a:rPr lang="en-US" sz="4400" b="1" dirty="0">
                <a:solidFill>
                  <a:srgbClr val="00B050"/>
                </a:solidFill>
              </a:rPr>
              <a:t> </a:t>
            </a:r>
            <a:r>
              <a:rPr lang="en-US" sz="4400" b="1" dirty="0" err="1">
                <a:solidFill>
                  <a:srgbClr val="00B050"/>
                </a:solidFill>
              </a:rPr>
              <a:t>nên</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đồ</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nhanh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gia</a:t>
            </a:r>
            <a:r>
              <a:rPr lang="en-US" sz="4400" b="1" dirty="0">
                <a:solidFill>
                  <a:srgbClr val="00B050"/>
                </a:solidFill>
              </a:rPr>
              <a:t> </a:t>
            </a:r>
            <a:r>
              <a:rPr lang="en-US" sz="4400" b="1" dirty="0" err="1">
                <a:solidFill>
                  <a:srgbClr val="00B050"/>
                </a:solidFill>
              </a:rPr>
              <a:t>đình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nhà</a:t>
            </a:r>
            <a:r>
              <a:rPr lang="en-US" sz="4400" b="1" dirty="0">
                <a:solidFill>
                  <a:srgbClr val="00B050"/>
                </a:solidFill>
              </a:rPr>
              <a:t> </a:t>
            </a:r>
            <a:r>
              <a:rPr lang="en-US" sz="4400" b="1" dirty="0" err="1">
                <a:solidFill>
                  <a:srgbClr val="00B050"/>
                </a:solidFill>
              </a:rPr>
              <a:t>hàng</a:t>
            </a:r>
            <a:r>
              <a:rPr lang="en-US" sz="4400" b="1" dirty="0">
                <a:solidFill>
                  <a:srgbClr val="00B050"/>
                </a:solidFill>
              </a:rPr>
              <a:t> bao </a:t>
            </a:r>
            <a:r>
              <a:rPr lang="en-US" sz="4400" b="1" dirty="0" err="1">
                <a:solidFill>
                  <a:srgbClr val="00B050"/>
                </a:solidFill>
              </a:rPr>
              <a:t>nhiêu</a:t>
            </a:r>
            <a:r>
              <a:rPr lang="en-US" sz="4400" b="1" dirty="0">
                <a:solidFill>
                  <a:srgbClr val="00B050"/>
                </a:solidFill>
              </a:rPr>
              <a:t>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và</a:t>
            </a:r>
            <a:r>
              <a:rPr lang="en-US" sz="4400" b="1" dirty="0">
                <a:solidFill>
                  <a:srgbClr val="00B050"/>
                </a:solidFill>
              </a:rPr>
              <a:t> </a:t>
            </a:r>
            <a:r>
              <a:rPr lang="en-US" sz="4400" b="1" dirty="0" err="1">
                <a:solidFill>
                  <a:srgbClr val="00B050"/>
                </a:solidFill>
              </a:rPr>
              <a:t>vì</a:t>
            </a:r>
            <a:r>
              <a:rPr lang="en-US" sz="4400" b="1" dirty="0">
                <a:solidFill>
                  <a:srgbClr val="00B050"/>
                </a:solidFill>
              </a:rPr>
              <a:t> </a:t>
            </a:r>
            <a:r>
              <a:rPr lang="en-US" sz="4400" b="1" dirty="0" err="1">
                <a:solidFill>
                  <a:srgbClr val="00B050"/>
                </a:solidFill>
              </a:rPr>
              <a:t>sao</a:t>
            </a:r>
            <a:r>
              <a:rPr lang="en-US" sz="4400" b="1" dirty="0">
                <a:solidFill>
                  <a:srgbClr val="00B050"/>
                </a:solidFill>
              </a:rPr>
              <a:t>?</a:t>
            </a:r>
            <a:endParaRPr kumimoji="0" lang="en-US" sz="4400" b="1" i="0" u="none" strike="noStrike" kern="1200" cap="none" spc="0" normalizeH="0" baseline="0" noProof="0" dirty="0">
              <a:ln>
                <a:noFill/>
              </a:ln>
              <a:solidFill>
                <a:srgbClr val="00B050"/>
              </a:solidFill>
              <a:effectLst/>
              <a:uLnTx/>
              <a:uFillTx/>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941883"/>
            <a:ext cx="11044297" cy="6209812"/>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702240" y="359297"/>
            <a:ext cx="6013260" cy="3539430"/>
          </a:xfrm>
          <a:prstGeom prst="rect">
            <a:avLst/>
          </a:prstGeom>
          <a:noFill/>
        </p:spPr>
        <p:txBody>
          <a:bodyPr wrap="square" rtlCol="0">
            <a:spAutoFit/>
          </a:bodyPr>
          <a:lstStyle/>
          <a:p>
            <a:pPr marL="457200" lvl="0" indent="-457200" defTabSz="457200">
              <a:buFont typeface="Arial" panose="020B0604020202020204" pitchFamily="34" charset="0"/>
              <a:buChar char="•"/>
            </a:pPr>
            <a:r>
              <a:rPr lang="vi-VN" sz="3200" b="1" dirty="0">
                <a:solidFill>
                  <a:srgbClr val="FF0000"/>
                </a:solidFill>
                <a:latin typeface="Calibri"/>
              </a:rPr>
              <a:t>Trong 7 ngày mình nên ăn đồ ăn nhanh 1- 2 lần trong tuần.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nhà hàng 1 - 2 lần.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bữa c</a:t>
            </a:r>
            <a:r>
              <a:rPr lang="en-US" sz="3200" b="1" dirty="0">
                <a:solidFill>
                  <a:srgbClr val="FF0000"/>
                </a:solidFill>
                <a:latin typeface="Calibri"/>
              </a:rPr>
              <a:t>ơ</a:t>
            </a:r>
            <a:r>
              <a:rPr lang="vi-VN" sz="3200" b="1" dirty="0">
                <a:solidFill>
                  <a:srgbClr val="FF0000"/>
                </a:solidFill>
                <a:latin typeface="Calibri"/>
              </a:rPr>
              <a:t>m gia đình hầu hết các ngày trong tuần.</a:t>
            </a:r>
            <a:endParaRPr lang="en-US" sz="3200" b="1" dirty="0">
              <a:solidFill>
                <a:srgbClr val="FF0000"/>
              </a:solidFill>
              <a:latin typeface="Calibri"/>
            </a:endParaRPr>
          </a:p>
          <a:p>
            <a:pPr lvl="0" defTabSz="457200"/>
            <a:r>
              <a:rPr lang="vi-VN" sz="3200" b="1" dirty="0">
                <a:solidFill>
                  <a:srgbClr val="FF0000"/>
                </a:solidFill>
                <a:latin typeface="Calibri"/>
              </a:rPr>
              <a:t>Vì ăn đồ ăn nhanh ảnh hưởng xấu đến sức khỏe.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353</Words>
  <Application>Microsoft Office PowerPoint</Application>
  <PresentationFormat>Widescreen</PresentationFormat>
  <Paragraphs>25</Paragraphs>
  <Slides>17</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微软雅黑</vt:lpstr>
      <vt:lpstr>SimSun</vt:lpstr>
      <vt:lpstr>Arial</vt:lpstr>
      <vt:lpstr>Calibri</vt:lpstr>
      <vt:lpstr>Calibri Light</vt:lpstr>
      <vt:lpstr>等线</vt:lpstr>
      <vt:lpstr>等线 Light</vt:lpstr>
      <vt:lpstr>iCiel Crocante</vt:lpstr>
      <vt:lpstr>SVN-Poky's</vt:lpstr>
      <vt:lpstr>小考拉体</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23</cp:revision>
  <dcterms:created xsi:type="dcterms:W3CDTF">2022-11-15T08:22:43Z</dcterms:created>
  <dcterms:modified xsi:type="dcterms:W3CDTF">2025-02-18T13:35:29Z</dcterms:modified>
</cp:coreProperties>
</file>