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1"/>
  </p:notesMasterIdLst>
  <p:sldIdLst>
    <p:sldId id="7752" r:id="rId3"/>
    <p:sldId id="467" r:id="rId4"/>
    <p:sldId id="488" r:id="rId5"/>
    <p:sldId id="489" r:id="rId6"/>
    <p:sldId id="7737" r:id="rId7"/>
    <p:sldId id="7743" r:id="rId8"/>
    <p:sldId id="7745" r:id="rId9"/>
    <p:sldId id="495" r:id="rId10"/>
    <p:sldId id="498" r:id="rId11"/>
    <p:sldId id="7746" r:id="rId12"/>
    <p:sldId id="7748" r:id="rId13"/>
    <p:sldId id="7749" r:id="rId14"/>
    <p:sldId id="7750" r:id="rId15"/>
    <p:sldId id="499" r:id="rId16"/>
    <p:sldId id="500" r:id="rId17"/>
    <p:sldId id="502" r:id="rId18"/>
    <p:sldId id="7747" r:id="rId19"/>
    <p:sldId id="5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4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A371-EB5B-4219-A465-8217C2DA683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0C872-AF12-4D31-AB37-98A5DC74B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5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47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37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35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6F3B-A5A4-4359-AA53-C8D971809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32AF19-A175-40D6-8614-6F588D924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1758-6C56-45B2-9432-AA8527A6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381B7-BB1C-411F-AF2A-AEA01F7F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8892-FABB-4488-AB78-841DF4D1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9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B3633-79E1-4CAA-BEF6-EA92E16F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8AACA-43CC-4451-ADDB-C1EA7993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53418-9BDA-4015-9655-CFB6B026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A1A1-7E8E-4C64-BCC7-557EB1EF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76E2C-40F8-4C72-BAF8-D7D7B6C5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4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CB140-D1B3-4084-A798-3371ECA06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B4974-0FB5-48E4-9031-87E84D23E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D54C8-583F-4111-A663-BAABA01D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51D6-68CF-47CD-BD69-78E2526F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BB899-A7FD-4E46-85AA-C9EFD399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7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4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6" y="17090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6E487-4C09-4B06-A3C0-8F618C8A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B3AA9E-C068-4752-8CD4-34E246128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A4B86-EC0E-4440-A0B6-F6EFB0104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182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914377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6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7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1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6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71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8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2F83-D5E3-4E86-BFFB-A71229DD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717A-160B-45E9-8880-17618BBC6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6E60E-FC37-4268-B44F-6A7C32B4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22097-4DC3-48C7-AFA5-8C1F5E801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F0CFB-6CC5-455D-AAAE-DB8562AB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9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70" y="1930603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0" tIns="45698" rIns="91410" bIns="45698" anchor="ctr" anchorCtr="0">
            <a:noAutofit/>
          </a:bodyPr>
          <a:lstStyle/>
          <a:p>
            <a:pPr algn="ctr" defTabSz="914241">
              <a:buClrTx/>
              <a:buFontTx/>
              <a:buNone/>
            </a:pPr>
            <a:endParaRPr sz="1900" kern="1200" dirty="0">
              <a:solidFill>
                <a:prstClr val="white"/>
              </a:solidFill>
              <a:latin typeface="UTM Avo" panose="0204060305050602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algn="ctr" defTabSz="914241">
              <a:buClrTx/>
              <a:buFontTx/>
              <a:buNone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33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45698" rIns="91398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42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5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8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9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3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7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2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119-83A8-4E7E-8AF1-84ACF462F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10ED0-3C8F-4A92-88BA-53F28D037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B72F4-136B-4C31-96A0-E3A66107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547A-F5CE-4555-B34A-4EA28004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AADDC-7475-4809-A76E-025D8A745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99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1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DA3F-E123-4FC3-81DF-4CE9B40F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A2AB-63CF-4D07-9997-DF63772AF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C67F6-2841-4C04-A1A8-2EDF838C8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38813-9F12-425F-8ADC-D0B1E722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A9AC2-9A30-4AD9-A026-D9F1284A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E35F1-81B1-47C5-8D55-F5B346B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0FB0-4B3C-46B3-98B2-056E89FA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82A22-4C02-4072-96B1-BA100ECB2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DFFBA-0FC8-4E11-A3FF-4BD4DA6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1995B-2CAC-405F-8FB8-95E678DD0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9A83B-A707-42F6-8C6C-47A22EF18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8DD09F-908C-4E40-B3C3-DFB86BCA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E2920-5C7F-49C1-919A-9244A754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9045FE-A34E-4A32-8A5B-DAF99EA12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4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61DB-1F41-4D6F-AC4D-35DC84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DB7AB-7810-4BFC-BA5C-C04DB29E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FEFFC5-3F8C-4299-996B-2C147878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3FAB-22C8-4746-A7E0-7FE4D313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0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40E1B-E391-4A63-964C-6C3C3CFA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144DEC-78E2-4E4A-8CE4-5CC0B8D8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78D0F-26E3-413E-94AF-CAF812EF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F02C-3BE4-4A79-BDE7-329E0F1A9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6EF8-4ABC-43EA-970A-D6584B3D3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A734F-DDA5-49CA-9595-B3930D378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38F4-A18B-4796-8647-396F66CF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1F783-929A-4DCF-B9F8-A3354958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29106-91AB-4308-B84C-C67490DE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5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F0BF-A059-4397-BCAD-4A616838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116A49-2EE8-4BCA-B14F-089A79E48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85CFE-7E5B-4137-9E6E-E9E8B8E4C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0FFF4-A088-4C19-9F5D-37E2E27E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1D5E3-63CB-4F81-B7E5-A09DFA003C16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0FD5D-CF96-4608-ADA0-E59CD8135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4BF71-F49B-4B3B-A901-14C8D4A7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23945-3BA1-43A7-BC56-A2D035A95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5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8FA7B9BB-146D-4E23-970C-3948BACD31F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1" y="371474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2025/2/18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21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1A03C2-158D-F823-DAD8-A6F9C531D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0" y="3892731"/>
            <a:ext cx="5227299" cy="23179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D61C027-D73A-418A-838D-4E9BEB81FD98}"/>
              </a:ext>
            </a:extLst>
          </p:cNvPr>
          <p:cNvSpPr txBox="1">
            <a:spLocks/>
          </p:cNvSpPr>
          <p:nvPr/>
        </p:nvSpPr>
        <p:spPr>
          <a:xfrm>
            <a:off x="246564" y="2442755"/>
            <a:ext cx="11144247" cy="666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>
              <a:lnSpc>
                <a:spcPct val="170000"/>
              </a:lnSpc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TỪ: NÚI RỪNG 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VÀ TRẢ LỜI CÂU HỎI : Ở ĐÂU? KHI NÀO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05793" y="4741818"/>
            <a:ext cx="509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17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376362"/>
            <a:ext cx="5089868" cy="349091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D0B6C0-B033-4D59-989F-8343A3A11069}"/>
              </a:ext>
            </a:extLst>
          </p:cNvPr>
          <p:cNvSpPr/>
          <p:nvPr/>
        </p:nvSpPr>
        <p:spPr>
          <a:xfrm>
            <a:off x="5303456" y="245680"/>
            <a:ext cx="645991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đâu?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Gấu đang uống nước ở suối.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8EAA75-AF26-4FE0-9CD0-2C991C378393}"/>
              </a:ext>
            </a:extLst>
          </p:cNvPr>
          <p:cNvSpPr/>
          <p:nvPr/>
        </p:nvSpPr>
        <p:spPr>
          <a:xfrm>
            <a:off x="5076825" y="147440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Hai chú sóc đang đùa nghịch trên cành cây.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02A8A5-B17D-43AE-8320-B238BB550B66}"/>
              </a:ext>
            </a:extLst>
          </p:cNvPr>
          <p:cNvSpPr/>
          <p:nvPr/>
        </p:nvSpPr>
        <p:spPr>
          <a:xfrm>
            <a:off x="5076825" y="2788855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đâu?</a:t>
            </a:r>
          </a:p>
          <a:p>
            <a:pPr lvl="0" algn="just">
              <a:buClr>
                <a:srgbClr val="000000"/>
              </a:buClr>
            </a:pPr>
            <a:r>
              <a:rPr lang="vi-VN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-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Thằn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lằn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bò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khe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15EBB9-0CC9-4661-9FA0-817398817435}"/>
              </a:ext>
            </a:extLst>
          </p:cNvPr>
          <p:cNvSpPr/>
          <p:nvPr/>
        </p:nvSpPr>
        <p:spPr>
          <a:xfrm>
            <a:off x="5076825" y="411283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cá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bơi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dưới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suối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3D9223-D702-48D0-9F8E-170933A27A77}"/>
              </a:ext>
            </a:extLst>
          </p:cNvPr>
          <p:cNvSpPr/>
          <p:nvPr/>
        </p:nvSpPr>
        <p:spPr>
          <a:xfrm>
            <a:off x="5076825" y="5465380"/>
            <a:ext cx="7115175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ở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đâu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?</a:t>
            </a:r>
          </a:p>
          <a:p>
            <a:pPr marL="457200" lvl="0" indent="-457200" algn="just">
              <a:buClr>
                <a:srgbClr val="000000"/>
              </a:buClr>
              <a:buFontTx/>
              <a:buChar char="-"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Đàn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chim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đang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bay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trên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bầu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trời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383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762000" y="386814"/>
            <a:ext cx="10699150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Dựa vào đoạn thơ dưới đây, đặt và trả lời câu hỏi Khi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814490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409B3-0779-477C-9734-3DC5BFDDA553}"/>
              </a:ext>
            </a:extLst>
          </p:cNvPr>
          <p:cNvSpPr txBox="1"/>
          <p:nvPr/>
        </p:nvSpPr>
        <p:spPr>
          <a:xfrm>
            <a:off x="1990725" y="1438275"/>
            <a:ext cx="7762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con đi chợ đầu xuân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 đến cổng chợ bước chân sang hè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 đông hoa trái bộn bề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mua hạt giống đêm về trồng gieo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xong chợ đã vãn chiều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heo gió thổi cánh diều mùa thu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dài chẳng ngại nắng mưa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 về tới cửa trời vừa sang đông.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(Mai Văn Hai)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458C9F-3975-46FE-989E-B5F1B55F0759}"/>
              </a:ext>
            </a:extLst>
          </p:cNvPr>
          <p:cNvSpPr/>
          <p:nvPr/>
        </p:nvSpPr>
        <p:spPr>
          <a:xfrm>
            <a:off x="3048000" y="5551105"/>
            <a:ext cx="6067380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M: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khi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nào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?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-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Rùa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con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đi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chợ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đầu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xuân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8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3137448" y="154271"/>
            <a:ext cx="6844752" cy="3114718"/>
            <a:chOff x="84595" y="2353938"/>
            <a:chExt cx="2412000" cy="169200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692000"/>
            </a:xfrm>
            <a:custGeom>
              <a:avLst/>
              <a:gdLst>
                <a:gd name="connsiteX0" fmla="*/ 974624 w 6844752"/>
                <a:gd name="connsiteY0" fmla="*/ 2995518 h 3114718"/>
                <a:gd name="connsiteX1" fmla="*/ 848991 w 6844752"/>
                <a:gd name="connsiteY1" fmla="*/ 2584038 h 3114718"/>
                <a:gd name="connsiteX2" fmla="*/ 2654772 w 6844752"/>
                <a:gd name="connsiteY2" fmla="*/ 39678 h 3114718"/>
                <a:gd name="connsiteX3" fmla="*/ 5441760 w 6844752"/>
                <a:gd name="connsiteY3" fmla="*/ 300003 h 3114718"/>
                <a:gd name="connsiteX4" fmla="*/ 4532017 w 6844752"/>
                <a:gd name="connsiteY4" fmla="*/ 3030586 h 3114718"/>
                <a:gd name="connsiteX5" fmla="*/ 1881554 w 6844752"/>
                <a:gd name="connsiteY5" fmla="*/ 2947952 h 3114718"/>
                <a:gd name="connsiteX6" fmla="*/ 1446228 w 6844752"/>
                <a:gd name="connsiteY6" fmla="*/ 2970784 h 3114718"/>
                <a:gd name="connsiteX7" fmla="*/ 974624 w 6844752"/>
                <a:gd name="connsiteY7" fmla="*/ 2995518 h 3114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4752" h="3114718" fill="none" extrusionOk="0">
                  <a:moveTo>
                    <a:pt x="974624" y="2995518"/>
                  </a:moveTo>
                  <a:cubicBezTo>
                    <a:pt x="920273" y="2807477"/>
                    <a:pt x="876152" y="2698468"/>
                    <a:pt x="848991" y="2584038"/>
                  </a:cubicBezTo>
                  <a:cubicBezTo>
                    <a:pt x="-925658" y="1850002"/>
                    <a:pt x="-58706" y="-25272"/>
                    <a:pt x="2654772" y="39678"/>
                  </a:cubicBezTo>
                  <a:cubicBezTo>
                    <a:pt x="3602639" y="-27303"/>
                    <a:pt x="4515815" y="62538"/>
                    <a:pt x="5441760" y="300003"/>
                  </a:cubicBezTo>
                  <a:cubicBezTo>
                    <a:pt x="7841703" y="771813"/>
                    <a:pt x="6951944" y="2760635"/>
                    <a:pt x="4532017" y="3030586"/>
                  </a:cubicBezTo>
                  <a:cubicBezTo>
                    <a:pt x="3504950" y="3293683"/>
                    <a:pt x="2592438" y="3050879"/>
                    <a:pt x="1881554" y="2947952"/>
                  </a:cubicBezTo>
                  <a:cubicBezTo>
                    <a:pt x="1687770" y="2963675"/>
                    <a:pt x="1555962" y="2980602"/>
                    <a:pt x="1446228" y="2970784"/>
                  </a:cubicBezTo>
                  <a:cubicBezTo>
                    <a:pt x="1336494" y="2960966"/>
                    <a:pt x="1125911" y="2970877"/>
                    <a:pt x="974624" y="2995518"/>
                  </a:cubicBezTo>
                  <a:close/>
                </a:path>
                <a:path w="6844752" h="3114718" stroke="0" extrusionOk="0">
                  <a:moveTo>
                    <a:pt x="974624" y="2995518"/>
                  </a:moveTo>
                  <a:cubicBezTo>
                    <a:pt x="965814" y="2902965"/>
                    <a:pt x="861946" y="2684967"/>
                    <a:pt x="848991" y="2584038"/>
                  </a:cubicBezTo>
                  <a:cubicBezTo>
                    <a:pt x="-1015541" y="1672236"/>
                    <a:pt x="34758" y="-41527"/>
                    <a:pt x="2654772" y="39678"/>
                  </a:cubicBezTo>
                  <a:cubicBezTo>
                    <a:pt x="3562973" y="-85468"/>
                    <a:pt x="4552314" y="154142"/>
                    <a:pt x="5441760" y="300003"/>
                  </a:cubicBezTo>
                  <a:cubicBezTo>
                    <a:pt x="7638169" y="1135591"/>
                    <a:pt x="7524021" y="2765518"/>
                    <a:pt x="4532017" y="3030586"/>
                  </a:cubicBezTo>
                  <a:cubicBezTo>
                    <a:pt x="3785287" y="3076310"/>
                    <a:pt x="2726098" y="3216664"/>
                    <a:pt x="1881554" y="2947952"/>
                  </a:cubicBezTo>
                  <a:cubicBezTo>
                    <a:pt x="1692267" y="2952503"/>
                    <a:pt x="1596773" y="2942471"/>
                    <a:pt x="1446228" y="2970784"/>
                  </a:cubicBezTo>
                  <a:cubicBezTo>
                    <a:pt x="1295683" y="2999096"/>
                    <a:pt x="1130039" y="2982475"/>
                    <a:pt x="974624" y="2995518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53629" y="2671032"/>
              <a:ext cx="2096032" cy="991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b="1" dirty="0">
                  <a:solidFill>
                    <a:srgbClr val="CC00CC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Dựa mẫu và nội dung đoạn thơ để đặt câu hỏi và trả lời </a:t>
              </a:r>
              <a:endParaRPr lang="en-US" sz="3200" b="1" dirty="0">
                <a:solidFill>
                  <a:srgbClr val="CC00C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A83975-1836-4AAF-8A25-1260823871DB}"/>
              </a:ext>
            </a:extLst>
          </p:cNvPr>
          <p:cNvGrpSpPr/>
          <p:nvPr/>
        </p:nvGrpSpPr>
        <p:grpSpPr>
          <a:xfrm>
            <a:off x="866683" y="3259547"/>
            <a:ext cx="3794098" cy="3131728"/>
            <a:chOff x="0" y="2686369"/>
            <a:chExt cx="5455920" cy="4503431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E8F241D-2769-4A36-AF7F-773E8EFF9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575F350-7AE9-4EDA-A894-E942EE02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65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D78EA2-4CAD-445E-A3C8-71BE9BCBDD8E}"/>
              </a:ext>
            </a:extLst>
          </p:cNvPr>
          <p:cNvGrpSpPr/>
          <p:nvPr/>
        </p:nvGrpSpPr>
        <p:grpSpPr>
          <a:xfrm>
            <a:off x="1924051" y="154270"/>
            <a:ext cx="9744074" cy="2112679"/>
            <a:chOff x="84595" y="2353938"/>
            <a:chExt cx="2412000" cy="1484519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4C0A1D1-BEC5-4211-BB10-B0229B352209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388C6D-BD6A-4C8D-83B9-014F3D078AE4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đến cổng chợ khi vừa bước sang mùa hè.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392D5-F89A-4274-B3E3-5225DBE57050}"/>
              </a:ext>
            </a:extLst>
          </p:cNvPr>
          <p:cNvGrpSpPr/>
          <p:nvPr/>
        </p:nvGrpSpPr>
        <p:grpSpPr>
          <a:xfrm>
            <a:off x="1819276" y="2440270"/>
            <a:ext cx="9744074" cy="2112679"/>
            <a:chOff x="84595" y="2353938"/>
            <a:chExt cx="2412000" cy="1484519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DDBB512C-49F7-42C6-893B-DB98476FC17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F0AA54-3AC8-4684-A307-74EE55D31AFE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Khi nào chợ vãn chiều?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Chợ vãn chiều khi rùa vừa mua xong.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97C05E-7E83-4DFF-899C-514EDEEF2EBB}"/>
              </a:ext>
            </a:extLst>
          </p:cNvPr>
          <p:cNvGrpSpPr/>
          <p:nvPr/>
        </p:nvGrpSpPr>
        <p:grpSpPr>
          <a:xfrm>
            <a:off x="1866901" y="4669120"/>
            <a:ext cx="9744074" cy="2112679"/>
            <a:chOff x="84595" y="2353938"/>
            <a:chExt cx="2412000" cy="1484519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E3D5323B-7F4E-4773-9C1B-9FBF619E901B}"/>
                </a:ext>
              </a:extLst>
            </p:cNvPr>
            <p:cNvSpPr/>
            <p:nvPr/>
          </p:nvSpPr>
          <p:spPr>
            <a:xfrm>
              <a:off x="84595" y="2353938"/>
              <a:ext cx="2412000" cy="1484519"/>
            </a:xfrm>
            <a:custGeom>
              <a:avLst/>
              <a:gdLst>
                <a:gd name="connsiteX0" fmla="*/ 1387459 w 9744074"/>
                <a:gd name="connsiteY0" fmla="*/ 2031827 h 2112679"/>
                <a:gd name="connsiteX1" fmla="*/ 1208609 w 9744074"/>
                <a:gd name="connsiteY1" fmla="*/ 1752725 h 2112679"/>
                <a:gd name="connsiteX2" fmla="*/ 4611205 w 9744074"/>
                <a:gd name="connsiteY2" fmla="*/ 1515 h 2112679"/>
                <a:gd name="connsiteX3" fmla="*/ 7688564 w 9744074"/>
                <a:gd name="connsiteY3" fmla="*/ 194403 h 2112679"/>
                <a:gd name="connsiteX4" fmla="*/ 5258262 w 9744074"/>
                <a:gd name="connsiteY4" fmla="*/ 2109356 h 2112679"/>
                <a:gd name="connsiteX5" fmla="*/ 2678548 w 9744074"/>
                <a:gd name="connsiteY5" fmla="*/ 1999565 h 2112679"/>
                <a:gd name="connsiteX6" fmla="*/ 2058825 w 9744074"/>
                <a:gd name="connsiteY6" fmla="*/ 2015051 h 2112679"/>
                <a:gd name="connsiteX7" fmla="*/ 1387459 w 9744074"/>
                <a:gd name="connsiteY7" fmla="*/ 2031827 h 21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4074" h="2112679" fill="none" extrusionOk="0">
                  <a:moveTo>
                    <a:pt x="1387459" y="2031827"/>
                  </a:moveTo>
                  <a:cubicBezTo>
                    <a:pt x="1335705" y="1965206"/>
                    <a:pt x="1264808" y="1845586"/>
                    <a:pt x="1208609" y="1752725"/>
                  </a:cubicBezTo>
                  <a:cubicBezTo>
                    <a:pt x="-1687882" y="1573706"/>
                    <a:pt x="288690" y="-405023"/>
                    <a:pt x="4611205" y="1515"/>
                  </a:cubicBezTo>
                  <a:cubicBezTo>
                    <a:pt x="5692655" y="14893"/>
                    <a:pt x="6633713" y="94157"/>
                    <a:pt x="7688564" y="194403"/>
                  </a:cubicBezTo>
                  <a:cubicBezTo>
                    <a:pt x="11642198" y="377721"/>
                    <a:pt x="9735949" y="2074722"/>
                    <a:pt x="5258262" y="2109356"/>
                  </a:cubicBezTo>
                  <a:cubicBezTo>
                    <a:pt x="4288274" y="2190176"/>
                    <a:pt x="3396565" y="2026002"/>
                    <a:pt x="2678548" y="1999565"/>
                  </a:cubicBezTo>
                  <a:cubicBezTo>
                    <a:pt x="2449270" y="2027704"/>
                    <a:pt x="2359525" y="2037918"/>
                    <a:pt x="2058825" y="2015051"/>
                  </a:cubicBezTo>
                  <a:cubicBezTo>
                    <a:pt x="1758125" y="1992184"/>
                    <a:pt x="1647876" y="2024475"/>
                    <a:pt x="1387459" y="2031827"/>
                  </a:cubicBezTo>
                  <a:close/>
                </a:path>
                <a:path w="9744074" h="2112679" stroke="0" extrusionOk="0">
                  <a:moveTo>
                    <a:pt x="1387459" y="2031827"/>
                  </a:moveTo>
                  <a:cubicBezTo>
                    <a:pt x="1310876" y="1913962"/>
                    <a:pt x="1297852" y="1881731"/>
                    <a:pt x="1208609" y="1752725"/>
                  </a:cubicBezTo>
                  <a:cubicBezTo>
                    <a:pt x="-1583685" y="1071478"/>
                    <a:pt x="512465" y="-88788"/>
                    <a:pt x="4611205" y="1515"/>
                  </a:cubicBezTo>
                  <a:cubicBezTo>
                    <a:pt x="5657717" y="-31197"/>
                    <a:pt x="6702770" y="180509"/>
                    <a:pt x="7688564" y="194403"/>
                  </a:cubicBezTo>
                  <a:cubicBezTo>
                    <a:pt x="11283136" y="1066416"/>
                    <a:pt x="10261576" y="2208109"/>
                    <a:pt x="5258262" y="2109356"/>
                  </a:cubicBezTo>
                  <a:cubicBezTo>
                    <a:pt x="4509114" y="2023082"/>
                    <a:pt x="3527916" y="2279852"/>
                    <a:pt x="2678548" y="1999565"/>
                  </a:cubicBezTo>
                  <a:cubicBezTo>
                    <a:pt x="2414829" y="2015546"/>
                    <a:pt x="2257471" y="1985301"/>
                    <a:pt x="2058825" y="2015051"/>
                  </a:cubicBezTo>
                  <a:cubicBezTo>
                    <a:pt x="1860179" y="2044801"/>
                    <a:pt x="1550990" y="2007457"/>
                    <a:pt x="1387459" y="2031827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-35761"/>
                        <a:gd name="adj2" fmla="val 46173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B315BA-0416-48CE-B0FF-402BEF8C8FE0}"/>
                </a:ext>
              </a:extLst>
            </p:cNvPr>
            <p:cNvSpPr txBox="1"/>
            <p:nvPr/>
          </p:nvSpPr>
          <p:spPr>
            <a:xfrm>
              <a:off x="213547" y="2671032"/>
              <a:ext cx="2176948" cy="867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nào?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- Rùa con về tới cửa khi trời vừa sang đông.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88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75725" y="2726223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Vận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950AB85-A1D5-4D6D-8041-5D979486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F5BE3-EBB1-4401-B891-83E752B3A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0" y="2401603"/>
            <a:ext cx="11448059" cy="4990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74F0F-0CC7-41CF-9497-04B0F2BF47EF}"/>
              </a:ext>
            </a:extLst>
          </p:cNvPr>
          <p:cNvSpPr txBox="1"/>
          <p:nvPr/>
        </p:nvSpPr>
        <p:spPr>
          <a:xfrm>
            <a:off x="3230470" y="4179295"/>
            <a:ext cx="60983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Trò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chơi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“</a:t>
            </a:r>
            <a:r>
              <a:rPr lang="en-US" sz="5400" b="1" kern="0" dirty="0">
                <a:solidFill>
                  <a:srgbClr val="FF0000"/>
                </a:solidFill>
                <a:cs typeface="Arial"/>
                <a:sym typeface="Arial"/>
              </a:rPr>
              <a:t>T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ruyền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điện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5156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6392826-8998-468F-B108-1A753CB3B200}"/>
              </a:ext>
            </a:extLst>
          </p:cNvPr>
          <p:cNvSpPr/>
          <p:nvPr/>
        </p:nvSpPr>
        <p:spPr>
          <a:xfrm>
            <a:off x="1929529" y="334408"/>
            <a:ext cx="8728946" cy="361846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b="1" u="sng" kern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Luật</a:t>
            </a:r>
            <a:r>
              <a:rPr lang="vi-VN" sz="4400" b="1" u="sng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chơi:</a:t>
            </a:r>
            <a:endParaRPr lang="en-US" sz="4400" b="1" u="sng" kern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sym typeface="Arial"/>
            </a:endParaRP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Đặt câu hỏi khi nào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 </a:t>
            </a: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và hỏi truyền nhau thật nhanh</a:t>
            </a:r>
            <a:r>
              <a:rPr lang="en-US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.</a:t>
            </a:r>
          </a:p>
          <a:p>
            <a:pPr marL="571500" lvl="0" indent="-571500" algn="just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/>
                <a:sym typeface="Arial"/>
              </a:rPr>
              <a:t>Bạn nào không trả lời được hoặc quá chậm sẽ bị phạt trò bơm xe </a:t>
            </a:r>
            <a:endParaRPr kumimoji="0" lang="it-IT" sz="3600" i="0" u="none" strike="noStrike" kern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 panose="020F0502020204030204"/>
              <a:sym typeface="Arial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BD6BD6-C340-43F3-83A9-34C3E83DD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66" y="3993759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3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A4B72C3-9912-41FA-9593-F67CF606CF6D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FA31858-5CE2-4743-9807-241BD3495FA3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50B7F-DC66-4868-8A88-C616C666A4AD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9B00C3-66B9-4D0F-9C06-A8846F08C638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77BA95-C88B-48C2-9B71-EE12EF04A75D}"/>
              </a:ext>
            </a:extLst>
          </p:cNvPr>
          <p:cNvCxnSpPr>
            <a:stCxn id="8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466963D-CC6B-4FA5-8791-F4BEDDA7624E}"/>
              </a:ext>
            </a:extLst>
          </p:cNvPr>
          <p:cNvSpPr/>
          <p:nvPr/>
        </p:nvSpPr>
        <p:spPr>
          <a:xfrm>
            <a:off x="7010396" y="942975"/>
            <a:ext cx="4038604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7E043-B895-43BA-91AB-DF1AED2A1F44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761996" cy="623887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1B56714-587F-458A-8603-9008953E000B}"/>
              </a:ext>
            </a:extLst>
          </p:cNvPr>
          <p:cNvSpPr/>
          <p:nvPr/>
        </p:nvSpPr>
        <p:spPr>
          <a:xfrm>
            <a:off x="7010395" y="2362200"/>
            <a:ext cx="4019555" cy="1314450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363BB2-1A0D-48D2-9FDC-A77A05098504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372222" y="4443412"/>
            <a:ext cx="628651" cy="710802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B95F9C3-F043-4489-83AE-EF5F531BABFD}"/>
              </a:ext>
            </a:extLst>
          </p:cNvPr>
          <p:cNvSpPr/>
          <p:nvPr/>
        </p:nvSpPr>
        <p:spPr>
          <a:xfrm>
            <a:off x="7000873" y="3914774"/>
            <a:ext cx="5010152" cy="10572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6170A7-8486-4C89-BD46-B5FD8F9B5577}"/>
              </a:ext>
            </a:extLst>
          </p:cNvPr>
          <p:cNvCxnSpPr>
            <a:cxnSpLocks/>
            <a:stCxn id="9" idx="3"/>
            <a:endCxn id="19" idx="1"/>
          </p:cNvCxnSpPr>
          <p:nvPr/>
        </p:nvCxnSpPr>
        <p:spPr>
          <a:xfrm>
            <a:off x="6362700" y="5125639"/>
            <a:ext cx="590548" cy="61555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95E5A8A-5CFC-49C8-A8F9-EADDF0B14542}"/>
              </a:ext>
            </a:extLst>
          </p:cNvPr>
          <p:cNvSpPr/>
          <p:nvPr/>
        </p:nvSpPr>
        <p:spPr>
          <a:xfrm>
            <a:off x="6953248" y="5314949"/>
            <a:ext cx="5010152" cy="852487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3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9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6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B4DC1-A55C-45DE-8D02-6737F72CB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272BC-45AB-4E98-B658-CEC0301D9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593" y="1216479"/>
            <a:ext cx="7035373" cy="373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98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147150" y="2699700"/>
            <a:ext cx="4235562" cy="923326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Khám phá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62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263854" y="386814"/>
            <a:ext cx="10197296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1. X</a:t>
            </a:r>
            <a:r>
              <a:rPr lang="vi-VN" sz="3200" b="1" kern="0" dirty="0">
                <a:solidFill>
                  <a:srgbClr val="002060"/>
                </a:solidFill>
                <a:cs typeface="Arial" panose="020B0604020202020204" pitchFamily="34" charset="0"/>
                <a:sym typeface="Arial"/>
              </a:rPr>
              <a:t>ếp các từ ngữ dưới đây vào nhóm thích hợp.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264994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2F6468-B870-46C7-92B6-D0008D39A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012" y="2338387"/>
            <a:ext cx="9120188" cy="25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tationary, garden&#10;&#10;Description automatically generated">
            <a:extLst>
              <a:ext uri="{FF2B5EF4-FFF2-40B4-BE49-F238E27FC236}">
                <a16:creationId xmlns:a16="http://schemas.microsoft.com/office/drawing/2014/main" id="{2E7D2C6A-0CE4-48CF-99A0-EB1A9DE55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2C9A2-190A-401C-A7D8-61E8A166AC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9664" r="5556" b="5482"/>
          <a:stretch/>
        </p:blipFill>
        <p:spPr>
          <a:xfrm>
            <a:off x="2559841" y="1703423"/>
            <a:ext cx="7072313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12CFD4-4169-4AD0-B911-AAAB1F972B6F}"/>
              </a:ext>
            </a:extLst>
          </p:cNvPr>
          <p:cNvSpPr txBox="1"/>
          <p:nvPr/>
        </p:nvSpPr>
        <p:spPr>
          <a:xfrm>
            <a:off x="4823659" y="3105652"/>
            <a:ext cx="4010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42448"/>
                </a:solidFill>
                <a:effectLst>
                  <a:glow rad="127000">
                    <a:srgbClr val="F42448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CÙNG ĐI HÁI NẤM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3DB279-11C2-4BA7-BDBC-F4B663805AE0}"/>
              </a:ext>
            </a:extLst>
          </p:cNvPr>
          <p:cNvSpPr txBox="1"/>
          <p:nvPr/>
        </p:nvSpPr>
        <p:spPr>
          <a:xfrm>
            <a:off x="4419596" y="390047"/>
            <a:ext cx="38661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1B6AA5"/>
                </a:solidFill>
                <a:effectLst>
                  <a:glow rad="127000">
                    <a:srgbClr val="1B6AA5"/>
                  </a:glow>
                </a:effectLst>
                <a:uLnTx/>
                <a:uFillTx/>
                <a:latin typeface="LNTH-Pleasantly Plump" pitchFamily="2" charset="0"/>
                <a:ea typeface="+mn-ea"/>
                <a:cs typeface="Calibri" panose="020F0502020204030204" pitchFamily="34" charset="0"/>
              </a:rPr>
              <a:t>chơi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1B6AA5"/>
              </a:solidFill>
              <a:effectLst>
                <a:glow rad="127000">
                  <a:srgbClr val="1B6AA5"/>
                </a:glow>
              </a:effectLst>
              <a:uLnTx/>
              <a:uFillTx/>
              <a:latin typeface="LNTH-Pleasantly Plump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5" name="nhạc dễ thương gt trò chơi">
            <a:hlinkClick r:id="" action="ppaction://media"/>
            <a:extLst>
              <a:ext uri="{FF2B5EF4-FFF2-40B4-BE49-F238E27FC236}">
                <a16:creationId xmlns:a16="http://schemas.microsoft.com/office/drawing/2014/main" id="{468671E4-F051-4AF5-B089-6C531F7892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011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1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5" grpId="0"/>
      <p:bldP spid="15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7B74FF-63A0-4959-AF6D-F6D119DB7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09AAD-EDD3-4FAF-A224-442C85DC20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82" y="100263"/>
            <a:ext cx="6400800" cy="640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4B974-3350-4244-AA74-BE3800B6192A}"/>
              </a:ext>
            </a:extLst>
          </p:cNvPr>
          <p:cNvSpPr txBox="1"/>
          <p:nvPr/>
        </p:nvSpPr>
        <p:spPr>
          <a:xfrm>
            <a:off x="4339390" y="1342970"/>
            <a:ext cx="3513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12C6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Calibri" panose="020F0502020204030204" pitchFamily="34" charset="0"/>
              </a:rPr>
              <a:t>thách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12C6C"/>
              </a:solidFill>
              <a:effectLst/>
              <a:uLnTx/>
              <a:uFillTx/>
              <a:latin typeface="SVN-Dessert Menu Script" panose="00000500000000000000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CEF25-97F3-459A-81B8-C2AAD941CA5C}"/>
              </a:ext>
            </a:extLst>
          </p:cNvPr>
          <p:cNvSpPr txBox="1"/>
          <p:nvPr/>
        </p:nvSpPr>
        <p:spPr>
          <a:xfrm>
            <a:off x="3891867" y="2023390"/>
            <a:ext cx="44082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9069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41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ladybugs on a leaf&#10;&#10;Description automatically generated with low confidence">
            <a:extLst>
              <a:ext uri="{FF2B5EF4-FFF2-40B4-BE49-F238E27FC236}">
                <a16:creationId xmlns:a16="http://schemas.microsoft.com/office/drawing/2014/main" id="{85B3D877-5B81-4B69-A0AE-96E03F34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"/>
            <a:ext cx="12192000" cy="6857637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B045978-F81D-41B5-868C-0088021FC8C0}"/>
              </a:ext>
            </a:extLst>
          </p:cNvPr>
          <p:cNvGrpSpPr/>
          <p:nvPr/>
        </p:nvGrpSpPr>
        <p:grpSpPr>
          <a:xfrm>
            <a:off x="1824441" y="4092114"/>
            <a:ext cx="2926080" cy="2926080"/>
            <a:chOff x="1824441" y="4092114"/>
            <a:chExt cx="2926080" cy="2926080"/>
          </a:xfrm>
        </p:grpSpPr>
        <p:pic>
          <p:nvPicPr>
            <p:cNvPr id="113" name="Picture 112" descr="A picture containing basket, container&#10;&#10;Description automatically generated">
              <a:extLst>
                <a:ext uri="{FF2B5EF4-FFF2-40B4-BE49-F238E27FC236}">
                  <a16:creationId xmlns:a16="http://schemas.microsoft.com/office/drawing/2014/main" id="{C018719F-78BB-4DEE-AB88-84B3E688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367">
              <a:off x="1824441" y="4092114"/>
              <a:ext cx="2926080" cy="2926080"/>
            </a:xfrm>
            <a:prstGeom prst="rect">
              <a:avLst/>
            </a:prstGeom>
          </p:spPr>
        </p:pic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BF884804-0A5F-44DE-88D2-732F21A1A8C7}"/>
                </a:ext>
              </a:extLst>
            </p:cNvPr>
            <p:cNvGrpSpPr/>
            <p:nvPr/>
          </p:nvGrpSpPr>
          <p:grpSpPr>
            <a:xfrm>
              <a:off x="2049755" y="5505723"/>
              <a:ext cx="2469081" cy="1253073"/>
              <a:chOff x="2074243" y="5500437"/>
              <a:chExt cx="2469081" cy="1253073"/>
            </a:xfrm>
          </p:grpSpPr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CE88310D-2B17-42D2-9077-D6BB804B4EC4}"/>
                  </a:ext>
                </a:extLst>
              </p:cNvPr>
              <p:cNvSpPr/>
              <p:nvPr/>
            </p:nvSpPr>
            <p:spPr>
              <a:xfrm>
                <a:off x="2074243" y="5500437"/>
                <a:ext cx="2469081" cy="1253073"/>
              </a:xfrm>
              <a:prstGeom prst="roundRect">
                <a:avLst/>
              </a:prstGeom>
              <a:solidFill>
                <a:srgbClr val="00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502F3FE7-75F0-498F-9AD5-E1422DCD5174}"/>
                  </a:ext>
                </a:extLst>
              </p:cNvPr>
              <p:cNvSpPr txBox="1"/>
              <p:nvPr/>
            </p:nvSpPr>
            <p:spPr>
              <a:xfrm>
                <a:off x="2229310" y="5668019"/>
                <a:ext cx="215894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sự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vật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39B87E9-8088-4719-8AC0-E9294EE8E283}"/>
              </a:ext>
            </a:extLst>
          </p:cNvPr>
          <p:cNvGrpSpPr/>
          <p:nvPr/>
        </p:nvGrpSpPr>
        <p:grpSpPr>
          <a:xfrm>
            <a:off x="7572552" y="3449180"/>
            <a:ext cx="3657600" cy="4088054"/>
            <a:chOff x="7572552" y="3449180"/>
            <a:chExt cx="3657600" cy="4088054"/>
          </a:xfrm>
        </p:grpSpPr>
        <p:pic>
          <p:nvPicPr>
            <p:cNvPr id="118" name="Picture 117" descr="A picture containing container&#10;&#10;Description automatically generated">
              <a:extLst>
                <a:ext uri="{FF2B5EF4-FFF2-40B4-BE49-F238E27FC236}">
                  <a16:creationId xmlns:a16="http://schemas.microsoft.com/office/drawing/2014/main" id="{3A0BBEEB-5483-4A6D-AEE6-572EE7CD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552" y="3449180"/>
              <a:ext cx="3657600" cy="4088054"/>
            </a:xfrm>
            <a:prstGeom prst="rect">
              <a:avLst/>
            </a:prstGeom>
          </p:spPr>
        </p:pic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086351D-E3B0-4B4A-A4C9-547F8D0B590A}"/>
                </a:ext>
              </a:extLst>
            </p:cNvPr>
            <p:cNvGrpSpPr/>
            <p:nvPr/>
          </p:nvGrpSpPr>
          <p:grpSpPr>
            <a:xfrm>
              <a:off x="8100318" y="5505723"/>
              <a:ext cx="2766155" cy="1218845"/>
              <a:chOff x="2263417" y="5216474"/>
              <a:chExt cx="1994618" cy="121884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7DDD4662-03EE-4552-BB7D-3AA5DED3D7DB}"/>
                  </a:ext>
                </a:extLst>
              </p:cNvPr>
              <p:cNvSpPr/>
              <p:nvPr/>
            </p:nvSpPr>
            <p:spPr>
              <a:xfrm>
                <a:off x="2263417" y="5216474"/>
                <a:ext cx="1994618" cy="1169988"/>
              </a:xfrm>
              <a:prstGeom prst="roundRect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57515237-2A7C-403D-A6FD-5EF72FF3690C}"/>
                  </a:ext>
                </a:extLst>
              </p:cNvPr>
              <p:cNvSpPr txBox="1"/>
              <p:nvPr/>
            </p:nvSpPr>
            <p:spPr>
              <a:xfrm>
                <a:off x="2402641" y="5358101"/>
                <a:ext cx="185539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Từ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ngữ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chỉ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điểm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B6901F1-BC86-4209-A9B6-76819C16DB20}"/>
              </a:ext>
            </a:extLst>
          </p:cNvPr>
          <p:cNvGrpSpPr/>
          <p:nvPr/>
        </p:nvGrpSpPr>
        <p:grpSpPr>
          <a:xfrm>
            <a:off x="5627370" y="3254794"/>
            <a:ext cx="2011680" cy="2011680"/>
            <a:chOff x="6560820" y="2873794"/>
            <a:chExt cx="2011680" cy="2011680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5FFF7B93-F887-4ED1-A37F-8710D706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20" y="2873794"/>
              <a:ext cx="2011680" cy="201168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0C6712-D0B3-4C20-9C96-FEB9A163075B}"/>
                </a:ext>
              </a:extLst>
            </p:cNvPr>
            <p:cNvSpPr txBox="1"/>
            <p:nvPr/>
          </p:nvSpPr>
          <p:spPr>
            <a:xfrm>
              <a:off x="6985264" y="3117320"/>
              <a:ext cx="1115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26017BE-1B9B-425B-B801-C9ECD15DE5A7}"/>
              </a:ext>
            </a:extLst>
          </p:cNvPr>
          <p:cNvGrpSpPr/>
          <p:nvPr/>
        </p:nvGrpSpPr>
        <p:grpSpPr>
          <a:xfrm>
            <a:off x="2525853" y="2016544"/>
            <a:ext cx="1920240" cy="1920240"/>
            <a:chOff x="3811728" y="2873794"/>
            <a:chExt cx="1920240" cy="1920240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89933E34-25A3-4F2A-8619-A949C0EE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728" y="2873794"/>
              <a:ext cx="1920240" cy="192024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FD1B04-4615-4460-9046-45D8DC020413}"/>
                </a:ext>
              </a:extLst>
            </p:cNvPr>
            <p:cNvSpPr txBox="1"/>
            <p:nvPr/>
          </p:nvSpPr>
          <p:spPr>
            <a:xfrm>
              <a:off x="4100694" y="2997970"/>
              <a:ext cx="1323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xóa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695675-70BF-4ED8-B513-E477C6ADD448}"/>
              </a:ext>
            </a:extLst>
          </p:cNvPr>
          <p:cNvGrpSpPr/>
          <p:nvPr/>
        </p:nvGrpSpPr>
        <p:grpSpPr>
          <a:xfrm>
            <a:off x="6305893" y="1797155"/>
            <a:ext cx="2011680" cy="2011680"/>
            <a:chOff x="7566660" y="1437500"/>
            <a:chExt cx="2011680" cy="2011680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4922B63-057C-4C75-9F48-07FB73BE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BC01E8-5490-4032-9E4A-18204B4D7523}"/>
                </a:ext>
              </a:extLst>
            </p:cNvPr>
            <p:cNvSpPr txBox="1"/>
            <p:nvPr/>
          </p:nvSpPr>
          <p:spPr>
            <a:xfrm>
              <a:off x="7793776" y="164684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rừng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80F181E-6A7A-4F15-BAB2-E09AABB6A421}"/>
              </a:ext>
            </a:extLst>
          </p:cNvPr>
          <p:cNvGrpSpPr/>
          <p:nvPr/>
        </p:nvGrpSpPr>
        <p:grpSpPr>
          <a:xfrm>
            <a:off x="6907744" y="302978"/>
            <a:ext cx="2674405" cy="1828800"/>
            <a:chOff x="5135880" y="1437500"/>
            <a:chExt cx="1828800" cy="1828800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5A365B3A-1A84-4D99-9476-B532EDA63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880" y="1437500"/>
              <a:ext cx="1828800" cy="1828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E7E9044-E42F-45E4-8970-5732FAF8561A}"/>
                </a:ext>
              </a:extLst>
            </p:cNvPr>
            <p:cNvSpPr txBox="1"/>
            <p:nvPr/>
          </p:nvSpPr>
          <p:spPr>
            <a:xfrm>
              <a:off x="5319975" y="1652845"/>
              <a:ext cx="1460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ruộng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bậc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thang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CC617EC-C3D5-47A9-A4AD-8F99C1C95810}"/>
              </a:ext>
            </a:extLst>
          </p:cNvPr>
          <p:cNvGrpSpPr/>
          <p:nvPr/>
        </p:nvGrpSpPr>
        <p:grpSpPr>
          <a:xfrm>
            <a:off x="448982" y="2352605"/>
            <a:ext cx="1920240" cy="1920240"/>
            <a:chOff x="2613660" y="1437500"/>
            <a:chExt cx="1920240" cy="1920240"/>
          </a:xfrm>
        </p:grpSpPr>
        <p:pic>
          <p:nvPicPr>
            <p:cNvPr id="93" name="Picture 92" descr="Icon&#10;&#10;Description automatically generated">
              <a:extLst>
                <a:ext uri="{FF2B5EF4-FFF2-40B4-BE49-F238E27FC236}">
                  <a16:creationId xmlns:a16="http://schemas.microsoft.com/office/drawing/2014/main" id="{02610AC0-E236-436E-9982-052345F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60" y="1437500"/>
              <a:ext cx="1920240" cy="19202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2E1F6CC-1F5E-49FF-9C22-3D8A7AC043AC}"/>
                </a:ext>
              </a:extLst>
            </p:cNvPr>
            <p:cNvSpPr txBox="1"/>
            <p:nvPr/>
          </p:nvSpPr>
          <p:spPr>
            <a:xfrm>
              <a:off x="2717241" y="1632101"/>
              <a:ext cx="16221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ngoằn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ngoèo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E13B926-17F2-4AA5-A55D-CFD6EFAB754A}"/>
              </a:ext>
            </a:extLst>
          </p:cNvPr>
          <p:cNvGrpSpPr/>
          <p:nvPr/>
        </p:nvGrpSpPr>
        <p:grpSpPr>
          <a:xfrm>
            <a:off x="-142875" y="399275"/>
            <a:ext cx="2011680" cy="2011680"/>
            <a:chOff x="0" y="1437500"/>
            <a:chExt cx="2011680" cy="2011680"/>
          </a:xfrm>
        </p:grpSpPr>
        <p:pic>
          <p:nvPicPr>
            <p:cNvPr id="96" name="Picture 95" descr="Icon&#10;&#10;Description automatically generated">
              <a:extLst>
                <a:ext uri="{FF2B5EF4-FFF2-40B4-BE49-F238E27FC236}">
                  <a16:creationId xmlns:a16="http://schemas.microsoft.com/office/drawing/2014/main" id="{5614515F-2A64-4279-B7F8-E9FBC757A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37500"/>
              <a:ext cx="2011680" cy="201168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49A98C2-4C3D-46A3-8B3A-56169B92DB1A}"/>
                </a:ext>
              </a:extLst>
            </p:cNvPr>
            <p:cNvSpPr txBox="1"/>
            <p:nvPr/>
          </p:nvSpPr>
          <p:spPr>
            <a:xfrm>
              <a:off x="220296" y="1649521"/>
              <a:ext cx="14657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mênh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1A97F01-3A6B-41A1-BBD8-99E140DBE167}"/>
              </a:ext>
            </a:extLst>
          </p:cNvPr>
          <p:cNvGrpSpPr/>
          <p:nvPr/>
        </p:nvGrpSpPr>
        <p:grpSpPr>
          <a:xfrm>
            <a:off x="9448132" y="182289"/>
            <a:ext cx="1920240" cy="1920240"/>
            <a:chOff x="6275694" y="1206"/>
            <a:chExt cx="1920240" cy="1920240"/>
          </a:xfrm>
        </p:grpSpPr>
        <p:pic>
          <p:nvPicPr>
            <p:cNvPr id="102" name="Picture 101" descr="Icon&#10;&#10;Description automatically generated">
              <a:extLst>
                <a:ext uri="{FF2B5EF4-FFF2-40B4-BE49-F238E27FC236}">
                  <a16:creationId xmlns:a16="http://schemas.microsoft.com/office/drawing/2014/main" id="{A73F0D17-4581-4AB9-91F7-A0A9B779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694" y="1206"/>
              <a:ext cx="1920240" cy="192024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FDA74FB-191D-453F-9153-B9549ECA0837}"/>
                </a:ext>
              </a:extLst>
            </p:cNvPr>
            <p:cNvSpPr txBox="1"/>
            <p:nvPr/>
          </p:nvSpPr>
          <p:spPr>
            <a:xfrm>
              <a:off x="6514966" y="321341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EE4F369-9738-4CE6-977D-413CC82DF1CE}"/>
              </a:ext>
            </a:extLst>
          </p:cNvPr>
          <p:cNvGrpSpPr/>
          <p:nvPr/>
        </p:nvGrpSpPr>
        <p:grpSpPr>
          <a:xfrm>
            <a:off x="4615646" y="-99788"/>
            <a:ext cx="1920240" cy="1920240"/>
            <a:chOff x="3492454" y="1206"/>
            <a:chExt cx="1920240" cy="1920240"/>
          </a:xfrm>
        </p:grpSpPr>
        <p:pic>
          <p:nvPicPr>
            <p:cNvPr id="105" name="Picture 104" descr="Icon&#10;&#10;Description automatically generated">
              <a:extLst>
                <a:ext uri="{FF2B5EF4-FFF2-40B4-BE49-F238E27FC236}">
                  <a16:creationId xmlns:a16="http://schemas.microsoft.com/office/drawing/2014/main" id="{ABC7A0FB-BB80-48F0-8419-90C91395B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454" y="1206"/>
              <a:ext cx="1920240" cy="19202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9648C66-53BD-4C1F-A6AB-D595FF0389A0}"/>
                </a:ext>
              </a:extLst>
            </p:cNvPr>
            <p:cNvSpPr txBox="1"/>
            <p:nvPr/>
          </p:nvSpPr>
          <p:spPr>
            <a:xfrm>
              <a:off x="3736575" y="290350"/>
              <a:ext cx="1612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uốn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lượn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7221F74-E129-40ED-8273-BDCBD63ED59E}"/>
              </a:ext>
            </a:extLst>
          </p:cNvPr>
          <p:cNvGrpSpPr/>
          <p:nvPr/>
        </p:nvGrpSpPr>
        <p:grpSpPr>
          <a:xfrm>
            <a:off x="2141196" y="97720"/>
            <a:ext cx="1828800" cy="1828800"/>
            <a:chOff x="800654" y="1206"/>
            <a:chExt cx="1828800" cy="1828800"/>
          </a:xfrm>
        </p:grpSpPr>
        <p:pic>
          <p:nvPicPr>
            <p:cNvPr id="108" name="Picture 107" descr="Icon&#10;&#10;Description automatically generated">
              <a:extLst>
                <a:ext uri="{FF2B5EF4-FFF2-40B4-BE49-F238E27FC236}">
                  <a16:creationId xmlns:a16="http://schemas.microsoft.com/office/drawing/2014/main" id="{FF79AEFE-1189-4A15-A757-CB65573C9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54" y="1206"/>
              <a:ext cx="1828800" cy="18288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8200587-3976-45B0-9F8D-6DDDE45B952C}"/>
                </a:ext>
              </a:extLst>
            </p:cNvPr>
            <p:cNvSpPr txBox="1"/>
            <p:nvPr/>
          </p:nvSpPr>
          <p:spPr>
            <a:xfrm>
              <a:off x="1102350" y="321341"/>
              <a:ext cx="130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núi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C7C975-81D7-4072-9744-DB99B5ADCAC1}"/>
              </a:ext>
            </a:extLst>
          </p:cNvPr>
          <p:cNvGrpSpPr/>
          <p:nvPr/>
        </p:nvGrpSpPr>
        <p:grpSpPr>
          <a:xfrm>
            <a:off x="4372519" y="1811290"/>
            <a:ext cx="2011680" cy="2011680"/>
            <a:chOff x="7566660" y="1437500"/>
            <a:chExt cx="2011680" cy="2011680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7EC51DA8-B70D-4946-9892-DCB22449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8BDFF5-149A-4FC4-8371-054DCD13BE0E}"/>
                </a:ext>
              </a:extLst>
            </p:cNvPr>
            <p:cNvSpPr txBox="1"/>
            <p:nvPr/>
          </p:nvSpPr>
          <p:spPr>
            <a:xfrm>
              <a:off x="7871662" y="18377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8D29CC-61DB-4CC3-8483-DE41B0243B8E}"/>
              </a:ext>
            </a:extLst>
          </p:cNvPr>
          <p:cNvGrpSpPr/>
          <p:nvPr/>
        </p:nvGrpSpPr>
        <p:grpSpPr>
          <a:xfrm>
            <a:off x="8039443" y="1968605"/>
            <a:ext cx="2011680" cy="2011680"/>
            <a:chOff x="7566660" y="1437500"/>
            <a:chExt cx="2011680" cy="2011680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8A4869F5-F7F5-424F-86A4-93F2BD89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59C553E-3DF0-490E-A596-8A254E092BA2}"/>
                </a:ext>
              </a:extLst>
            </p:cNvPr>
            <p:cNvSpPr txBox="1"/>
            <p:nvPr/>
          </p:nvSpPr>
          <p:spPr>
            <a:xfrm rot="20876263">
              <a:off x="7793776" y="1818296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ghềnh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4FAF66-8673-49EA-BA47-27B121658097}"/>
              </a:ext>
            </a:extLst>
          </p:cNvPr>
          <p:cNvGrpSpPr/>
          <p:nvPr/>
        </p:nvGrpSpPr>
        <p:grpSpPr>
          <a:xfrm>
            <a:off x="10180320" y="2054330"/>
            <a:ext cx="2011680" cy="2011680"/>
            <a:chOff x="7566660" y="1437500"/>
            <a:chExt cx="2011680" cy="2011680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5B14794E-452B-4DB0-B724-8B96F14C5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660" y="1437500"/>
              <a:ext cx="2011680" cy="201168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64AF88-CFDE-4816-B6FE-629C3B6CDCDD}"/>
                </a:ext>
              </a:extLst>
            </p:cNvPr>
            <p:cNvSpPr txBox="1"/>
            <p:nvPr/>
          </p:nvSpPr>
          <p:spPr>
            <a:xfrm>
              <a:off x="7822351" y="1865921"/>
              <a:ext cx="155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83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75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7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75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75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62357 0.5055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02799 0.6787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35521 0.59398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56302 0.67245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51" y="3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67045 0.329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6" y="16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0.34258 0.63495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3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40508 0.3845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19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1000" fill="hold"/>
                                        <p:tgtEl>
                                          <p:spTgt spid="8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46719 0.30069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1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1349 0.1886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16459 0.31852 " pathEditMode="relative" rAng="0" ptsTypes="AA">
                                      <p:cBhvr>
                                        <p:cTn id="1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06315 0.26991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4D28008-CEFA-4968-87F5-DF478308609D}"/>
              </a:ext>
            </a:extLst>
          </p:cNvPr>
          <p:cNvSpPr txBox="1"/>
          <p:nvPr/>
        </p:nvSpPr>
        <p:spPr>
          <a:xfrm>
            <a:off x="781050" y="427907"/>
            <a:ext cx="10666309" cy="646327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2.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  <a:sym typeface="Arial"/>
              </a:rPr>
              <a:t>Đặt 2 - 3 câu với từ ngữ tìm được ở bài tập 1.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Callout 12">
            <a:extLst>
              <a:ext uri="{FF2B5EF4-FFF2-40B4-BE49-F238E27FC236}">
                <a16:creationId xmlns:a16="http://schemas.microsoft.com/office/drawing/2014/main" id="{E31C55A0-161B-45D2-8EDA-1D50322899D5}"/>
              </a:ext>
            </a:extLst>
          </p:cNvPr>
          <p:cNvSpPr/>
          <p:nvPr/>
        </p:nvSpPr>
        <p:spPr>
          <a:xfrm>
            <a:off x="3009419" y="2095500"/>
            <a:ext cx="3252486" cy="1411169"/>
          </a:xfrm>
          <a:prstGeom prst="wedgeEllipseCallout">
            <a:avLst>
              <a:gd name="adj1" fmla="val 3010"/>
              <a:gd name="adj2" fmla="val 6650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Thảo luận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nhóm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lang="en-US" sz="2600" kern="0" dirty="0" err="1">
                <a:solidFill>
                  <a:prstClr val="black"/>
                </a:solidFill>
                <a:latin typeface="Calibri" panose="020F0502020204030204"/>
                <a:sym typeface="Arial"/>
              </a:rPr>
              <a:t>đôi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Oval Callout 26">
            <a:extLst>
              <a:ext uri="{FF2B5EF4-FFF2-40B4-BE49-F238E27FC236}">
                <a16:creationId xmlns:a16="http://schemas.microsoft.com/office/drawing/2014/main" id="{30722D88-8861-48FC-ADCC-AAC0B35C0AB9}"/>
              </a:ext>
            </a:extLst>
          </p:cNvPr>
          <p:cNvSpPr/>
          <p:nvPr/>
        </p:nvSpPr>
        <p:spPr>
          <a:xfrm>
            <a:off x="5525243" y="2238375"/>
            <a:ext cx="3252486" cy="1420694"/>
          </a:xfrm>
          <a:prstGeom prst="wedgeEllipseCallout">
            <a:avLst>
              <a:gd name="adj1" fmla="val -58841"/>
              <a:gd name="adj2" fmla="val 5746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Trình bày trước lớp 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407EEDA7-0983-41A9-B943-8D9D4888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41" y="3774684"/>
            <a:ext cx="8116327" cy="277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8A02A-12C7-4988-9F96-FC76DAE3D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451" y="1150971"/>
            <a:ext cx="527349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1609725" y="370988"/>
            <a:ext cx="11159721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Nhìn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258CCD-025F-43BF-80FE-0A9BF84C9B5A}"/>
              </a:ext>
            </a:extLst>
          </p:cNvPr>
          <p:cNvSpPr/>
          <p:nvPr/>
        </p:nvSpPr>
        <p:spPr>
          <a:xfrm>
            <a:off x="2541206" y="5160580"/>
            <a:ext cx="6983749" cy="103066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M. - </a:t>
            </a:r>
            <a:r>
              <a:rPr kumimoji="0" lang="en-US" sz="32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Cú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mèo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làm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tổ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ở </a:t>
            </a:r>
            <a:r>
              <a:rPr kumimoji="0" lang="en-US" sz="3200" b="1" i="0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đâu</a:t>
            </a:r>
            <a:r>
              <a:rPr kumimoji="0" lang="en-US" sz="3200" b="1" i="0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sym typeface="Arial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baseline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     - </a:t>
            </a:r>
            <a:r>
              <a:rPr lang="en-US" sz="3200" b="1" kern="0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Cú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mèo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làm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tổ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trong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hốc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 </a:t>
            </a:r>
            <a:r>
              <a:rPr lang="en-US" sz="32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cây</a:t>
            </a:r>
            <a:r>
              <a:rPr lang="en-US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sym typeface="Arial"/>
              </a:rPr>
              <a:t>.</a:t>
            </a:r>
            <a:endParaRPr kumimoji="0" lang="en-US" sz="32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7BA4C-2164-448C-9584-2B571ECE0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023937"/>
            <a:ext cx="57912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516</Words>
  <Application>Microsoft Office PowerPoint</Application>
  <PresentationFormat>Widescreen</PresentationFormat>
  <Paragraphs>78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Cambria Math</vt:lpstr>
      <vt:lpstr>等线</vt:lpstr>
      <vt:lpstr>等线 Light</vt:lpstr>
      <vt:lpstr>LNTH-Pleasantly Plump</vt:lpstr>
      <vt:lpstr>SVN-Dessert Menu Script</vt:lpstr>
      <vt:lpstr>Times New Roman</vt:lpstr>
      <vt:lpstr>UTM Avo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34</cp:revision>
  <dcterms:created xsi:type="dcterms:W3CDTF">2022-11-12T11:12:06Z</dcterms:created>
  <dcterms:modified xsi:type="dcterms:W3CDTF">2025-02-18T13:27:19Z</dcterms:modified>
</cp:coreProperties>
</file>