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7" r:id="rId3"/>
    <p:sldId id="408" r:id="rId4"/>
    <p:sldId id="296" r:id="rId5"/>
    <p:sldId id="2007577142" r:id="rId6"/>
    <p:sldId id="427" r:id="rId7"/>
    <p:sldId id="428" r:id="rId8"/>
    <p:sldId id="426" r:id="rId9"/>
    <p:sldId id="436" r:id="rId10"/>
    <p:sldId id="437" r:id="rId11"/>
    <p:sldId id="438" r:id="rId12"/>
    <p:sldId id="439" r:id="rId13"/>
    <p:sldId id="431" r:id="rId14"/>
    <p:sldId id="3192" r:id="rId15"/>
    <p:sldId id="2007577143" r:id="rId16"/>
    <p:sldId id="2007577144" r:id="rId17"/>
    <p:sldId id="340" r:id="rId18"/>
  </p:sldIdLst>
  <p:sldSz cx="16276638" cy="9144000"/>
  <p:notesSz cx="6858000" cy="91440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660"/>
  </p:normalViewPr>
  <p:slideViewPr>
    <p:cSldViewPr>
      <p:cViewPr varScale="1">
        <p:scale>
          <a:sx n="52" d="100"/>
          <a:sy n="52" d="100"/>
        </p:scale>
        <p:origin x="726"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10</a:t>
            </a:fld>
            <a:endParaRPr lang="en-US" altLang="en-US"/>
          </a:p>
        </p:txBody>
      </p:sp>
    </p:spTree>
    <p:extLst>
      <p:ext uri="{BB962C8B-B14F-4D97-AF65-F5344CB8AC3E}">
        <p14:creationId xmlns:p14="http://schemas.microsoft.com/office/powerpoint/2010/main" val="795977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effectLst/>
                <a:latin typeface="Times New Roman" panose="02020603050405020304" pitchFamily="18" charset="0"/>
                <a:ea typeface="Times New Roman" panose="02020603050405020304" pitchFamily="18" charset="0"/>
              </a:rPr>
              <a:t>GV </a:t>
            </a:r>
            <a:r>
              <a:rPr lang="en-US" sz="2000" dirty="0" err="1">
                <a:effectLst/>
                <a:latin typeface="Times New Roman" panose="02020603050405020304" pitchFamily="18" charset="0"/>
                <a:ea typeface="Times New Roman" panose="02020603050405020304" pitchFamily="18" charset="0"/>
              </a:rPr>
              <a:t>chốt</a:t>
            </a:r>
            <a:r>
              <a:rPr lang="en-US" sz="2000" b="1" dirty="0">
                <a:effectLst/>
                <a:latin typeface="Times New Roman" panose="02020603050405020304" pitchFamily="18" charset="0"/>
                <a:ea typeface="Times New Roman" panose="02020603050405020304" pitchFamily="18" charset="0"/>
              </a:rPr>
              <a:t>: </a:t>
            </a:r>
            <a:r>
              <a:rPr lang="nl-NL" sz="2000" b="1" dirty="0">
                <a:effectLst/>
                <a:latin typeface="Times New Roman" panose="02020603050405020304" pitchFamily="18" charset="0"/>
                <a:ea typeface="Times New Roman" panose="02020603050405020304" pitchFamily="18" charset="0"/>
              </a:rPr>
              <a:t>Bảo vệ môi trường là nhiệm vụ của mỗi HS. Việc làm đó được thể hiện cụ thể qua mỗi việc làm thường ngày của các bạn nhỏ.</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11</a:t>
            </a:fld>
            <a:endParaRPr lang="en-US" altLang="en-US"/>
          </a:p>
        </p:txBody>
      </p:sp>
    </p:spTree>
    <p:extLst>
      <p:ext uri="{BB962C8B-B14F-4D97-AF65-F5344CB8AC3E}">
        <p14:creationId xmlns:p14="http://schemas.microsoft.com/office/powerpoint/2010/main" val="379361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8AECE9-5176-4E57-B4C4-570EB4C2C33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09291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2025/5/9</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MỸ ĐỨC I</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i="1" dirty="0" err="1">
                <a:solidFill>
                  <a:srgbClr val="FF0000"/>
                </a:solidFill>
                <a:latin typeface="Times New Roman" panose="02020603050405020304" pitchFamily="18" charset="0"/>
                <a:cs typeface="Times New Roman" panose="02020603050405020304" pitchFamily="18" charset="0"/>
              </a:rPr>
              <a:t>Chúng</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cứu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sinh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vật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biển</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1654748"/>
          </a:xfrm>
          <a:prstGeom prst="rect">
            <a:avLst/>
          </a:prstGeom>
        </p:spPr>
        <p:txBody>
          <a:bodyPr wrap="square">
            <a:spAutoFit/>
          </a:bodyPr>
          <a:lstStyle/>
          <a:p>
            <a:pPr>
              <a:lnSpc>
                <a:spcPct val="150000"/>
              </a:lnSpc>
            </a:pPr>
            <a:r>
              <a:rPr lang="nl-NL" sz="3600" b="1" dirty="0">
                <a:solidFill>
                  <a:srgbClr val="0000CC"/>
                </a:solidFill>
                <a:latin typeface="Times New Roman" pitchFamily="18" charset="0"/>
                <a:cs typeface="Times New Roman" pitchFamily="18" charset="0"/>
              </a:rPr>
              <a:t>    + Để cứu sinh vật, con người có thể dùng túi vải, túi giấy thay cho túi ni lông.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0" name="Picture 2" descr="Túi vải Vintage - Bảo vệ môi trường - Cỏ mềm">
            <a:extLst>
              <a:ext uri="{FF2B5EF4-FFF2-40B4-BE49-F238E27FC236}">
                <a16:creationId xmlns:a16="http://schemas.microsoft.com/office/drawing/2014/main" id="{EC63BCCC-9377-C767-E435-14A0A62F9A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53" b="96471" l="10000" r="90000">
                        <a14:foregroundMark x1="42941" y1="11373" x2="53333" y2="2353"/>
                        <a14:foregroundMark x1="53333" y1="2353" x2="58431" y2="23529"/>
                        <a14:foregroundMark x1="56471" y1="9020" x2="56471" y2="9020"/>
                        <a14:foregroundMark x1="31765" y1="90392" x2="63333" y2="91961"/>
                        <a14:foregroundMark x1="26078" y1="91961" x2="40196" y2="97059"/>
                        <a14:foregroundMark x1="40196" y1="97059" x2="55490" y2="95490"/>
                        <a14:foregroundMark x1="55490" y1="95490" x2="66863" y2="95490"/>
                        <a14:foregroundMark x1="70196" y1="96471" x2="70196" y2="96471"/>
                        <a14:foregroundMark x1="42549" y1="12941" x2="40980" y2="20980"/>
                      </a14:backgroundRemoval>
                    </a14:imgEffect>
                  </a14:imgLayer>
                </a14:imgProps>
              </a:ext>
              <a:ext uri="{28A0092B-C50C-407E-A947-70E740481C1C}">
                <a14:useLocalDpi xmlns:a14="http://schemas.microsoft.com/office/drawing/2010/main" val="0"/>
              </a:ext>
            </a:extLst>
          </a:blip>
          <a:srcRect/>
          <a:stretch>
            <a:fillRect/>
          </a:stretch>
        </p:blipFill>
        <p:spPr bwMode="auto">
          <a:xfrm>
            <a:off x="5845860" y="5731732"/>
            <a:ext cx="2978259" cy="29782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TÚI GIẤY KRAFT 90">
            <a:extLst>
              <a:ext uri="{FF2B5EF4-FFF2-40B4-BE49-F238E27FC236}">
                <a16:creationId xmlns:a16="http://schemas.microsoft.com/office/drawing/2014/main" id="{D49A4D2D-81D9-9BD5-FB59-680B3C63D70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12" b="92962" l="9966" r="89888">
                        <a14:foregroundMark x1="75672" y1="67082" x2="83048" y2="45308"/>
                        <a14:foregroundMark x1="83048" y1="45308" x2="84807" y2="75806"/>
                        <a14:foregroundMark x1="84807" y1="75806" x2="73034" y2="81818"/>
                        <a14:foregroundMark x1="73034" y1="81818" x2="72741" y2="81818"/>
                        <a14:foregroundMark x1="25989" y1="92595" x2="30532" y2="93035"/>
                        <a14:foregroundMark x1="82316" y1="14516" x2="82316" y2="14516"/>
                        <a14:foregroundMark x1="84416" y1="23680" x2="78554" y2="12097"/>
                        <a14:foregroundMark x1="78554" y1="12097" x2="77821" y2="12097"/>
                        <a14:foregroundMark x1="65315" y1="24047" x2="67660" y2="10484"/>
                        <a14:foregroundMark x1="67660" y1="10484" x2="75672" y2="13710"/>
                        <a14:foregroundMark x1="35857" y1="22434" x2="39521" y2="9238"/>
                        <a14:foregroundMark x1="39521" y1="9238" x2="45921" y2="19208"/>
                        <a14:foregroundMark x1="45921" y1="19208" x2="45921" y2="19648"/>
                        <a14:foregroundMark x1="23351" y1="22874" x2="23156" y2="8578"/>
                        <a14:foregroundMark x1="23156" y1="8578" x2="31607" y2="14736"/>
                        <a14:foregroundMark x1="31607" y1="14736" x2="31607" y2="16496"/>
                        <a14:foregroundMark x1="25452" y1="4912" x2="31607" y2="13710"/>
                      </a14:backgroundRemoval>
                    </a14:imgEffect>
                  </a14:imgLayer>
                </a14:imgProps>
              </a:ext>
              <a:ext uri="{28A0092B-C50C-407E-A947-70E740481C1C}">
                <a14:useLocalDpi xmlns:a14="http://schemas.microsoft.com/office/drawing/2010/main" val="0"/>
              </a:ext>
            </a:extLst>
          </a:blip>
          <a:srcRect/>
          <a:stretch>
            <a:fillRect/>
          </a:stretch>
        </p:blipFill>
        <p:spPr bwMode="auto">
          <a:xfrm>
            <a:off x="9388266" y="5409699"/>
            <a:ext cx="5379452" cy="3584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8913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31157-1B08-7312-912A-FAE9C25DB3B3}"/>
              </a:ext>
            </a:extLst>
          </p:cNvPr>
          <p:cNvPicPr>
            <a:picLocks noChangeAspect="1"/>
          </p:cNvPicPr>
          <p:nvPr/>
        </p:nvPicPr>
        <p:blipFill>
          <a:blip r:embed="rId3"/>
          <a:stretch>
            <a:fillRect/>
          </a:stretch>
        </p:blipFill>
        <p:spPr>
          <a:xfrm>
            <a:off x="210629" y="421736"/>
            <a:ext cx="1861655" cy="2289212"/>
          </a:xfrm>
          <a:prstGeom prst="rect">
            <a:avLst/>
          </a:prstGeom>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63715" y="2545943"/>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vệ</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trường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55966" y="3746272"/>
            <a:ext cx="10620672" cy="5078313"/>
          </a:xfrm>
          <a:prstGeom prst="rect">
            <a:avLst/>
          </a:prstGeom>
        </p:spPr>
        <p:txBody>
          <a:bodyPr wrap="square">
            <a:spAutoFit/>
          </a:bodyPr>
          <a:lstStyle/>
          <a:p>
            <a:r>
              <a:rPr lang="nl-NL"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Dọn dẹp vệ sinh lớp học, khuôn viên nhà ở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Vứt rác đúng nơi quy định, không xả rác bừa bãi.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Hạn chế sử dụng túi nilon.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Tiết kiệm điện, nước trong sinh hoạt.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Tích cực trồng cây xanh.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Hăng hái tham gia các phong trào bảo vệ môi trường. ...</a:t>
            </a:r>
          </a:p>
          <a:p>
            <a:r>
              <a:rPr lang="en-US" sz="3600" b="1" dirty="0">
                <a:solidFill>
                  <a:srgbClr val="0000CC"/>
                </a:solidFill>
                <a:latin typeface="Times New Roman" panose="02020603050405020304" pitchFamily="18" charset="0"/>
                <a:cs typeface="Times New Roman" panose="02020603050405020304" pitchFamily="18" charset="0"/>
              </a:rPr>
              <a:t>-</a:t>
            </a:r>
            <a:r>
              <a:rPr lang="vi-VN" sz="3600" b="1" dirty="0">
                <a:solidFill>
                  <a:srgbClr val="0000CC"/>
                </a:solidFill>
                <a:latin typeface="Times New Roman" panose="02020603050405020304" pitchFamily="18" charset="0"/>
                <a:cs typeface="Times New Roman" panose="02020603050405020304" pitchFamily="18" charset="0"/>
              </a:rPr>
              <a:t>Không tiếp tay cho hành vi tổn hại đến môi trường…</a:t>
            </a:r>
          </a:p>
        </p:txBody>
      </p:sp>
      <p:sp>
        <p:nvSpPr>
          <p:cNvPr id="25" name="Text Box 14">
            <a:extLst>
              <a:ext uri="{FF2B5EF4-FFF2-40B4-BE49-F238E27FC236}">
                <a16:creationId xmlns:a16="http://schemas.microsoft.com/office/drawing/2014/main"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6056842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
                                            <p:txEl>
                                              <p:pRg st="1" end="1"/>
                                            </p:txEl>
                                          </p:spTgt>
                                        </p:tgtEl>
                                        <p:attrNameLst>
                                          <p:attrName>style.visibility</p:attrName>
                                        </p:attrNameLst>
                                      </p:cBhvr>
                                      <p:to>
                                        <p:strVal val="visible"/>
                                      </p:to>
                                    </p:set>
                                    <p:animEffect transition="in" filter="fade">
                                      <p:cBhvr>
                                        <p:cTn id="28" dur="500"/>
                                        <p:tgtEl>
                                          <p:spTgt spid="5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0">
                                            <p:txEl>
                                              <p:pRg st="2" end="2"/>
                                            </p:txEl>
                                          </p:spTgt>
                                        </p:tgtEl>
                                        <p:attrNameLst>
                                          <p:attrName>style.visibility</p:attrName>
                                        </p:attrNameLst>
                                      </p:cBhvr>
                                      <p:to>
                                        <p:strVal val="visible"/>
                                      </p:to>
                                    </p:set>
                                    <p:animEffect transition="in" filter="fade">
                                      <p:cBhvr>
                                        <p:cTn id="33" dur="500"/>
                                        <p:tgtEl>
                                          <p:spTgt spid="5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0">
                                            <p:txEl>
                                              <p:pRg st="3" end="3"/>
                                            </p:txEl>
                                          </p:spTgt>
                                        </p:tgtEl>
                                        <p:attrNameLst>
                                          <p:attrName>style.visibility</p:attrName>
                                        </p:attrNameLst>
                                      </p:cBhvr>
                                      <p:to>
                                        <p:strVal val="visible"/>
                                      </p:to>
                                    </p:set>
                                    <p:animEffect transition="in" filter="fade">
                                      <p:cBhvr>
                                        <p:cTn id="38" dur="500"/>
                                        <p:tgtEl>
                                          <p:spTgt spid="5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0">
                                            <p:txEl>
                                              <p:pRg st="4" end="4"/>
                                            </p:txEl>
                                          </p:spTgt>
                                        </p:tgtEl>
                                        <p:attrNameLst>
                                          <p:attrName>style.visibility</p:attrName>
                                        </p:attrNameLst>
                                      </p:cBhvr>
                                      <p:to>
                                        <p:strVal val="visible"/>
                                      </p:to>
                                    </p:set>
                                    <p:animEffect transition="in" filter="fade">
                                      <p:cBhvr>
                                        <p:cTn id="43" dur="500"/>
                                        <p:tgtEl>
                                          <p:spTgt spid="5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0">
                                            <p:txEl>
                                              <p:pRg st="5" end="5"/>
                                            </p:txEl>
                                          </p:spTgt>
                                        </p:tgtEl>
                                        <p:attrNameLst>
                                          <p:attrName>style.visibility</p:attrName>
                                        </p:attrNameLst>
                                      </p:cBhvr>
                                      <p:to>
                                        <p:strVal val="visible"/>
                                      </p:to>
                                    </p:set>
                                    <p:animEffect transition="in" filter="fade">
                                      <p:cBhvr>
                                        <p:cTn id="48" dur="500"/>
                                        <p:tgtEl>
                                          <p:spTgt spid="5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0">
                                            <p:txEl>
                                              <p:pRg st="6" end="6"/>
                                            </p:txEl>
                                          </p:spTgt>
                                        </p:tgtEl>
                                        <p:attrNameLst>
                                          <p:attrName>style.visibility</p:attrName>
                                        </p:attrNameLst>
                                      </p:cBhvr>
                                      <p:to>
                                        <p:strVal val="visible"/>
                                      </p:to>
                                    </p:set>
                                    <p:animEffect transition="in" filter="fade">
                                      <p:cBhvr>
                                        <p:cTn id="53" dur="500"/>
                                        <p:tgtEl>
                                          <p:spTgt spid="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817429" y="4607005"/>
              <a:ext cx="8026489" cy="2693494"/>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Bảo vệ môi trường là nhiệm vụ của mỗi HS. Việc làm đó được thể hiện cụ thể qua mỗi việc làm thường ngày của các bạn nhỏ.</a:t>
              </a:r>
              <a:endParaRPr lang="en-US" sz="3600" dirty="0">
                <a:solidFill>
                  <a:srgbClr val="0000CC"/>
                </a:solidFill>
                <a:effectLst/>
                <a:latin typeface="Times New Roman" panose="02020603050405020304" pitchFamily="18" charset="0"/>
                <a:ea typeface="Times New Roman" panose="02020603050405020304" pitchFamily="18" charset="0"/>
              </a:endParaRPr>
            </a:p>
          </p:txBody>
        </p:sp>
      </p:grpSp>
      <p:sp>
        <p:nvSpPr>
          <p:cNvPr id="25" name="Text Box 14">
            <a:extLst>
              <a:ext uri="{FF2B5EF4-FFF2-40B4-BE49-F238E27FC236}">
                <a16:creationId xmlns:a16="http://schemas.microsoft.com/office/drawing/2014/main" id="{761D9A62-0128-E84A-1138-08A3B8BD3843}"/>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id="{B2D0D01C-EA4F-3A30-37D9-E5B02C0D1C6B}"/>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13FBBD0F-8788-B842-EA0A-FB63485284C6}"/>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DBE9D801-3AF0-C3DC-50F0-62B997356ED6}"/>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grpSp>
        <p:nvGrpSpPr>
          <p:cNvPr id="37" name="Group 36">
            <a:extLst>
              <a:ext uri="{FF2B5EF4-FFF2-40B4-BE49-F238E27FC236}">
                <a16:creationId xmlns:a16="http://schemas.microsoft.com/office/drawing/2014/main" id="{00DA679C-B7A2-6466-9108-456E5A71B059}"/>
              </a:ext>
            </a:extLst>
          </p:cNvPr>
          <p:cNvGrpSpPr/>
          <p:nvPr/>
        </p:nvGrpSpPr>
        <p:grpSpPr>
          <a:xfrm>
            <a:off x="-173466" y="1540697"/>
            <a:ext cx="3402098" cy="2817357"/>
            <a:chOff x="-12515597" y="-561211"/>
            <a:chExt cx="7849303" cy="11764031"/>
          </a:xfrm>
        </p:grpSpPr>
        <p:pic>
          <p:nvPicPr>
            <p:cNvPr id="38" name="图片 8">
              <a:extLst>
                <a:ext uri="{FF2B5EF4-FFF2-40B4-BE49-F238E27FC236}">
                  <a16:creationId xmlns:a16="http://schemas.microsoft.com/office/drawing/2014/main"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2515597" y="-561211"/>
              <a:ext cx="4665944" cy="5832921"/>
            </a:xfrm>
            <a:prstGeom prst="rect">
              <a:avLst/>
            </a:prstGeom>
          </p:spPr>
        </p:pic>
        <p:sp>
          <p:nvSpPr>
            <p:cNvPr id="39" name="TextBox 38">
              <a:extLst>
                <a:ext uri="{FF2B5EF4-FFF2-40B4-BE49-F238E27FC236}">
                  <a16:creationId xmlns:a16="http://schemas.microsoft.com/office/drawing/2014/main" id="{CED27346-ECBD-4661-031C-D48C69EF84DC}"/>
                </a:ext>
              </a:extLst>
            </p:cNvPr>
            <p:cNvSpPr txBox="1"/>
            <p:nvPr/>
          </p:nvSpPr>
          <p:spPr>
            <a:xfrm>
              <a:off x="-8435745" y="8504029"/>
              <a:ext cx="3769451" cy="2698791"/>
            </a:xfrm>
            <a:prstGeom prst="rect">
              <a:avLst/>
            </a:prstGeom>
            <a:noFill/>
          </p:spPr>
          <p:txBody>
            <a:bodyPr wrap="none" rtlCol="0">
              <a:spAutoFit/>
            </a:bodyPr>
            <a:lstStyle/>
            <a:p>
              <a:pPr algn="ctr" eaLnBrk="1" hangingPunct="1"/>
              <a:r>
                <a:rPr lang="en-US" sz="3600" b="1"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tr</a:t>
              </a:r>
              <a:r>
                <a:rPr lang="en-US" sz="36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ôi</a:t>
              </a:r>
              <a:r>
                <a:rPr lang="en-US" sz="36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3600" b="1" i="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n</a:t>
              </a:r>
              <a:r>
                <a:rPr lang="en-US" sz="3600" b="1" i="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ổi</a:t>
              </a:r>
              <a:endParaRPr lang="en-US" sz="3600" b="1" i="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gr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11" presetID="10" presetClass="entr" presetSubtype="0" fill="hold"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xEl>
                                              <p:pRg st="0" end="0"/>
                                            </p:txEl>
                                          </p:spTgt>
                                        </p:tgtEl>
                                        <p:attrNameLst>
                                          <p:attrName>style.visibility</p:attrName>
                                        </p:attrNameLst>
                                      </p:cBhvr>
                                      <p:to>
                                        <p:strVal val="visible"/>
                                      </p:to>
                                    </p:set>
                                    <p:animEffect transition="in" filter="fade">
                                      <p:cBhvr>
                                        <p:cTn id="16" dur="500"/>
                                        <p:tgtEl>
                                          <p:spTgt spid="3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29831B6-2AA8-4E83-A616-16D8BD33255E}"/>
              </a:ext>
            </a:extLst>
          </p:cNvPr>
          <p:cNvGrpSpPr/>
          <p:nvPr/>
        </p:nvGrpSpPr>
        <p:grpSpPr>
          <a:xfrm>
            <a:off x="12736086" y="-185730"/>
            <a:ext cx="3207114" cy="1129366"/>
            <a:chOff x="-172606" y="-1687125"/>
            <a:chExt cx="3551695" cy="1227898"/>
          </a:xfrm>
        </p:grpSpPr>
        <p:sp>
          <p:nvSpPr>
            <p:cNvPr id="15" name="TextBox 14">
              <a:extLst>
                <a:ext uri="{FF2B5EF4-FFF2-40B4-BE49-F238E27FC236}">
                  <a16:creationId xmlns:a16="http://schemas.microsoft.com/office/drawing/2014/main" id="{1488604A-F2F9-4580-AD02-37765860161E}"/>
                </a:ext>
              </a:extLst>
            </p:cNvPr>
            <p:cNvSpPr txBox="1"/>
            <p:nvPr/>
          </p:nvSpPr>
          <p:spPr>
            <a:xfrm>
              <a:off x="45417" y="-1572903"/>
              <a:ext cx="3115647" cy="861808"/>
            </a:xfrm>
            <a:prstGeom prst="rect">
              <a:avLst/>
            </a:prstGeom>
            <a:noFill/>
          </p:spPr>
          <p:txBody>
            <a:bodyPr wrap="square">
              <a:spAutoFit/>
            </a:bodyPr>
            <a:lstStyle/>
            <a:p>
              <a:pPr algn="ctr" defTabSz="1156076" eaLnBrk="1" fontAlgn="auto" hangingPunct="1">
                <a:spcBef>
                  <a:spcPts val="0"/>
                </a:spcBef>
                <a:spcAft>
                  <a:spcPts val="0"/>
                </a:spcAft>
                <a:defRPr/>
              </a:pPr>
              <a:r>
                <a:rPr lang="en-US" sz="4551"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Đọc</a:t>
              </a:r>
              <a:r>
                <a:rPr lang="en-US" sz="4551"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sz="4551"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mẫu</a:t>
              </a:r>
              <a:endParaRPr lang="en-US" sz="4551"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4" name="Picture 13" descr="A screenshot of a computer&#10;&#10;Description automatically generated with low confidence">
              <a:extLst>
                <a:ext uri="{FF2B5EF4-FFF2-40B4-BE49-F238E27FC236}">
                  <a16:creationId xmlns:a16="http://schemas.microsoft.com/office/drawing/2014/main" id="{5AD1D5F4-F62A-4228-8A34-B15C429F68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697" b="59546"/>
            <a:stretch/>
          </p:blipFill>
          <p:spPr>
            <a:xfrm>
              <a:off x="-172606" y="-1687125"/>
              <a:ext cx="3551695" cy="1227898"/>
            </a:xfrm>
            <a:prstGeom prst="rect">
              <a:avLst/>
            </a:prstGeom>
          </p:spPr>
        </p:pic>
      </p:grpSp>
      <p:sp>
        <p:nvSpPr>
          <p:cNvPr id="10" name="TextBox 9">
            <a:extLst>
              <a:ext uri="{FF2B5EF4-FFF2-40B4-BE49-F238E27FC236}">
                <a16:creationId xmlns:a16="http://schemas.microsoft.com/office/drawing/2014/main" id="{C2E63D3F-AFF1-4ABB-A53B-7FF312233D08}"/>
              </a:ext>
            </a:extLst>
          </p:cNvPr>
          <p:cNvSpPr txBox="1"/>
          <p:nvPr/>
        </p:nvSpPr>
        <p:spPr>
          <a:xfrm>
            <a:off x="137320" y="1430368"/>
            <a:ext cx="15984410" cy="6681316"/>
          </a:xfrm>
          <a:prstGeom prst="rect">
            <a:avLst/>
          </a:prstGeom>
          <a:solidFill>
            <a:schemeClr val="bg1"/>
          </a:solidFill>
        </p:spPr>
        <p:txBody>
          <a:bodyPr wrap="square">
            <a:spAutoFit/>
          </a:bodyPr>
          <a:lstStyle/>
          <a:p>
            <a:pPr algn="just" defTabSz="1156076" eaLnBrk="1" hangingPunct="1">
              <a:spcBef>
                <a:spcPts val="0"/>
              </a:spcBef>
              <a:spcAft>
                <a:spcPts val="0"/>
              </a:spcAft>
            </a:pPr>
            <a:r>
              <a:rPr lang="vi-VN" sz="3034" dirty="0">
                <a:solidFill>
                  <a:srgbClr val="002060"/>
                </a:solidFill>
                <a:latin typeface="#9Slide03 Montserrat Alternates" panose="00000500000000000000" pitchFamily="2" charset="0"/>
                <a:ea typeface="宋体" panose="02010600030101010101" pitchFamily="2" charset="-122"/>
              </a:rPr>
              <a:t> </a:t>
            </a:r>
            <a:r>
              <a:rPr lang="en-US" sz="3034" dirty="0">
                <a:solidFill>
                  <a:srgbClr val="002060"/>
                </a:solidFill>
                <a:latin typeface="#9Slide03 Montserrat Alternates" panose="00000500000000000000" pitchFamily="2" charset="0"/>
                <a:ea typeface="宋体" panose="02010600030101010101" pitchFamily="2" charset="-122"/>
              </a:rPr>
              <a:t>     </a:t>
            </a:r>
            <a:r>
              <a:rPr lang="vi-VN" sz="3200" b="1" dirty="0" err="1">
                <a:solidFill>
                  <a:srgbClr val="0000CC"/>
                </a:solidFill>
                <a:latin typeface="+mj-lt"/>
                <a:ea typeface="宋体" panose="02010600030101010101" pitchFamily="2" charset="-122"/>
              </a:rPr>
              <a:t>Chỉ</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những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nhỏ</a:t>
            </a:r>
            <a:r>
              <a:rPr lang="vi-VN" sz="3200" b="1" dirty="0">
                <a:solidFill>
                  <a:srgbClr val="0000CC"/>
                </a:solidFill>
                <a:latin typeface="+mj-lt"/>
                <a:ea typeface="宋体" panose="02010600030101010101" pitchFamily="2" charset="-122"/>
              </a:rPr>
              <a:t> thôi nhưng </a:t>
            </a:r>
            <a:r>
              <a:rPr lang="vi-VN" sz="3200" b="1" dirty="0" err="1">
                <a:solidFill>
                  <a:srgbClr val="0000CC"/>
                </a:solidFill>
                <a:latin typeface="+mj-lt"/>
                <a:ea typeface="宋体" panose="02010600030101010101" pitchFamily="2" charset="-122"/>
              </a:rPr>
              <a:t>tớ</a:t>
            </a:r>
            <a:r>
              <a:rPr lang="vi-VN" sz="3200" b="1" dirty="0">
                <a:solidFill>
                  <a:srgbClr val="0000CC"/>
                </a:solidFill>
                <a:latin typeface="+mj-lt"/>
                <a:ea typeface="宋体" panose="02010600030101010101" pitchFamily="2" charset="-122"/>
              </a:rPr>
              <a:t> tin </a:t>
            </a:r>
            <a:r>
              <a:rPr lang="vi-VN" sz="3200" b="1" dirty="0" err="1">
                <a:solidFill>
                  <a:srgbClr val="0000CC"/>
                </a:solidFill>
                <a:latin typeface="+mj-lt"/>
                <a:ea typeface="宋体" panose="02010600030101010101" pitchFamily="2" charset="-122"/>
              </a:rPr>
              <a:t>rằng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cả</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mọi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người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cùng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thì</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kết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quả</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sẽ</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rất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lớn</a:t>
            </a:r>
            <a:r>
              <a:rPr lang="vi-VN" sz="3200" b="1" dirty="0">
                <a:solidFill>
                  <a:srgbClr val="0000CC"/>
                </a:solidFill>
                <a:latin typeface="+mj-lt"/>
                <a:ea typeface="宋体" panose="02010600030101010101" pitchFamily="2" charset="-122"/>
              </a:rPr>
              <a:t>.</a:t>
            </a:r>
          </a:p>
          <a:p>
            <a:pPr algn="just" defTabSz="1156076" eaLnBrk="1" hangingPunct="1">
              <a:spcBef>
                <a:spcPts val="1517"/>
              </a:spcBef>
              <a:spcAft>
                <a:spcPts val="0"/>
              </a:spcAft>
            </a:pPr>
            <a:r>
              <a:rPr lang="en-US" sz="3200" dirty="0">
                <a:solidFill>
                  <a:srgbClr val="002060"/>
                </a:solidFill>
                <a:latin typeface="#9Slide03 Montserrat Alternates" panose="00000500000000000000" pitchFamily="2" charset="0"/>
                <a:ea typeface="宋体" panose="02010600030101010101" pitchFamily="2" charset="-122"/>
              </a:rPr>
              <a:t>      </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1. Không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bừa</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bãi</a:t>
            </a:r>
            <a:endPar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a:p>
            <a:pPr algn="just" defTabSz="1156076" eaLnBrk="1" hangingPunct="1">
              <a:spcBef>
                <a:spcPts val="0"/>
              </a:spcBef>
              <a:spcAft>
                <a:spcPts val="0"/>
              </a:spcAft>
            </a:pPr>
            <a:r>
              <a:rPr lang="en-US"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Nhiều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bạn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thản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nhiên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ra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đường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vì</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cho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rằng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người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dọn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hộ</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Nếu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ai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cũng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như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thế</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Trái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Đất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sẽ</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biến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thành</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rác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khổng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lồ</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a:t>
            </a:r>
          </a:p>
          <a:p>
            <a:pPr algn="just" defTabSz="1156076" eaLnBrk="1" hangingPunct="1">
              <a:spcBef>
                <a:spcPts val="1517"/>
              </a:spcBef>
              <a:spcAft>
                <a:spcPts val="0"/>
              </a:spcAft>
            </a:pPr>
            <a:r>
              <a:rPr lang="en-US" sz="3034" dirty="0">
                <a:solidFill>
                  <a:srgbClr val="002060"/>
                </a:solidFill>
                <a:latin typeface="#9Slide03 Montserrat Alternates" panose="00000500000000000000" pitchFamily="2" charset="0"/>
                <a:ea typeface="宋体" panose="02010600030101010101" pitchFamily="2" charset="-122"/>
              </a:rPr>
              <a:t>     </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2. Không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dùng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 </a:t>
            </a:r>
          </a:p>
          <a:p>
            <a:pPr algn="just" defTabSz="1156076" eaLnBrk="1" hangingPunct="1">
              <a:spcBef>
                <a:spcPts val="0"/>
              </a:spcBef>
              <a:spcAft>
                <a:spcPts val="0"/>
              </a:spcAft>
            </a:pPr>
            <a:r>
              <a:rPr lang="en-US"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Ước</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tính</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hiện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nay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khoảng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300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triệu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 đang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bị</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vứt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trôi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nổi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trên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đại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dương.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Để</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cứu</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sinh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vật</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biển</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chúng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ta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có</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thể</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dùng</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vải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giấy</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thay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thế</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cho </a:t>
            </a:r>
            <a:r>
              <a:rPr lang="vi-VN" sz="3200" b="1" dirty="0" err="1">
                <a:solidFill>
                  <a:srgbClr val="0000CC"/>
                </a:solidFill>
                <a:latin typeface="Times New Roman" panose="02020603050405020304" pitchFamily="18" charset="0"/>
                <a:ea typeface="宋体" panose="02010600030101010101" pitchFamily="2" charset="-122"/>
                <a:cs typeface="Times New Roman" panose="02020603050405020304" pitchFamily="18" charset="0"/>
              </a:rPr>
              <a:t>túi</a:t>
            </a:r>
            <a:r>
              <a:rPr lang="vi-VN" sz="32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ni lông.</a:t>
            </a:r>
          </a:p>
          <a:p>
            <a:pPr algn="just" defTabSz="1156076" eaLnBrk="1" hangingPunct="1">
              <a:spcBef>
                <a:spcPts val="1517"/>
              </a:spcBef>
              <a:spcAft>
                <a:spcPts val="0"/>
              </a:spcAft>
            </a:pPr>
            <a:r>
              <a:rPr lang="en-US" sz="3034" dirty="0">
                <a:solidFill>
                  <a:srgbClr val="002060"/>
                </a:solidFill>
                <a:latin typeface="#9Slide03 Montserrat Alternates" panose="00000500000000000000" pitchFamily="2" charset="0"/>
                <a:ea typeface="宋体" panose="02010600030101010101" pitchFamily="2" charset="-122"/>
              </a:rPr>
              <a:t>   </a:t>
            </a:r>
            <a:r>
              <a:rPr lang="vi-VN" sz="3034" dirty="0">
                <a:solidFill>
                  <a:srgbClr val="002060"/>
                </a:solidFill>
                <a:latin typeface="#9Slide03 Montserrat Alternates" panose="00000500000000000000" pitchFamily="2" charset="0"/>
                <a:ea typeface="宋体" panose="02010600030101010101" pitchFamily="2" charset="-122"/>
              </a:rPr>
              <a:t> 3. </a:t>
            </a:r>
            <a:r>
              <a:rPr lang="vi-VN" sz="3200" b="1" dirty="0">
                <a:solidFill>
                  <a:srgbClr val="0000CC"/>
                </a:solidFill>
                <a:latin typeface="+mj-lt"/>
                <a:ea typeface="宋体" panose="02010600030101010101" pitchFamily="2" charset="-122"/>
              </a:rPr>
              <a:t>Không </a:t>
            </a:r>
            <a:r>
              <a:rPr lang="vi-VN" sz="3200" b="1" dirty="0" err="1">
                <a:solidFill>
                  <a:srgbClr val="0000CC"/>
                </a:solidFill>
                <a:latin typeface="+mj-lt"/>
                <a:ea typeface="宋体" panose="02010600030101010101" pitchFamily="2" charset="-122"/>
              </a:rPr>
              <a:t>lãng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phí</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a:t>
            </a:r>
          </a:p>
          <a:p>
            <a:pPr algn="just" defTabSz="1156076" eaLnBrk="1" hangingPunct="1">
              <a:spcBef>
                <a:spcPts val="0"/>
              </a:spcBef>
              <a:spcAft>
                <a:spcPts val="0"/>
              </a:spcAft>
            </a:pPr>
            <a:r>
              <a:rPr lang="en-US"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này</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chắc</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chắn</a:t>
            </a:r>
            <a:r>
              <a:rPr lang="vi-VN" sz="3200" b="1" dirty="0">
                <a:solidFill>
                  <a:srgbClr val="0000CC"/>
                </a:solidFill>
                <a:latin typeface="+mj-lt"/>
                <a:ea typeface="宋体" panose="02010600030101010101" pitchFamily="2" charset="-122"/>
              </a:rPr>
              <a:t> ai </a:t>
            </a:r>
            <a:r>
              <a:rPr lang="vi-VN" sz="3200" b="1" dirty="0" err="1">
                <a:solidFill>
                  <a:srgbClr val="0000CC"/>
                </a:solidFill>
                <a:latin typeface="+mj-lt"/>
                <a:ea typeface="宋体" panose="02010600030101010101" pitchFamily="2" charset="-122"/>
              </a:rPr>
              <a:t>cũng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được</a:t>
            </a:r>
            <a:r>
              <a:rPr lang="vi-VN" sz="3200" b="1" dirty="0">
                <a:solidFill>
                  <a:srgbClr val="0000CC"/>
                </a:solidFill>
                <a:latin typeface="+mj-lt"/>
                <a:ea typeface="宋体" panose="02010600030101010101" pitchFamily="2" charset="-122"/>
              </a:rPr>
              <a:t>. Không </a:t>
            </a:r>
            <a:r>
              <a:rPr lang="vi-VN" sz="3200" b="1" dirty="0" err="1">
                <a:solidFill>
                  <a:srgbClr val="0000CC"/>
                </a:solidFill>
                <a:latin typeface="+mj-lt"/>
                <a:ea typeface="宋体" panose="02010600030101010101" pitchFamily="2" charset="-122"/>
              </a:rPr>
              <a:t>để</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thừa</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chúng</a:t>
            </a:r>
            <a:r>
              <a:rPr lang="vi-VN" sz="3200" b="1" dirty="0">
                <a:solidFill>
                  <a:srgbClr val="0000CC"/>
                </a:solidFill>
                <a:latin typeface="+mj-lt"/>
                <a:ea typeface="宋体" panose="02010600030101010101" pitchFamily="2" charset="-122"/>
              </a:rPr>
              <a:t> ta tôn </a:t>
            </a:r>
            <a:r>
              <a:rPr lang="vi-VN" sz="3200" b="1" dirty="0" err="1">
                <a:solidFill>
                  <a:srgbClr val="0000CC"/>
                </a:solidFill>
                <a:latin typeface="+mj-lt"/>
                <a:ea typeface="宋体" panose="02010600030101010101" pitchFamily="2" charset="-122"/>
              </a:rPr>
              <a:t>trọng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người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làm</a:t>
            </a:r>
            <a:r>
              <a:rPr lang="vi-VN" sz="3200" b="1" dirty="0">
                <a:solidFill>
                  <a:srgbClr val="0000CC"/>
                </a:solidFill>
                <a:latin typeface="+mj-lt"/>
                <a:ea typeface="宋体" panose="02010600030101010101" pitchFamily="2" charset="-122"/>
              </a:rPr>
              <a:t> ra </a:t>
            </a:r>
            <a:r>
              <a:rPr lang="vi-VN" sz="3200" b="1" dirty="0" err="1">
                <a:solidFill>
                  <a:srgbClr val="0000CC"/>
                </a:solidFill>
                <a:latin typeface="+mj-lt"/>
                <a:ea typeface="宋体" panose="02010600030101010101" pitchFamily="2" charset="-122"/>
              </a:rPr>
              <a:t>thức</a:t>
            </a:r>
            <a:r>
              <a:rPr lang="vi-VN" sz="3200" b="1" dirty="0">
                <a:solidFill>
                  <a:srgbClr val="0000CC"/>
                </a:solidFill>
                <a:latin typeface="+mj-lt"/>
                <a:ea typeface="宋体" panose="02010600030101010101" pitchFamily="2" charset="-122"/>
              </a:rPr>
              <a:t> ăn cho </a:t>
            </a:r>
            <a:r>
              <a:rPr lang="vi-VN" sz="3200" b="1" dirty="0" err="1">
                <a:solidFill>
                  <a:srgbClr val="0000CC"/>
                </a:solidFill>
                <a:latin typeface="+mj-lt"/>
                <a:ea typeface="宋体" panose="02010600030101010101" pitchFamily="2" charset="-122"/>
              </a:rPr>
              <a:t>mình</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Và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thế</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là</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Trái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Đất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cũng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được</a:t>
            </a:r>
            <a:r>
              <a:rPr lang="vi-VN" sz="3200" b="1" dirty="0">
                <a:solidFill>
                  <a:srgbClr val="0000CC"/>
                </a:solidFill>
                <a:latin typeface="+mj-lt"/>
                <a:ea typeface="宋体" panose="02010600030101010101" pitchFamily="2" charset="-122"/>
              </a:rPr>
              <a:t> tôn </a:t>
            </a:r>
            <a:r>
              <a:rPr lang="vi-VN" sz="3200" b="1" dirty="0" err="1">
                <a:solidFill>
                  <a:srgbClr val="0000CC"/>
                </a:solidFill>
                <a:latin typeface="+mj-lt"/>
                <a:ea typeface="宋体" panose="02010600030101010101" pitchFamily="2" charset="-122"/>
              </a:rPr>
              <a:t>trọng</a:t>
            </a:r>
            <a:r>
              <a:rPr lang="vi-VN" sz="3200" b="1" dirty="0">
                <a:solidFill>
                  <a:srgbClr val="0000CC"/>
                </a:solidFill>
                <a:latin typeface="+mj-lt"/>
                <a:ea typeface="宋体" panose="02010600030101010101" pitchFamily="2" charset="-122"/>
              </a:rPr>
              <a:t>.</a:t>
            </a:r>
          </a:p>
          <a:p>
            <a:pPr algn="just" defTabSz="1156076" eaLnBrk="1" hangingPunct="1">
              <a:spcBef>
                <a:spcPts val="759"/>
              </a:spcBef>
              <a:spcAft>
                <a:spcPts val="0"/>
              </a:spcAft>
            </a:pPr>
            <a:r>
              <a:rPr lang="vi-VN" sz="3200" b="1" dirty="0">
                <a:solidFill>
                  <a:srgbClr val="0000CC"/>
                </a:solidFill>
                <a:latin typeface="+mj-lt"/>
                <a:ea typeface="宋体" panose="02010600030101010101" pitchFamily="2" charset="-122"/>
              </a:rPr>
              <a:t> </a:t>
            </a:r>
            <a:r>
              <a:rPr lang="en-US"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Đến</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lượt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bạn</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rồi</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Hãy</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viết</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tiếp</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những</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điều</a:t>
            </a:r>
            <a:r>
              <a:rPr lang="vi-VN" sz="3200" b="1" dirty="0">
                <a:solidFill>
                  <a:srgbClr val="0000CC"/>
                </a:solidFill>
                <a:latin typeface="+mj-lt"/>
                <a:ea typeface="宋体" panose="02010600030101010101" pitchFamily="2" charset="-122"/>
              </a:rPr>
              <a:t> </a:t>
            </a:r>
            <a:r>
              <a:rPr lang="vi-VN" sz="3200" b="1" dirty="0" err="1">
                <a:solidFill>
                  <a:srgbClr val="0000CC"/>
                </a:solidFill>
                <a:latin typeface="+mj-lt"/>
                <a:ea typeface="宋体" panose="02010600030101010101" pitchFamily="2" charset="-122"/>
              </a:rPr>
              <a:t>thứ</a:t>
            </a:r>
            <a:r>
              <a:rPr lang="vi-VN" sz="3200" b="1" dirty="0">
                <a:solidFill>
                  <a:srgbClr val="0000CC"/>
                </a:solidFill>
                <a:latin typeface="+mj-lt"/>
                <a:ea typeface="宋体" panose="02010600030101010101" pitchFamily="2" charset="-122"/>
              </a:rPr>
              <a:t> tư, </a:t>
            </a:r>
            <a:r>
              <a:rPr lang="vi-VN" sz="3200" b="1" dirty="0" err="1">
                <a:solidFill>
                  <a:srgbClr val="0000CC"/>
                </a:solidFill>
                <a:latin typeface="+mj-lt"/>
                <a:ea typeface="宋体" panose="02010600030101010101" pitchFamily="2" charset="-122"/>
              </a:rPr>
              <a:t>thứ</a:t>
            </a:r>
            <a:r>
              <a:rPr lang="vi-VN" sz="3200" b="1" dirty="0">
                <a:solidFill>
                  <a:srgbClr val="0000CC"/>
                </a:solidFill>
                <a:latin typeface="+mj-lt"/>
                <a:ea typeface="宋体" panose="02010600030101010101" pitchFamily="2" charset="-122"/>
              </a:rPr>
              <a:t> năm,.... </a:t>
            </a:r>
            <a:r>
              <a:rPr lang="vi-VN" sz="3200" b="1" dirty="0" err="1">
                <a:solidFill>
                  <a:srgbClr val="0000CC"/>
                </a:solidFill>
                <a:latin typeface="+mj-lt"/>
                <a:ea typeface="宋体" panose="02010600030101010101" pitchFamily="2" charset="-122"/>
              </a:rPr>
              <a:t>nhé</a:t>
            </a:r>
            <a:r>
              <a:rPr lang="vi-VN" sz="3200" b="1" dirty="0">
                <a:solidFill>
                  <a:srgbClr val="0000CC"/>
                </a:solidFill>
                <a:latin typeface="+mj-lt"/>
                <a:ea typeface="宋体" panose="02010600030101010101" pitchFamily="2" charset="-122"/>
              </a:rPr>
              <a:t>. </a:t>
            </a:r>
            <a:endParaRPr lang="en-US" sz="3200" b="1" dirty="0">
              <a:solidFill>
                <a:srgbClr val="0000CC"/>
              </a:solidFill>
              <a:latin typeface="+mj-lt"/>
              <a:ea typeface="宋体" panose="02010600030101010101" pitchFamily="2" charset="-122"/>
            </a:endParaRPr>
          </a:p>
        </p:txBody>
      </p:sp>
      <p:sp>
        <p:nvSpPr>
          <p:cNvPr id="12" name="TextBox 11">
            <a:extLst>
              <a:ext uri="{FF2B5EF4-FFF2-40B4-BE49-F238E27FC236}">
                <a16:creationId xmlns:a16="http://schemas.microsoft.com/office/drawing/2014/main" id="{1D2E863C-6A6D-44A7-9622-89FEB5D57F75}"/>
              </a:ext>
            </a:extLst>
          </p:cNvPr>
          <p:cNvSpPr txBox="1"/>
          <p:nvPr/>
        </p:nvSpPr>
        <p:spPr>
          <a:xfrm>
            <a:off x="2949191" y="547166"/>
            <a:ext cx="10130710" cy="637097"/>
          </a:xfrm>
          <a:prstGeom prst="rect">
            <a:avLst/>
          </a:prstGeom>
          <a:noFill/>
        </p:spPr>
        <p:txBody>
          <a:bodyPr wrap="square">
            <a:spAutoFit/>
          </a:bodyPr>
          <a:lstStyle/>
          <a:p>
            <a:pPr defTabSz="1156076" eaLnBrk="1" hangingPunct="1">
              <a:spcBef>
                <a:spcPts val="0"/>
              </a:spcBef>
              <a:spcAft>
                <a:spcPts val="0"/>
              </a:spcAft>
            </a:pPr>
            <a:r>
              <a:rPr lang="vi-VN" sz="354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NHỮNG ĐIỀU NHỎ TỚ LÀM CHO TRÁI ĐẤT</a:t>
            </a:r>
          </a:p>
        </p:txBody>
      </p:sp>
      <p:grpSp>
        <p:nvGrpSpPr>
          <p:cNvPr id="26" name="Group 25">
            <a:extLst>
              <a:ext uri="{FF2B5EF4-FFF2-40B4-BE49-F238E27FC236}">
                <a16:creationId xmlns:a16="http://schemas.microsoft.com/office/drawing/2014/main" id="{26EC8DEC-8E6E-487A-B19F-06BA93F0B0EC}"/>
              </a:ext>
            </a:extLst>
          </p:cNvPr>
          <p:cNvGrpSpPr/>
          <p:nvPr/>
        </p:nvGrpSpPr>
        <p:grpSpPr>
          <a:xfrm>
            <a:off x="12927621" y="-252979"/>
            <a:ext cx="3425300" cy="313413"/>
            <a:chOff x="265396" y="-1687125"/>
            <a:chExt cx="3087610" cy="12341756"/>
          </a:xfrm>
        </p:grpSpPr>
        <p:pic>
          <p:nvPicPr>
            <p:cNvPr id="27" name="Picture 26" descr="A screenshot of a computer&#10;&#10;Description automatically generated with low confidence">
              <a:extLst>
                <a:ext uri="{FF2B5EF4-FFF2-40B4-BE49-F238E27FC236}">
                  <a16:creationId xmlns:a16="http://schemas.microsoft.com/office/drawing/2014/main" id="{99D5548A-CF9A-4A0F-BE9E-E9E37E34407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697" b="59546"/>
            <a:stretch/>
          </p:blipFill>
          <p:spPr>
            <a:xfrm>
              <a:off x="402663" y="-1687125"/>
              <a:ext cx="2950343" cy="1227898"/>
            </a:xfrm>
            <a:prstGeom prst="rect">
              <a:avLst/>
            </a:prstGeom>
          </p:spPr>
        </p:pic>
        <p:sp>
          <p:nvSpPr>
            <p:cNvPr id="28" name="TextBox 27">
              <a:extLst>
                <a:ext uri="{FF2B5EF4-FFF2-40B4-BE49-F238E27FC236}">
                  <a16:creationId xmlns:a16="http://schemas.microsoft.com/office/drawing/2014/main" id="{A067DAD8-5FFA-4CBB-8277-9FD794BFFF23}"/>
                </a:ext>
              </a:extLst>
            </p:cNvPr>
            <p:cNvSpPr txBox="1"/>
            <p:nvPr/>
          </p:nvSpPr>
          <p:spPr>
            <a:xfrm>
              <a:off x="265396" y="9989855"/>
              <a:ext cx="2760873" cy="664776"/>
            </a:xfrm>
            <a:prstGeom prst="rect">
              <a:avLst/>
            </a:prstGeom>
            <a:noFill/>
          </p:spPr>
          <p:txBody>
            <a:bodyPr wrap="square">
              <a:spAutoFit/>
            </a:bodyPr>
            <a:lstStyle/>
            <a:p>
              <a:pPr algn="ctr" defTabSz="1156076" eaLnBrk="1" fontAlgn="auto" hangingPunct="1">
                <a:spcBef>
                  <a:spcPts val="0"/>
                </a:spcBef>
                <a:spcAft>
                  <a:spcPts val="0"/>
                </a:spcAft>
                <a:defRPr/>
              </a:pP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Đọc</a:t>
              </a:r>
              <a:r>
                <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nối</a:t>
              </a:r>
              <a:r>
                <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sz="4000" b="1"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tiếp</a:t>
              </a:r>
              <a:endParaRPr lang="en-US" sz="40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9" name="Group 9">
            <a:extLst>
              <a:ext uri="{FF2B5EF4-FFF2-40B4-BE49-F238E27FC236}">
                <a16:creationId xmlns:a16="http://schemas.microsoft.com/office/drawing/2014/main" id="{E2C826DE-9267-4002-A3F1-209C9F125E71}"/>
              </a:ext>
            </a:extLst>
          </p:cNvPr>
          <p:cNvGrpSpPr/>
          <p:nvPr/>
        </p:nvGrpSpPr>
        <p:grpSpPr>
          <a:xfrm>
            <a:off x="1015058" y="1113846"/>
            <a:ext cx="14380228" cy="1364756"/>
            <a:chOff x="1129162" y="2482160"/>
            <a:chExt cx="4768469" cy="216879"/>
          </a:xfrm>
        </p:grpSpPr>
        <p:sp>
          <p:nvSpPr>
            <p:cNvPr id="30" name="Rectangle 10">
              <a:extLst>
                <a:ext uri="{FF2B5EF4-FFF2-40B4-BE49-F238E27FC236}">
                  <a16:creationId xmlns:a16="http://schemas.microsoft.com/office/drawing/2014/main" id="{0A8AE63D-7CBC-4050-9BDA-8B0D6CE93CFF}"/>
                </a:ext>
              </a:extLst>
            </p:cNvPr>
            <p:cNvSpPr/>
            <p:nvPr/>
          </p:nvSpPr>
          <p:spPr>
            <a:xfrm>
              <a:off x="1146125" y="2532462"/>
              <a:ext cx="4751506" cy="166577"/>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dirty="0">
                <a:solidFill>
                  <a:prstClr val="black"/>
                </a:solidFill>
                <a:latin typeface="等线" panose="020F0502020204030204"/>
              </a:endParaRPr>
            </a:p>
          </p:txBody>
        </p:sp>
        <p:sp>
          <p:nvSpPr>
            <p:cNvPr id="31" name="Oval 11">
              <a:extLst>
                <a:ext uri="{FF2B5EF4-FFF2-40B4-BE49-F238E27FC236}">
                  <a16:creationId xmlns:a16="http://schemas.microsoft.com/office/drawing/2014/main" id="{4D73F82C-D002-47F6-AFFB-0D55ADC81F9A}"/>
                </a:ext>
              </a:extLst>
            </p:cNvPr>
            <p:cNvSpPr/>
            <p:nvPr/>
          </p:nvSpPr>
          <p:spPr>
            <a:xfrm>
              <a:off x="1129162" y="2482160"/>
              <a:ext cx="273261" cy="127731"/>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1</a:t>
              </a:r>
            </a:p>
          </p:txBody>
        </p:sp>
      </p:grpSp>
      <p:grpSp>
        <p:nvGrpSpPr>
          <p:cNvPr id="32" name="Group 24">
            <a:extLst>
              <a:ext uri="{FF2B5EF4-FFF2-40B4-BE49-F238E27FC236}">
                <a16:creationId xmlns:a16="http://schemas.microsoft.com/office/drawing/2014/main" id="{0E52FAB3-84DC-495F-AA20-E1DE3DC30484}"/>
              </a:ext>
            </a:extLst>
          </p:cNvPr>
          <p:cNvGrpSpPr/>
          <p:nvPr/>
        </p:nvGrpSpPr>
        <p:grpSpPr>
          <a:xfrm>
            <a:off x="761927" y="2393233"/>
            <a:ext cx="14617027" cy="1723575"/>
            <a:chOff x="980322" y="2486481"/>
            <a:chExt cx="4462341" cy="574642"/>
          </a:xfrm>
        </p:grpSpPr>
        <p:sp>
          <p:nvSpPr>
            <p:cNvPr id="33" name="Rectangle 25">
              <a:extLst>
                <a:ext uri="{FF2B5EF4-FFF2-40B4-BE49-F238E27FC236}">
                  <a16:creationId xmlns:a16="http://schemas.microsoft.com/office/drawing/2014/main" id="{16E412C8-3375-4886-84B0-D5B63F9E8201}"/>
                </a:ext>
              </a:extLst>
            </p:cNvPr>
            <p:cNvSpPr/>
            <p:nvPr/>
          </p:nvSpPr>
          <p:spPr>
            <a:xfrm>
              <a:off x="1052613" y="2548117"/>
              <a:ext cx="4390050" cy="513006"/>
            </a:xfrm>
            <a:prstGeom prst="rect">
              <a:avLst/>
            </a:prstGeom>
            <a:noFill/>
            <a:ln w="28575">
              <a:solidFill>
                <a:schemeClr val="accent1">
                  <a:lumMod val="75000"/>
                </a:schemeClr>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34" name="Oval 26">
              <a:extLst>
                <a:ext uri="{FF2B5EF4-FFF2-40B4-BE49-F238E27FC236}">
                  <a16:creationId xmlns:a16="http://schemas.microsoft.com/office/drawing/2014/main" id="{1BB863DF-D01D-4A00-A538-C0499AB10D06}"/>
                </a:ext>
              </a:extLst>
            </p:cNvPr>
            <p:cNvSpPr/>
            <p:nvPr/>
          </p:nvSpPr>
          <p:spPr>
            <a:xfrm>
              <a:off x="980322" y="2486481"/>
              <a:ext cx="251575" cy="267979"/>
            </a:xfrm>
            <a:prstGeom prst="ellips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2</a:t>
              </a:r>
            </a:p>
          </p:txBody>
        </p:sp>
      </p:grpSp>
      <p:grpSp>
        <p:nvGrpSpPr>
          <p:cNvPr id="35" name="Group 9">
            <a:extLst>
              <a:ext uri="{FF2B5EF4-FFF2-40B4-BE49-F238E27FC236}">
                <a16:creationId xmlns:a16="http://schemas.microsoft.com/office/drawing/2014/main" id="{012E06CF-621A-4AAA-B508-4FA64E9B7B38}"/>
              </a:ext>
            </a:extLst>
          </p:cNvPr>
          <p:cNvGrpSpPr/>
          <p:nvPr/>
        </p:nvGrpSpPr>
        <p:grpSpPr>
          <a:xfrm>
            <a:off x="673258" y="4005865"/>
            <a:ext cx="14705696" cy="2022733"/>
            <a:chOff x="1019304" y="2544051"/>
            <a:chExt cx="4915161" cy="625088"/>
          </a:xfrm>
        </p:grpSpPr>
        <p:sp>
          <p:nvSpPr>
            <p:cNvPr id="36" name="Rectangle 10">
              <a:extLst>
                <a:ext uri="{FF2B5EF4-FFF2-40B4-BE49-F238E27FC236}">
                  <a16:creationId xmlns:a16="http://schemas.microsoft.com/office/drawing/2014/main" id="{62B57997-AF32-4859-A17E-BFA85EDE6A11}"/>
                </a:ext>
              </a:extLst>
            </p:cNvPr>
            <p:cNvSpPr/>
            <p:nvPr/>
          </p:nvSpPr>
          <p:spPr>
            <a:xfrm>
              <a:off x="1146125" y="2607489"/>
              <a:ext cx="4788340" cy="561650"/>
            </a:xfrm>
            <a:prstGeom prst="rect">
              <a:avLst/>
            </a:prstGeom>
            <a:noFill/>
            <a:ln w="28575">
              <a:solidFill>
                <a:srgbClr val="7030A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37" name="Oval 11">
              <a:extLst>
                <a:ext uri="{FF2B5EF4-FFF2-40B4-BE49-F238E27FC236}">
                  <a16:creationId xmlns:a16="http://schemas.microsoft.com/office/drawing/2014/main" id="{4784258C-4F1B-4A87-8DBE-0CCDF822BF39}"/>
                </a:ext>
              </a:extLst>
            </p:cNvPr>
            <p:cNvSpPr/>
            <p:nvPr/>
          </p:nvSpPr>
          <p:spPr>
            <a:xfrm>
              <a:off x="1019304" y="2544051"/>
              <a:ext cx="267382" cy="24072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3</a:t>
              </a:r>
            </a:p>
          </p:txBody>
        </p:sp>
      </p:grpSp>
      <p:grpSp>
        <p:nvGrpSpPr>
          <p:cNvPr id="38" name="Group 9">
            <a:extLst>
              <a:ext uri="{FF2B5EF4-FFF2-40B4-BE49-F238E27FC236}">
                <a16:creationId xmlns:a16="http://schemas.microsoft.com/office/drawing/2014/main" id="{8835E72B-81EF-4E58-8B3B-43937B0266F5}"/>
              </a:ext>
            </a:extLst>
          </p:cNvPr>
          <p:cNvGrpSpPr/>
          <p:nvPr/>
        </p:nvGrpSpPr>
        <p:grpSpPr>
          <a:xfrm>
            <a:off x="669557" y="6007423"/>
            <a:ext cx="14705696" cy="2752298"/>
            <a:chOff x="1019304" y="2544051"/>
            <a:chExt cx="4915161" cy="850546"/>
          </a:xfrm>
        </p:grpSpPr>
        <p:sp>
          <p:nvSpPr>
            <p:cNvPr id="39" name="Rectangle 10">
              <a:extLst>
                <a:ext uri="{FF2B5EF4-FFF2-40B4-BE49-F238E27FC236}">
                  <a16:creationId xmlns:a16="http://schemas.microsoft.com/office/drawing/2014/main" id="{8DA3E486-7AE0-4274-8FBE-C5E288A775D7}"/>
                </a:ext>
              </a:extLst>
            </p:cNvPr>
            <p:cNvSpPr/>
            <p:nvPr/>
          </p:nvSpPr>
          <p:spPr>
            <a:xfrm>
              <a:off x="1146125" y="2607489"/>
              <a:ext cx="4788340" cy="787108"/>
            </a:xfrm>
            <a:prstGeom prst="rect">
              <a:avLst/>
            </a:prstGeom>
            <a:noFill/>
            <a:ln w="28575">
              <a:solidFill>
                <a:srgbClr val="0A1A3B"/>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endParaRPr lang="en-US" sz="2276">
                <a:solidFill>
                  <a:prstClr val="black"/>
                </a:solidFill>
                <a:latin typeface="等线" panose="020F0502020204030204"/>
              </a:endParaRPr>
            </a:p>
          </p:txBody>
        </p:sp>
        <p:sp>
          <p:nvSpPr>
            <p:cNvPr id="40" name="Oval 11">
              <a:extLst>
                <a:ext uri="{FF2B5EF4-FFF2-40B4-BE49-F238E27FC236}">
                  <a16:creationId xmlns:a16="http://schemas.microsoft.com/office/drawing/2014/main" id="{9169D82D-EEEA-4BA8-945F-0A8FE0836279}"/>
                </a:ext>
              </a:extLst>
            </p:cNvPr>
            <p:cNvSpPr/>
            <p:nvPr/>
          </p:nvSpPr>
          <p:spPr>
            <a:xfrm>
              <a:off x="1019304" y="2544051"/>
              <a:ext cx="267382" cy="240726"/>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156076" eaLnBrk="1" fontAlgn="auto" hangingPunct="1">
                <a:spcBef>
                  <a:spcPts val="0"/>
                </a:spcBef>
                <a:spcAft>
                  <a:spcPts val="0"/>
                </a:spcAft>
                <a:defRPr/>
              </a:pPr>
              <a:r>
                <a:rPr lang="en-US" sz="3034" dirty="0">
                  <a:solidFill>
                    <a:prstClr val="black"/>
                  </a:solidFill>
                  <a:latin typeface="等线" panose="020F0502020204030204"/>
                </a:rPr>
                <a:t>4</a:t>
              </a:r>
            </a:p>
          </p:txBody>
        </p:sp>
      </p:grpSp>
    </p:spTree>
    <p:extLst>
      <p:ext uri="{BB962C8B-B14F-4D97-AF65-F5344CB8AC3E}">
        <p14:creationId xmlns:p14="http://schemas.microsoft.com/office/powerpoint/2010/main" val="3497910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heel(1)">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heel(1)">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heel(1)">
                                      <p:cBhvr>
                                        <p:cTn id="37" dur="20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1528685" y="2796873"/>
            <a:ext cx="12496799"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Đọc bài văn, bài thơ về đồ vật thông minh giúp con người trong công việc và viết vào phiếu đọc sách theo mẫu</a:t>
            </a:r>
            <a:endParaRPr lang="en-US" sz="3600" dirty="0">
              <a:solidFill>
                <a:srgbClr val="0000CC"/>
              </a:solidFill>
              <a:latin typeface="Times New Roman" panose="02020603050405020304" pitchFamily="18" charset="0"/>
              <a:cs typeface="Times New Roman" panose="02020603050405020304" pitchFamily="18" charset="0"/>
            </a:endParaRPr>
          </a:p>
          <a:p>
            <a:r>
              <a:rPr lang="nl-NL" sz="3600" b="1" dirty="0">
                <a:solidFill>
                  <a:srgbClr val="0000CC"/>
                </a:solidFill>
                <a:latin typeface="Times New Roman" panose="02020603050405020304" pitchFamily="18" charset="0"/>
                <a:cs typeface="Times New Roman" panose="02020603050405020304" pitchFamily="18" charset="0"/>
              </a:rPr>
              <a:t>mẫu</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3472180" y="4052837"/>
            <a:ext cx="8543786" cy="10635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00CC"/>
                </a:solidFill>
                <a:latin typeface="Times New Roman" panose="02020603050405020304" pitchFamily="18" charset="0"/>
                <a:cs typeface="Times New Roman" panose="02020603050405020304" pitchFamily="18" charset="0"/>
              </a:rPr>
              <a:t>PHIẾU ĐỌC SÁCH</a:t>
            </a:r>
          </a:p>
          <a:p>
            <a:pPr algn="ct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24621BAC-D6A3-2D13-6BDA-34304EA6559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graphicFrame>
        <p:nvGraphicFramePr>
          <p:cNvPr id="2" name="Table 2">
            <a:extLst>
              <a:ext uri="{FF2B5EF4-FFF2-40B4-BE49-F238E27FC236}">
                <a16:creationId xmlns:a16="http://schemas.microsoft.com/office/drawing/2014/main" id="{F8EC3107-A81C-00BC-59C4-080248C42671}"/>
              </a:ext>
            </a:extLst>
          </p:cNvPr>
          <p:cNvGraphicFramePr>
            <a:graphicFrameLocks noGrp="1"/>
          </p:cNvGraphicFramePr>
          <p:nvPr>
            <p:extLst>
              <p:ext uri="{D42A27DB-BD31-4B8C-83A1-F6EECF244321}">
                <p14:modId xmlns:p14="http://schemas.microsoft.com/office/powerpoint/2010/main" val="579907783"/>
              </p:ext>
            </p:extLst>
          </p:nvPr>
        </p:nvGraphicFramePr>
        <p:xfrm>
          <a:off x="1051719" y="4584600"/>
          <a:ext cx="12973765" cy="2400738"/>
        </p:xfrm>
        <a:graphic>
          <a:graphicData uri="http://schemas.openxmlformats.org/drawingml/2006/table">
            <a:tbl>
              <a:tblPr firstRow="1" bandRow="1">
                <a:tableStyleId>{5C22544A-7EE6-4342-B048-85BDC9FD1C3A}</a:tableStyleId>
              </a:tblPr>
              <a:tblGrid>
                <a:gridCol w="5943600">
                  <a:extLst>
                    <a:ext uri="{9D8B030D-6E8A-4147-A177-3AD203B41FA5}">
                      <a16:colId xmlns:a16="http://schemas.microsoft.com/office/drawing/2014/main" val="1757755513"/>
                    </a:ext>
                  </a:extLst>
                </a:gridCol>
                <a:gridCol w="7030165">
                  <a:extLst>
                    <a:ext uri="{9D8B030D-6E8A-4147-A177-3AD203B41FA5}">
                      <a16:colId xmlns:a16="http://schemas.microsoft.com/office/drawing/2014/main" val="4087740930"/>
                    </a:ext>
                  </a:extLst>
                </a:gridCol>
              </a:tblGrid>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bài</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6836588"/>
                  </a:ext>
                </a:extLst>
              </a:tr>
              <a:tr h="1120578">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giả</a:t>
                      </a:r>
                      <a:r>
                        <a:rPr lang="en-US" sz="3600" b="1" dirty="0">
                          <a:solidFill>
                            <a:srgbClr val="0000CC"/>
                          </a:solidFill>
                          <a:latin typeface="Times New Roman" panose="02020603050405020304" pitchFamily="18" charset="0"/>
                          <a:cs typeface="Times New Roman" panose="02020603050405020304" pitchFamily="18" charset="0"/>
                        </a:rPr>
                        <a:t>: (…)</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tin </a:t>
                      </a:r>
                      <a:r>
                        <a:rPr lang="en-US" sz="3600" b="1" dirty="0" err="1">
                          <a:solidFill>
                            <a:srgbClr val="0000CC"/>
                          </a:solidFill>
                          <a:latin typeface="Times New Roman" panose="02020603050405020304" pitchFamily="18" charset="0"/>
                          <a:cs typeface="Times New Roman" panose="02020603050405020304" pitchFamily="18" charset="0"/>
                        </a:rPr>
                        <a:t>thú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vị</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rgbClr val="0000CC"/>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81346604"/>
                  </a:ext>
                </a:extLst>
              </a:tr>
              <a:tr h="614511">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Tên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đồ</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p>
                  </a:txBody>
                  <a:tcPr/>
                </a:tc>
                <a:tc>
                  <a:txBody>
                    <a:bodyPr/>
                    <a:lstStyle/>
                    <a:p>
                      <a:r>
                        <a:rPr lang="en-US" sz="3600" b="1" dirty="0" err="1">
                          <a:solidFill>
                            <a:srgbClr val="0000CC"/>
                          </a:solidFill>
                          <a:latin typeface="Times New Roman" panose="02020603050405020304" pitchFamily="18" charset="0"/>
                          <a:cs typeface="Times New Roman" panose="02020603050405020304" pitchFamily="18" charset="0"/>
                        </a:rPr>
                        <a:t>Mức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yêu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thích</a:t>
                      </a:r>
                      <a:r>
                        <a:rPr lang="en-US" sz="3600" b="1" dirty="0">
                          <a:solidFill>
                            <a:srgbClr val="0000CC"/>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2435575420"/>
                  </a:ext>
                </a:extLst>
              </a:tr>
            </a:tbl>
          </a:graphicData>
        </a:graphic>
      </p:graphicFrame>
      <p:sp>
        <p:nvSpPr>
          <p:cNvPr id="3" name="Star: 5 Points 2">
            <a:extLst>
              <a:ext uri="{FF2B5EF4-FFF2-40B4-BE49-F238E27FC236}">
                <a16:creationId xmlns:a16="http://schemas.microsoft.com/office/drawing/2014/main" id="{A90FDBF3-EC60-4F1F-18C9-4C53A2E21485}"/>
              </a:ext>
            </a:extLst>
          </p:cNvPr>
          <p:cNvSpPr/>
          <p:nvPr/>
        </p:nvSpPr>
        <p:spPr>
          <a:xfrm>
            <a:off x="10805319"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89E808A-6F08-DE10-F63E-9518C03AC010}"/>
              </a:ext>
            </a:extLst>
          </p:cNvPr>
          <p:cNvSpPr/>
          <p:nvPr/>
        </p:nvSpPr>
        <p:spPr>
          <a:xfrm>
            <a:off x="11414919"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E98225AF-0E56-9C6A-50A5-76AEDA2A1821}"/>
              </a:ext>
            </a:extLst>
          </p:cNvPr>
          <p:cNvSpPr/>
          <p:nvPr/>
        </p:nvSpPr>
        <p:spPr>
          <a:xfrm>
            <a:off x="12021666" y="6419313"/>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1A777848-D96D-28AC-A830-2EA1F524A250}"/>
              </a:ext>
            </a:extLst>
          </p:cNvPr>
          <p:cNvSpPr/>
          <p:nvPr/>
        </p:nvSpPr>
        <p:spPr>
          <a:xfrm>
            <a:off x="12562293" y="6417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65CED63A-5D0C-56C0-AB46-F7226169C344}"/>
              </a:ext>
            </a:extLst>
          </p:cNvPr>
          <p:cNvSpPr/>
          <p:nvPr/>
        </p:nvSpPr>
        <p:spPr>
          <a:xfrm>
            <a:off x="13086945" y="6417486"/>
            <a:ext cx="385374" cy="28811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673648"/>
            <a:chOff x="1508918" y="1888664"/>
            <a:chExt cx="6172201" cy="1128834"/>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rộng</a:t>
              </a:r>
              <a:r>
                <a:rPr lang="en-US" sz="36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3" name="Rectangle 12"/>
          <p:cNvSpPr/>
          <p:nvPr/>
        </p:nvSpPr>
        <p:spPr>
          <a:xfrm>
            <a:off x="1528685" y="2796873"/>
            <a:ext cx="1362003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t>1. </a:t>
            </a:r>
            <a:r>
              <a:rPr lang="nl-NL" sz="3600" b="1" dirty="0">
                <a:solidFill>
                  <a:srgbClr val="0000CC"/>
                </a:solidFill>
                <a:latin typeface="Times New Roman" panose="02020603050405020304" pitchFamily="18" charset="0"/>
                <a:cs typeface="Times New Roman" panose="02020603050405020304" pitchFamily="18" charset="0"/>
              </a:rPr>
              <a:t>2. </a:t>
            </a:r>
            <a:r>
              <a:rPr lang="en-US" sz="3600" b="1" dirty="0" err="1">
                <a:solidFill>
                  <a:srgbClr val="0000CC"/>
                </a:solidFill>
                <a:latin typeface="Times New Roman" panose="02020603050405020304" pitchFamily="18" charset="0"/>
                <a:cs typeface="Times New Roman" panose="02020603050405020304" pitchFamily="18" charset="0"/>
              </a:rPr>
              <a:t>Trao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về</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nội</a:t>
            </a:r>
            <a:r>
              <a:rPr lang="en-US" sz="3600" b="1" dirty="0">
                <a:solidFill>
                  <a:srgbClr val="0000CC"/>
                </a:solidFill>
                <a:latin typeface="Times New Roman" panose="02020603050405020304" pitchFamily="18" charset="0"/>
                <a:cs typeface="Times New Roman" panose="02020603050405020304" pitchFamily="18" charset="0"/>
              </a:rPr>
              <a:t> dung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24621BAC-D6A3-2D13-6BDA-34304EA6559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7" name="TextBox 26">
            <a:extLst>
              <a:ext uri="{FF2B5EF4-FFF2-40B4-BE49-F238E27FC236}">
                <a16:creationId xmlns:a16="http://schemas.microsoft.com/office/drawing/2014/main" id="{9FE3AEF2-226D-5901-901E-EF4837318A2F}"/>
              </a:ext>
            </a:extLst>
          </p:cNvPr>
          <p:cNvSpPr txBox="1"/>
          <p:nvPr/>
        </p:nvSpPr>
        <p:spPr>
          <a:xfrm>
            <a:off x="213519" y="4168473"/>
            <a:ext cx="13360804" cy="2693494"/>
          </a:xfrm>
          <a:prstGeom prst="rect">
            <a:avLst/>
          </a:prstGeom>
          <a:noFill/>
        </p:spPr>
        <p:txBody>
          <a:bodyPr wrap="square">
            <a:spAutoFit/>
          </a:bodyPr>
          <a:lstStyle/>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Tên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của</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viết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Tên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tác</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già</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a:t>
            </a:r>
            <a:r>
              <a:rPr lang="en-US" sz="3600" b="1" i="1" dirty="0">
                <a:solidFill>
                  <a:srgbClr val="0000CC"/>
                </a:solidFill>
                <a:effectLst/>
                <a:latin typeface="Times New Roman" panose="02020603050405020304" pitchFamily="18" charset="0"/>
                <a:ea typeface="Times New Roman" panose="02020603050405020304" pitchFamily="18" charset="0"/>
              </a:rPr>
              <a:t> ai?</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Rô</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bốt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trong</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đó</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biết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làm</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a:t>
            </a:r>
            <a:endParaRPr lang="en-US" sz="3600" b="1" dirty="0">
              <a:solidFill>
                <a:srgbClr val="0000CC"/>
              </a:solidFill>
              <a:effectLst/>
              <a:latin typeface="Times New Roman" panose="02020603050405020304" pitchFamily="18" charset="0"/>
              <a:ea typeface="Times New Roman" panose="02020603050405020304" pitchFamily="18" charset="0"/>
            </a:endParaRPr>
          </a:p>
          <a:p>
            <a:pPr algn="just">
              <a:lnSpc>
                <a:spcPct val="120000"/>
              </a:lnSpc>
            </a:pP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Em</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có</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nhận</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xét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gì</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về</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rô</a:t>
            </a:r>
            <a:r>
              <a:rPr lang="en-US" sz="3600" b="1" i="1" dirty="0">
                <a:solidFill>
                  <a:srgbClr val="0000CC"/>
                </a:solidFill>
                <a:effectLst/>
                <a:latin typeface="Times New Roman" panose="02020603050405020304" pitchFamily="18" charset="0"/>
                <a:ea typeface="Times New Roman" panose="02020603050405020304" pitchFamily="18" charset="0"/>
              </a:rPr>
              <a:t> – </a:t>
            </a:r>
            <a:r>
              <a:rPr lang="en-US" sz="3600" b="1" i="1" dirty="0" err="1">
                <a:solidFill>
                  <a:srgbClr val="0000CC"/>
                </a:solidFill>
                <a:effectLst/>
                <a:latin typeface="Times New Roman" panose="02020603050405020304" pitchFamily="18" charset="0"/>
                <a:ea typeface="Times New Roman" panose="02020603050405020304" pitchFamily="18" charset="0"/>
              </a:rPr>
              <a:t>bốt</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trong</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bài</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đã</a:t>
            </a:r>
            <a:r>
              <a:rPr lang="en-US" sz="3600" b="1" i="1" dirty="0">
                <a:solidFill>
                  <a:srgbClr val="0000CC"/>
                </a:solidFill>
                <a:effectLst/>
                <a:latin typeface="Times New Roman" panose="02020603050405020304" pitchFamily="18" charset="0"/>
                <a:ea typeface="Times New Roman" panose="02020603050405020304" pitchFamily="18" charset="0"/>
              </a:rPr>
              <a:t> </a:t>
            </a:r>
            <a:r>
              <a:rPr lang="en-US" sz="3600" b="1" i="1" dirty="0" err="1">
                <a:solidFill>
                  <a:srgbClr val="0000CC"/>
                </a:solidFill>
                <a:effectLst/>
                <a:latin typeface="Times New Roman" panose="02020603050405020304" pitchFamily="18" charset="0"/>
                <a:ea typeface="Times New Roman" panose="02020603050405020304" pitchFamily="18" charset="0"/>
              </a:rPr>
              <a:t>đọc</a:t>
            </a:r>
            <a:r>
              <a:rPr lang="en-US" sz="3600" b="1" i="1" dirty="0">
                <a:solidFill>
                  <a:srgbClr val="0000CC"/>
                </a:solidFill>
                <a:effectLst/>
                <a:latin typeface="Times New Roman" panose="02020603050405020304" pitchFamily="18" charset="0"/>
                <a:ea typeface="Times New Roman" panose="02020603050405020304" pitchFamily="18" charset="0"/>
              </a:rPr>
              <a:t>? </a:t>
            </a:r>
            <a:endParaRPr lang="en-US" sz="3600" b="1" dirty="0">
              <a:solidFill>
                <a:srgbClr val="0000CC"/>
              </a:solidFill>
              <a:effectLst/>
              <a:latin typeface="Times New Roman" panose="02020603050405020304" pitchFamily="18" charset="0"/>
              <a:ea typeface="Times New Roman" panose="02020603050405020304" pitchFamily="18" charset="0"/>
            </a:endParaRPr>
          </a:p>
        </p:txBody>
      </p:sp>
      <p:pic>
        <p:nvPicPr>
          <p:cNvPr id="28" name="Picture 27">
            <a:extLst>
              <a:ext uri="{FF2B5EF4-FFF2-40B4-BE49-F238E27FC236}">
                <a16:creationId xmlns:a16="http://schemas.microsoft.com/office/drawing/2014/main" id="{9C804A37-9F55-7FCD-51D0-16E5AADBC508}"/>
              </a:ext>
            </a:extLst>
          </p:cNvPr>
          <p:cNvPicPr>
            <a:picLocks noChangeAspect="1"/>
          </p:cNvPicPr>
          <p:nvPr/>
        </p:nvPicPr>
        <p:blipFill>
          <a:blip r:embed="rId2"/>
          <a:stretch>
            <a:fillRect/>
          </a:stretch>
        </p:blipFill>
        <p:spPr>
          <a:xfrm>
            <a:off x="9628132" y="3680510"/>
            <a:ext cx="6434987" cy="3863290"/>
          </a:xfrm>
          <a:prstGeom prst="rect">
            <a:avLst/>
          </a:prstGeom>
        </p:spPr>
      </p:pic>
    </p:spTree>
    <p:extLst>
      <p:ext uri="{BB962C8B-B14F-4D97-AF65-F5344CB8AC3E}">
        <p14:creationId xmlns:p14="http://schemas.microsoft.com/office/powerpoint/2010/main" val="24972206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3" name="Picture 2">
            <a:extLst>
              <a:ext uri="{FF2B5EF4-FFF2-40B4-BE49-F238E27FC236}">
                <a16:creationId xmlns:a16="http://schemas.microsoft.com/office/drawing/2014/main" id="{928AC0A4-7E81-F8DF-1450-28C5FE87A137}"/>
              </a:ext>
            </a:extLst>
          </p:cNvPr>
          <p:cNvPicPr>
            <a:picLocks noChangeAspect="1"/>
          </p:cNvPicPr>
          <p:nvPr/>
        </p:nvPicPr>
        <p:blipFill rotWithShape="1">
          <a:blip r:embed="rId2"/>
          <a:srcRect t="3967" b="3967"/>
          <a:stretch/>
        </p:blipFill>
        <p:spPr>
          <a:xfrm>
            <a:off x="975519" y="1252327"/>
            <a:ext cx="14636527" cy="7742100"/>
          </a:xfrm>
          <a:prstGeom prst="rect">
            <a:avLst/>
          </a:prstGeom>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a16="http://schemas.microsoft.com/office/drawing/2014/main"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a16="http://schemas.microsoft.com/office/drawing/2014/main"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a16="http://schemas.microsoft.com/office/drawing/2014/main"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Những</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điều</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nhỏ</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tớ</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làm</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cho</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Trái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Đất</a:t>
            </a:r>
            <a:endParaRPr lang="en-US" sz="5211" b="1" dirty="0">
              <a:solidFill>
                <a:prstClr val="white"/>
              </a:solidFill>
              <a:latin typeface="HP001 4 hàng" pitchFamily="34" charset="0"/>
              <a:ea typeface="宋体" panose="02010600030101010101" pitchFamily="2" charset="-122"/>
              <a:cs typeface="Times New Roman" pitchFamily="18" charset="0"/>
            </a:endParaRPr>
          </a:p>
        </p:txBody>
      </p:sp>
      <p:sp>
        <p:nvSpPr>
          <p:cNvPr id="9" name="Cloud Callout 11">
            <a:extLst>
              <a:ext uri="{FF2B5EF4-FFF2-40B4-BE49-F238E27FC236}">
                <a16:creationId xmlns:a16="http://schemas.microsoft.com/office/drawing/2014/main"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124,125</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9" y="1261531"/>
                <a:ext cx="11409919"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1"/>
                <a:ext cx="11409917"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a16="http://schemas.microsoft.com/office/drawing/2014/main"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a16="http://schemas.microsoft.com/office/drawing/2014/main" id="{65D35951-9519-40CE-A650-65C13027C3E0}"/>
              </a:ext>
            </a:extLst>
          </p:cNvPr>
          <p:cNvSpPr txBox="1"/>
          <p:nvPr/>
        </p:nvSpPr>
        <p:spPr>
          <a:xfrm>
            <a:off x="4124302" y="2621643"/>
            <a:ext cx="10016587" cy="1181862"/>
          </a:xfrm>
          <a:prstGeom prst="rect">
            <a:avLst/>
          </a:prstGeom>
          <a:noFill/>
          <a:ln w="9525">
            <a:noFill/>
          </a:ln>
        </p:spPr>
        <p:txBody>
          <a:bodyPr wrap="square">
            <a:spAutoFit/>
          </a:bodyPr>
          <a:lstStyle/>
          <a:p>
            <a:pPr defTabSz="2121116" eaLnBrk="1" fontAlgn="auto" hangingPunct="1">
              <a:spcBef>
                <a:spcPts val="0"/>
              </a:spcBef>
              <a:spcAft>
                <a:spcPts val="0"/>
              </a:spcAft>
              <a:buClr>
                <a:srgbClr val="FFAB40"/>
              </a:buClr>
              <a:defRPr/>
            </a:pP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đúng</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các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từ</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khó</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rõ</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ràng</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toàn</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bài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với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tốc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độ</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đọc</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phù</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hợp</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biết</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nghỉ</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hơi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sau</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mỗi</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 </a:t>
            </a:r>
            <a:r>
              <a:rPr lang="en-US" sz="3540" kern="0" dirty="0" err="1">
                <a:solidFill>
                  <a:srgbClr val="000000"/>
                </a:solidFill>
                <a:latin typeface="Times New Roman" pitchFamily="18" charset="0"/>
                <a:ea typeface="宋体" panose="02010600030101010101" pitchFamily="2" charset="-122"/>
                <a:cs typeface="Times New Roman" pitchFamily="18" charset="0"/>
                <a:sym typeface="Arial"/>
              </a:rPr>
              <a:t>đoạn</a:t>
            </a:r>
            <a:r>
              <a:rPr lang="en-US" sz="3540" kern="0" dirty="0">
                <a:solidFill>
                  <a:srgbClr val="000000"/>
                </a:solidFill>
                <a:latin typeface="Times New Roman" pitchFamily="18" charset="0"/>
                <a:ea typeface="宋体" panose="02010600030101010101" pitchFamily="2" charset="-122"/>
                <a:cs typeface="Times New Roman" pitchFamily="18" charset="0"/>
                <a:sym typeface="Arial"/>
              </a:rPr>
              <a:t>.</a:t>
            </a:r>
          </a:p>
        </p:txBody>
      </p:sp>
      <p:sp>
        <p:nvSpPr>
          <p:cNvPr id="33" name="Rectangle 32">
            <a:extLst>
              <a:ext uri="{FF2B5EF4-FFF2-40B4-BE49-F238E27FC236}">
                <a16:creationId xmlns:a16="http://schemas.microsoft.com/office/drawing/2014/main"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a16="http://schemas.microsoft.com/office/drawing/2014/main" id="{251B7D6A-8955-4C4A-B6F3-AD17B01A4513}"/>
              </a:ext>
            </a:extLst>
          </p:cNvPr>
          <p:cNvSpPr/>
          <p:nvPr/>
        </p:nvSpPr>
        <p:spPr>
          <a:xfrm>
            <a:off x="4273007" y="6241298"/>
            <a:ext cx="9596675" cy="637097"/>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Biết</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hành</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động</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bảo</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vệ</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môi</a:t>
            </a:r>
            <a:r>
              <a:rPr lang="en-US" altLang="zh-CN" sz="3540" kern="0" dirty="0">
                <a:solidFill>
                  <a:srgbClr val="000000"/>
                </a:solidFill>
                <a:latin typeface="Times New Roman" pitchFamily="18" charset="0"/>
                <a:ea typeface="隶书" panose="02010509060101010101" pitchFamily="49" charset="-122"/>
                <a:cs typeface="Times New Roman" pitchFamily="18" charset="0"/>
                <a:sym typeface="Arial"/>
              </a:rPr>
              <a:t> </a:t>
            </a:r>
            <a:r>
              <a:rPr lang="en-US" altLang="zh-CN" sz="3540" kern="0" dirty="0" err="1">
                <a:solidFill>
                  <a:srgbClr val="000000"/>
                </a:solidFill>
                <a:latin typeface="Times New Roman" pitchFamily="18" charset="0"/>
                <a:ea typeface="隶书" panose="02010509060101010101" pitchFamily="49" charset="-122"/>
                <a:cs typeface="Times New Roman" pitchFamily="18" charset="0"/>
                <a:sym typeface="Arial"/>
              </a:rPr>
              <a:t>trường</a:t>
            </a:r>
            <a:endParaRPr lang="zh-CN" altLang="en-US" sz="3540" kern="0" dirty="0">
              <a:solidFill>
                <a:srgbClr val="00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2" name="Rectangle 1"/>
          <p:cNvSpPr/>
          <p:nvPr/>
        </p:nvSpPr>
        <p:spPr>
          <a:xfrm>
            <a:off x="1563435" y="2828092"/>
            <a:ext cx="13966284" cy="707886"/>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a:t>
            </a: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Giọng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tâm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sự</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như</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trò</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chuyện</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493838" y="5399452"/>
            <a:ext cx="13578681" cy="2136354"/>
          </a:xfrm>
          <a:prstGeom prst="rect">
            <a:avLst/>
          </a:prstGeom>
        </p:spPr>
        <p:txBody>
          <a:bodyPr wrap="square">
            <a:spAutoFit/>
          </a:bodyPr>
          <a:lstStyle/>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núi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rác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khổng</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lồ</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thay</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cho</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túi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ni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0000CC"/>
                </a:solidFill>
                <a:latin typeface="Times New Roman" panose="02020603050405020304" pitchFamily="18" charset="0"/>
                <a:cs typeface="Times New Roman" panose="02020603050405020304" pitchFamily="18" charset="0"/>
              </a:rPr>
              <a:t>lông</a:t>
            </a:r>
            <a:r>
              <a:rPr lang="en-US" sz="3800" b="1" dirty="0">
                <a:solidFill>
                  <a:srgbClr val="0000CC"/>
                </a:solidFill>
                <a:latin typeface="Times New Roman" pitchFamily="18" charset="0"/>
                <a:cs typeface="Times New Roman" pitchFamily="18" charset="0"/>
              </a:rPr>
              <a:t>.</a:t>
            </a:r>
          </a:p>
          <a:p>
            <a:pPr>
              <a:lnSpc>
                <a:spcPct val="120000"/>
              </a:lnSpc>
            </a:pP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Phần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80319" y="4438380"/>
            <a:ext cx="14249399" cy="1261884"/>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21" name="Rectangle 20"/>
          <p:cNvSpPr/>
          <p:nvPr/>
        </p:nvSpPr>
        <p:spPr>
          <a:xfrm>
            <a:off x="3792814" y="3077886"/>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0" name="Text Box 14">
            <a:extLst>
              <a:ext uri="{FF2B5EF4-FFF2-40B4-BE49-F238E27FC236}">
                <a16:creationId xmlns:a16="http://schemas.microsoft.com/office/drawing/2014/main" id="{9F32208D-F4F1-E327-980E-DA6E4695E3EC}"/>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66"/>
                </a:solidFill>
                <a:latin typeface="Times New Roman" panose="02020603050405020304" pitchFamily="18" charset="0"/>
                <a:cs typeface="Times New Roman" panose="02020603050405020304" pitchFamily="18" charset="0"/>
              </a:rPr>
              <a:t>Bài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viết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nhắc</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đến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mấy</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mọi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người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cần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làm</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cho</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Trái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Đất</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Đó</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những</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gì</a:t>
            </a:r>
            <a:r>
              <a:rPr lang="en-US" sz="3600" b="1" i="1" dirty="0">
                <a:solidFill>
                  <a:srgbClr val="FF0066"/>
                </a:solidFill>
                <a:latin typeface="Times New Roman" panose="02020603050405020304" pitchFamily="18" charset="0"/>
                <a:cs typeface="Times New Roman" panose="02020603050405020304" pitchFamily="18" charset="0"/>
              </a:rPr>
              <a:t>?</a:t>
            </a:r>
            <a:endParaRPr lang="en-US" sz="3600" dirty="0">
              <a:solidFill>
                <a:srgbClr val="FF0066"/>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735837" y="4304437"/>
            <a:ext cx="9589688"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Bài viết nhắc đến 3 điều mọi người cần làm cho trái đất. Đó là: không vứt rác bừa bãi, không dùng túi ni lông, không lãng phí đồ ăn</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633FC6F-F184-06DF-69DC-5F115ABC5B63}"/>
              </a:ext>
            </a:extLst>
          </p:cNvPr>
          <p:cNvSpPr/>
          <p:nvPr/>
        </p:nvSpPr>
        <p:spPr>
          <a:xfrm>
            <a:off x="365919" y="4438380"/>
            <a:ext cx="5082381" cy="2431435"/>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i="1" dirty="0" err="1">
                <a:solidFill>
                  <a:srgbClr val="FF0066"/>
                </a:solidFill>
                <a:latin typeface="Times New Roman" panose="02020603050405020304" pitchFamily="18" charset="0"/>
                <a:cs typeface="Times New Roman" panose="02020603050405020304" pitchFamily="18" charset="0"/>
              </a:rPr>
              <a:t>Vì</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sao</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mọi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người</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cần</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làm</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những</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điều</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đó</a:t>
            </a:r>
            <a:r>
              <a:rPr lang="en-US" sz="3600" b="1" i="1" dirty="0">
                <a:solidFill>
                  <a:srgbClr val="FF0066"/>
                </a:solidFill>
                <a:latin typeface="Times New Roman" panose="02020603050405020304" pitchFamily="18" charset="0"/>
                <a:cs typeface="Times New Roman" panose="02020603050405020304" pitchFamily="18" charset="0"/>
              </a:rPr>
              <a:t>? </a:t>
            </a:r>
            <a:endParaRPr lang="en-US" sz="3600" dirty="0">
              <a:solidFill>
                <a:srgbClr val="FF0066"/>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3970318"/>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Vì nếu ai cũng vứt rác bừa bãi thì Trái Đất sẽ bến thành nủi rác khổng lồ. Việc sử dụng túi ni lông bừa bãi sẽ làm ảnh hưởng đến môi trường sống của sinh vật biển. Nếu chúng ta càng lãng phí thức ăn thì chúng ta lại phải làm ra đồ ăn nhiều hơn. Điều này làm đất đai bị vắt kiệt chất dinh dưỡng dẫn đến ô nhiễm đất.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633FC6F-F184-06DF-69DC-5F115ABC5B63}"/>
              </a:ext>
            </a:extLst>
          </p:cNvPr>
          <p:cNvSpPr/>
          <p:nvPr/>
        </p:nvSpPr>
        <p:spPr>
          <a:xfrm>
            <a:off x="365919" y="4438380"/>
            <a:ext cx="5082381" cy="2431435"/>
          </a:xfrm>
          <a:prstGeom prst="rect">
            <a:avLst/>
          </a:prstGeom>
        </p:spPr>
        <p:txBody>
          <a:bodyPr wrap="square">
            <a:spAutoFit/>
          </a:bodyPr>
          <a:lstStyle/>
          <a:p>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72089223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Rectangle 12"/>
          <p:cNvSpPr/>
          <p:nvPr/>
        </p:nvSpPr>
        <p:spPr>
          <a:xfrm>
            <a:off x="5451053" y="2882034"/>
            <a:ext cx="10233819"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i="1" dirty="0">
                <a:solidFill>
                  <a:srgbClr val="FF0000"/>
                </a:solidFill>
                <a:latin typeface="Times New Roman" panose="02020603050405020304" pitchFamily="18" charset="0"/>
                <a:cs typeface="Times New Roman" panose="02020603050405020304" pitchFamily="18" charset="0"/>
              </a:rPr>
              <a:t>Theo </a:t>
            </a:r>
            <a:r>
              <a:rPr lang="en-US" sz="3600" b="1" i="1" dirty="0" err="1">
                <a:solidFill>
                  <a:srgbClr val="FF0000"/>
                </a:solidFill>
                <a:latin typeface="Times New Roman" panose="02020603050405020304" pitchFamily="18" charset="0"/>
                <a:cs typeface="Times New Roman" panose="02020603050405020304" pitchFamily="18" charset="0"/>
              </a:rPr>
              <a:t>em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gọi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điều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nhỏ</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50" name="Rectangle 49"/>
          <p:cNvSpPr/>
          <p:nvPr/>
        </p:nvSpPr>
        <p:spPr>
          <a:xfrm>
            <a:off x="5678033" y="3906764"/>
            <a:ext cx="10233818" cy="3354765"/>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4400" b="1" dirty="0">
                <a:solidFill>
                  <a:srgbClr val="0000CC"/>
                </a:solidFill>
                <a:latin typeface="Times New Roman" panose="02020603050405020304" pitchFamily="18" charset="0"/>
                <a:cs typeface="Times New Roman" panose="02020603050405020304" pitchFamily="18" charset="0"/>
              </a:rPr>
              <a:t>Những điều chúng ta làm cho Trái Đất được gọi là những điều nhỏ bé vì: dễ làm, ai cũng làm được, không mất thời gian, công sức</a:t>
            </a:r>
            <a:endParaRPr lang="en-US" sz="4400" b="1" dirty="0">
              <a:solidFill>
                <a:srgbClr val="0000CC"/>
              </a:solidFill>
              <a:latin typeface="Times New Roman" panose="02020603050405020304" pitchFamily="18" charset="0"/>
              <a:cs typeface="Times New Roman" panose="02020603050405020304" pitchFamily="18" charset="0"/>
            </a:endParaRPr>
          </a:p>
          <a:p>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25" name="Text Box 14">
            <a:extLst>
              <a:ext uri="{FF2B5EF4-FFF2-40B4-BE49-F238E27FC236}">
                <a16:creationId xmlns:a16="http://schemas.microsoft.com/office/drawing/2014/main" id="{E55375AB-2664-E327-F554-761749D93AC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NHỮNG ĐIỀU NHỎ TỚ LÀM CHO TRÁI ĐẤT(T1,2)</a:t>
            </a:r>
          </a:p>
        </p:txBody>
      </p:sp>
      <p:sp>
        <p:nvSpPr>
          <p:cNvPr id="33" name="Rectangle 32">
            <a:extLst>
              <a:ext uri="{FF2B5EF4-FFF2-40B4-BE49-F238E27FC236}">
                <a16:creationId xmlns:a16="http://schemas.microsoft.com/office/drawing/2014/main" id="{DB018CE2-A579-FA71-6EC9-62053B272633}"/>
              </a:ext>
            </a:extLst>
          </p:cNvPr>
          <p:cNvSpPr/>
          <p:nvPr/>
        </p:nvSpPr>
        <p:spPr>
          <a:xfrm>
            <a:off x="795606" y="2889985"/>
            <a:ext cx="3212694" cy="707886"/>
          </a:xfrm>
          <a:prstGeom prst="rect">
            <a:avLst/>
          </a:prstGeom>
        </p:spPr>
        <p:txBody>
          <a:bodyPr wrap="square">
            <a:spAutoFit/>
          </a:bodyPr>
          <a:lstStyle/>
          <a:p>
            <a:pPr algn="just"/>
            <a:r>
              <a:rPr lang="en-US" sz="3600" b="1" i="1" dirty="0" err="1">
                <a:solidFill>
                  <a:srgbClr val="FF0066"/>
                </a:solidFill>
                <a:latin typeface="Times New Roman" panose="02020603050405020304" pitchFamily="18" charset="0"/>
                <a:cs typeface="Times New Roman" panose="02020603050405020304" pitchFamily="18" charset="0"/>
              </a:rPr>
              <a:t>n</a:t>
            </a:r>
            <a:r>
              <a:rPr lang="en-US" sz="3600" b="1" i="1" dirty="0" err="1">
                <a:solidFill>
                  <a:srgbClr val="0000CC"/>
                </a:solidFill>
                <a:latin typeface="Times New Roman" panose="02020603050405020304" pitchFamily="18" charset="0"/>
                <a:cs typeface="Times New Roman" panose="02020603050405020304" pitchFamily="18" charset="0"/>
              </a:rPr>
              <a:t>i</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l</a:t>
            </a:r>
            <a:r>
              <a:rPr lang="en-US" sz="3600" b="1" i="1" dirty="0" err="1">
                <a:solidFill>
                  <a:srgbClr val="0000CC"/>
                </a:solidFill>
                <a:latin typeface="Times New Roman" panose="02020603050405020304" pitchFamily="18" charset="0"/>
                <a:cs typeface="Times New Roman" panose="02020603050405020304"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633FC6F-F184-06DF-69DC-5F115ABC5B63}"/>
              </a:ext>
            </a:extLst>
          </p:cNvPr>
          <p:cNvSpPr/>
          <p:nvPr/>
        </p:nvSpPr>
        <p:spPr>
          <a:xfrm>
            <a:off x="365919" y="4438380"/>
            <a:ext cx="5082381" cy="3495957"/>
          </a:xfrm>
          <a:prstGeom prst="rect">
            <a:avLst/>
          </a:prstGeom>
        </p:spPr>
        <p:txBody>
          <a:bodyPr wrap="square">
            <a:spAutoFit/>
          </a:bodyPr>
          <a:lstStyle/>
          <a:p>
            <a:pPr>
              <a:lnSpc>
                <a:spcPct val="150000"/>
              </a:lnSpc>
            </a:pPr>
            <a:r>
              <a:rPr lang="en-US" sz="3800" b="1" dirty="0" err="1">
                <a:solidFill>
                  <a:srgbClr val="0000CC"/>
                </a:solidFill>
                <a:latin typeface="Times New Roman" pitchFamily="18" charset="0"/>
                <a:cs typeface="Times New Roman" pitchFamily="18" charset="0"/>
              </a:rPr>
              <a:t>Ước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tính</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hiện</a:t>
            </a:r>
            <a:r>
              <a:rPr lang="en-US" sz="3800" b="1" dirty="0">
                <a:solidFill>
                  <a:srgbClr val="0000CC"/>
                </a:solidFill>
                <a:latin typeface="Times New Roman" pitchFamily="18" charset="0"/>
                <a:cs typeface="Times New Roman" pitchFamily="18" charset="0"/>
              </a:rPr>
              <a:t> nay</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có</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khoảng</a:t>
            </a:r>
            <a:r>
              <a:rPr lang="en-US" sz="3800" b="1" dirty="0">
                <a:solidFill>
                  <a:srgbClr val="0000CC"/>
                </a:solidFill>
                <a:latin typeface="Times New Roman" pitchFamily="18" charset="0"/>
                <a:cs typeface="Times New Roman" pitchFamily="18" charset="0"/>
              </a:rPr>
              <a:t> 300 </a:t>
            </a:r>
            <a:r>
              <a:rPr lang="en-US" sz="3800" b="1" dirty="0" err="1">
                <a:solidFill>
                  <a:srgbClr val="0000CC"/>
                </a:solidFill>
                <a:latin typeface="Times New Roman" pitchFamily="18" charset="0"/>
                <a:cs typeface="Times New Roman" pitchFamily="18" charset="0"/>
              </a:rPr>
              <a:t>triệu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túi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lông</a:t>
            </a:r>
            <a:r>
              <a:rPr lang="en-US" sz="3800" b="1" dirty="0">
                <a:solidFill>
                  <a:srgbClr val="FF0000"/>
                </a:solidFill>
                <a:latin typeface="Times New Roman" pitchFamily="18" charset="0"/>
                <a:cs typeface="Times New Roman" pitchFamily="18" charset="0"/>
              </a:rPr>
              <a:t>/</a:t>
            </a:r>
            <a:r>
              <a:rPr lang="en-US" sz="3800" b="1" dirty="0" err="1">
                <a:solidFill>
                  <a:srgbClr val="0000CC"/>
                </a:solidFill>
                <a:latin typeface="Times New Roman" pitchFamily="18" charset="0"/>
                <a:cs typeface="Times New Roman" pitchFamily="18" charset="0"/>
              </a:rPr>
              <a:t>đang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bị</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vứt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nổi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trên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dương</a:t>
            </a:r>
            <a:r>
              <a:rPr lang="en-US" sz="3800" b="1" dirty="0">
                <a:solidFill>
                  <a:srgbClr val="0000CC"/>
                </a:solidFill>
                <a:latin typeface="Times New Roman" pitchFamily="18" charset="0"/>
                <a:cs typeface="Times New Roman" pitchFamily="18" charset="0"/>
              </a:rPr>
              <a:t>.</a:t>
            </a:r>
            <a:r>
              <a:rPr lang="en-US" sz="3800" b="1" dirty="0">
                <a:solidFill>
                  <a:srgbClr val="FF0066"/>
                </a:solidFill>
                <a:latin typeface="Times New Roman" pitchFamily="18" charset="0"/>
                <a:cs typeface="Times New Roman" pitchFamily="18" charset="0"/>
              </a:rPr>
              <a:t>/</a:t>
            </a:r>
            <a:r>
              <a:rPr lang="en-US" sz="3800" b="1" dirty="0">
                <a:solidFill>
                  <a:srgbClr val="FF0000"/>
                </a:solidFill>
                <a:latin typeface="Times New Roman" pitchFamily="18" charset="0"/>
                <a:cs typeface="Times New Roman" pitchFamily="18" charset="0"/>
              </a:rPr>
              <a:t>/</a:t>
            </a:r>
          </a:p>
        </p:txBody>
      </p:sp>
      <p:sp>
        <p:nvSpPr>
          <p:cNvPr id="35" name="Rectangle 34">
            <a:extLst>
              <a:ext uri="{FF2B5EF4-FFF2-40B4-BE49-F238E27FC236}">
                <a16:creationId xmlns:a16="http://schemas.microsoft.com/office/drawing/2014/main" id="{30B98B53-CE63-B6CE-A73B-741FEF59D989}"/>
              </a:ext>
            </a:extLst>
          </p:cNvPr>
          <p:cNvSpPr/>
          <p:nvPr/>
        </p:nvSpPr>
        <p:spPr>
          <a:xfrm>
            <a:off x="2369266" y="2847465"/>
            <a:ext cx="3278705" cy="707886"/>
          </a:xfrm>
          <a:prstGeom prst="rect">
            <a:avLst/>
          </a:prstGeom>
        </p:spPr>
        <p:txBody>
          <a:bodyPr wrap="square">
            <a:spAutoFit/>
          </a:bodyPr>
          <a:lstStyle/>
          <a:p>
            <a:pPr algn="just"/>
            <a:r>
              <a:rPr lang="en-US" sz="3600" b="1" i="1" dirty="0" err="1">
                <a:solidFill>
                  <a:srgbClr val="0000CC"/>
                </a:solidFill>
                <a:latin typeface="Times New Roman" panose="02020603050405020304" pitchFamily="18" charset="0"/>
                <a:cs typeface="Times New Roman" panose="02020603050405020304" pitchFamily="18" charset="0"/>
              </a:rPr>
              <a:t>vứt</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ác</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bừa</a:t>
            </a:r>
            <a:r>
              <a:rPr lang="en-US" sz="3600" b="1" i="1" dirty="0">
                <a:solidFill>
                  <a:srgbClr val="FF0066"/>
                </a:solidFill>
                <a:latin typeface="Times New Roman" panose="02020603050405020304" pitchFamily="18" charset="0"/>
                <a:cs typeface="Times New Roman" panose="02020603050405020304" pitchFamily="18" charset="0"/>
              </a:rPr>
              <a:t> </a:t>
            </a:r>
            <a:r>
              <a:rPr lang="en-US" sz="3600" b="1" i="1" dirty="0" err="1">
                <a:solidFill>
                  <a:srgbClr val="FF0066"/>
                </a:solidFill>
                <a:latin typeface="Times New Roman" panose="02020603050405020304" pitchFamily="18" charset="0"/>
                <a:cs typeface="Times New Roman" panose="02020603050405020304" pitchFamily="18" charset="0"/>
              </a:rPr>
              <a:t>bãi</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7F2E7AFB-C65F-A23A-C699-AA272B1BF574}"/>
              </a:ext>
            </a:extLst>
          </p:cNvPr>
          <p:cNvPicPr>
            <a:picLocks noChangeAspect="1"/>
          </p:cNvPicPr>
          <p:nvPr/>
        </p:nvPicPr>
        <p:blipFill>
          <a:blip r:embed="rId2"/>
          <a:stretch>
            <a:fillRect/>
          </a:stretch>
        </p:blipFill>
        <p:spPr>
          <a:xfrm>
            <a:off x="3094773" y="6735019"/>
            <a:ext cx="10233818" cy="2406110"/>
          </a:xfrm>
          <a:prstGeom prst="rect">
            <a:avLst/>
          </a:prstGeom>
        </p:spPr>
      </p:pic>
    </p:spTree>
    <p:extLst>
      <p:ext uri="{BB962C8B-B14F-4D97-AF65-F5344CB8AC3E}">
        <p14:creationId xmlns:p14="http://schemas.microsoft.com/office/powerpoint/2010/main" val="35537184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fade">
                                      <p:cBhvr>
                                        <p:cTn id="7" dur="500"/>
                                        <p:tgtEl>
                                          <p:spTgt spid="3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500"/>
                                        <p:tgtEl>
                                          <p:spTgt spid="3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fade">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animEffect transition="in" filter="fade">
                                      <p:cBhvr>
                                        <p:cTn id="2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9371</TotalTime>
  <Words>1142</Words>
  <Application>Microsoft Office PowerPoint</Application>
  <PresentationFormat>Custom</PresentationFormat>
  <Paragraphs>149</Paragraphs>
  <Slides>16</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微软雅黑</vt:lpstr>
      <vt:lpstr>宋体</vt:lpstr>
      <vt:lpstr>#9Slide03 Montserrat Alternates</vt:lpstr>
      <vt:lpstr>#9Slide07 SVNZiclets</vt:lpstr>
      <vt:lpstr>Arial</vt:lpstr>
      <vt:lpstr>Calibri</vt:lpstr>
      <vt:lpstr>Calibri Light</vt:lpstr>
      <vt:lpstr>等线</vt:lpstr>
      <vt:lpstr>HP001 4 hàng</vt:lpstr>
      <vt:lpstr>隶书</vt:lpstr>
      <vt:lpstr>Times New Roman</vt:lpstr>
      <vt:lpstr>Wingdings</vt:lpstr>
      <vt:lpstr>Default Design</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User</cp:lastModifiedBy>
  <cp:revision>985</cp:revision>
  <dcterms:created xsi:type="dcterms:W3CDTF">2008-09-09T22:52:10Z</dcterms:created>
  <dcterms:modified xsi:type="dcterms:W3CDTF">2025-05-09T14:51:28Z</dcterms:modified>
</cp:coreProperties>
</file>