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1" r:id="rId2"/>
  </p:sldMasterIdLst>
  <p:notesMasterIdLst>
    <p:notesMasterId r:id="rId16"/>
  </p:notesMasterIdLst>
  <p:sldIdLst>
    <p:sldId id="296" r:id="rId3"/>
    <p:sldId id="308" r:id="rId4"/>
    <p:sldId id="309" r:id="rId5"/>
    <p:sldId id="311" r:id="rId6"/>
    <p:sldId id="313" r:id="rId7"/>
    <p:sldId id="275" r:id="rId8"/>
    <p:sldId id="303" r:id="rId9"/>
    <p:sldId id="314" r:id="rId10"/>
    <p:sldId id="316" r:id="rId11"/>
    <p:sldId id="315" r:id="rId12"/>
    <p:sldId id="260" r:id="rId13"/>
    <p:sldId id="301" r:id="rId14"/>
    <p:sldId id="30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65" y="2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7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0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0819F85C-16D1-4296-8E7D-0F452780958F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81" y="-61223"/>
            <a:ext cx="10448693" cy="7298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313" y="4685742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724">
            <a:off x="-413659" y="2993309"/>
            <a:ext cx="3917722" cy="3917722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70" y="3077615"/>
            <a:ext cx="3984460" cy="3984460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14B521-4085-354B-9607-7944763BA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46755-D97B-C4C9-313A-F68D0D674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456" y="1332936"/>
            <a:ext cx="2938527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87BAA-EC9B-8ED4-92C4-D1423139A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896" y="2485027"/>
            <a:ext cx="71878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7A7054-60F5-45F8-876E-0D9D72CB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-228600"/>
            <a:ext cx="12183762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8CB588-4014-4715-9F9A-914F7C6DF5AF}"/>
              </a:ext>
            </a:extLst>
          </p:cNvPr>
          <p:cNvSpPr txBox="1"/>
          <p:nvPr/>
        </p:nvSpPr>
        <p:spPr>
          <a:xfrm>
            <a:off x="3505200" y="2362200"/>
            <a:ext cx="7620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780A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flipH="1">
            <a:off x="2758075" y="3338764"/>
            <a:ext cx="7771812" cy="2193758"/>
          </a:xfrm>
          <a:prstGeom prst="rect">
            <a:avLst/>
          </a:prstGeom>
          <a:ln>
            <a:noFill/>
          </a:ln>
        </p:spPr>
      </p:pic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847631" y="227781"/>
              <a:ext cx="27608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HỘP SỮA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609600"/>
            <a:ext cx="7115175" cy="65722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254F36-B898-47DF-9AD3-C041465EAC70}"/>
              </a:ext>
            </a:extLst>
          </p:cNvPr>
          <p:cNvSpPr/>
          <p:nvPr/>
        </p:nvSpPr>
        <p:spPr>
          <a:xfrm>
            <a:off x="7696200" y="45720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935474"/>
          </a:xfrm>
          <a:prstGeom prst="roundRect">
            <a:avLst>
              <a:gd name="adj" fmla="val 20351"/>
            </a:avLst>
          </a:prstGeom>
          <a:solidFill>
            <a:srgbClr val="00078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180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kumimoji="0" lang="vi-VN" altLang="en-US" sz="4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0C4418-F0DB-4D9F-95B1-583014C30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5" y="3171343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525313" y="262465"/>
              <a:ext cx="3341896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CHAI DẦU ĂN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918" y="0"/>
            <a:ext cx="6933383" cy="6766983"/>
          </a:xfrm>
          <a:prstGeom prst="rect">
            <a:avLst/>
          </a:prstGeom>
        </p:spPr>
      </p:pic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1039416"/>
          </a:xfrm>
          <a:prstGeom prst="roundRect">
            <a:avLst>
              <a:gd name="adj" fmla="val 20351"/>
            </a:avLst>
          </a:prstGeom>
          <a:solidFill>
            <a:srgbClr val="E01B2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d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5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rot="889939" flipH="1">
            <a:off x="2210094" y="4003486"/>
            <a:ext cx="7771812" cy="219375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84A6D-5A78-41BB-964B-2C44FDCB9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" y="3286219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-17527" y="62892"/>
            <a:ext cx="4069174" cy="29851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149067" y="-365"/>
            <a:ext cx="3042933" cy="2888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946" y="1096277"/>
            <a:ext cx="8740709" cy="48191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9" y="2336662"/>
            <a:ext cx="4951644" cy="43563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586025-0038-5B4F-A1CD-56059CEAD1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860" y="2990693"/>
            <a:ext cx="1191871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4935055" y="1654710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4DAAC-F854-CB45-B7CB-70413BE95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5" y="3185627"/>
            <a:ext cx="1192481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6A5A54-36F5-EFFA-2001-BC8607EB7028}"/>
              </a:ext>
            </a:extLst>
          </p:cNvPr>
          <p:cNvSpPr/>
          <p:nvPr/>
        </p:nvSpPr>
        <p:spPr>
          <a:xfrm>
            <a:off x="1452880" y="1544320"/>
            <a:ext cx="9501702" cy="4491771"/>
          </a:xfrm>
          <a:custGeom>
            <a:avLst/>
            <a:gdLst/>
            <a:ahLst/>
            <a:cxnLst/>
            <a:rect l="l" t="t" r="r" b="b"/>
            <a:pathLst>
              <a:path w="18288000" h="9006840">
                <a:moveTo>
                  <a:pt x="0" y="0"/>
                </a:moveTo>
                <a:lnTo>
                  <a:pt x="18288000" y="0"/>
                </a:lnTo>
                <a:lnTo>
                  <a:pt x="18288000" y="9006840"/>
                </a:lnTo>
                <a:lnTo>
                  <a:pt x="0" y="9006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A18E824-AF2C-26C4-5E3B-BDA5F2D4DB4C}"/>
              </a:ext>
            </a:extLst>
          </p:cNvPr>
          <p:cNvSpPr/>
          <p:nvPr/>
        </p:nvSpPr>
        <p:spPr>
          <a:xfrm>
            <a:off x="2235200" y="2580640"/>
            <a:ext cx="2357120" cy="1239520"/>
          </a:xfrm>
          <a:prstGeom prst="wedgeRoundRectCallout">
            <a:avLst>
              <a:gd name="adj1" fmla="val 39079"/>
              <a:gd name="adj2" fmla="val 68238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đựng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D60644F-9059-F2DB-59EF-C842A1D7C613}"/>
              </a:ext>
            </a:extLst>
          </p:cNvPr>
          <p:cNvSpPr/>
          <p:nvPr/>
        </p:nvSpPr>
        <p:spPr>
          <a:xfrm>
            <a:off x="4724400" y="2926080"/>
            <a:ext cx="1706880" cy="640080"/>
          </a:xfrm>
          <a:prstGeom prst="wedgeRoundRectCallout">
            <a:avLst>
              <a:gd name="adj1" fmla="val -817"/>
              <a:gd name="adj2" fmla="val 76175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8E2FDA8-0E9B-5139-BAE5-73E144DE0A71}"/>
              </a:ext>
            </a:extLst>
          </p:cNvPr>
          <p:cNvSpPr/>
          <p:nvPr/>
        </p:nvSpPr>
        <p:spPr>
          <a:xfrm>
            <a:off x="6827520" y="1574800"/>
            <a:ext cx="3698240" cy="1391920"/>
          </a:xfrm>
          <a:prstGeom prst="wedgeRoundRectCallout">
            <a:avLst>
              <a:gd name="adj1" fmla="val -32288"/>
              <a:gd name="adj2" fmla="val 74715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53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2E628-5B4E-F3E3-AFDF-1BB4D981924D}"/>
              </a:ext>
            </a:extLst>
          </p:cNvPr>
          <p:cNvSpPr txBox="1"/>
          <p:nvPr/>
        </p:nvSpPr>
        <p:spPr>
          <a:xfrm>
            <a:off x="1422400" y="670560"/>
            <a:ext cx="955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40FE8-481F-37FA-5C27-92A1A6009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17" y="2225040"/>
            <a:ext cx="2935097" cy="3380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7D1720-61C8-30EC-5AA9-CA0C03303F5C}"/>
                  </a:ext>
                </a:extLst>
              </p:cNvPr>
              <p:cNvSpPr txBox="1"/>
              <p:nvPr/>
            </p:nvSpPr>
            <p:spPr>
              <a:xfrm>
                <a:off x="4216400" y="1737360"/>
                <a:ext cx="6918960" cy="4340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Xăng-ti-mét khối là thể tích của hình lập phương có cạnh 1 cm.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Xăng-ti-mét khối viết tắt là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Đề-xi-mét khối là thể tích của hình lập phương có cạnh 1 dm.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Đề-xi-mét khối viết tắt là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Hình lập phương cạnh 1 dm gồm 1 000 hình lập phương cạnh 1 cm.</a:t>
                </a:r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1 000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endParaRPr lang="vi-VN" sz="240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7D1720-61C8-30EC-5AA9-CA0C03303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0" y="1737360"/>
                <a:ext cx="6918960" cy="4340675"/>
              </a:xfrm>
              <a:prstGeom prst="rect">
                <a:avLst/>
              </a:prstGeom>
              <a:blipFill>
                <a:blip r:embed="rId3"/>
                <a:stretch>
                  <a:fillRect l="-1410" t="-1124" r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61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5409267" y="1484044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03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5" name="Picture 4" descr="A yellow and blue letters&#10;&#10;Description automatically generated">
            <a:extLst>
              <a:ext uri="{FF2B5EF4-FFF2-40B4-BE49-F238E27FC236}">
                <a16:creationId xmlns:a16="http://schemas.microsoft.com/office/drawing/2014/main" id="{EF645768-4F60-FE44-C543-C7FAE72BF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0" y="2818814"/>
            <a:ext cx="7792720" cy="27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6">
            <a:extLst>
              <a:ext uri="{FF2B5EF4-FFF2-40B4-BE49-F238E27FC236}">
                <a16:creationId xmlns:a16="http://schemas.microsoft.com/office/drawing/2014/main" id="{8ABDB625-71D4-994C-875A-22419C03573E}"/>
              </a:ext>
            </a:extLst>
          </p:cNvPr>
          <p:cNvGrpSpPr/>
          <p:nvPr/>
        </p:nvGrpSpPr>
        <p:grpSpPr>
          <a:xfrm>
            <a:off x="1111587" y="143668"/>
            <a:ext cx="869613" cy="890794"/>
            <a:chOff x="1902445" y="3202395"/>
            <a:chExt cx="849086" cy="849086"/>
          </a:xfrm>
        </p:grpSpPr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id="{E2DD98A7-7D9A-7445-9EC7-692084062E3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/>
                <a:cs typeface="Times New Roman" panose="02020603050405020304" pitchFamily="18" charset="0"/>
              </a:endParaRPr>
            </a:p>
          </p:txBody>
        </p:sp>
        <p:sp>
          <p:nvSpPr>
            <p:cNvPr id="17" name="矩形: 圆角 18">
              <a:extLst>
                <a:ext uri="{FF2B5EF4-FFF2-40B4-BE49-F238E27FC236}">
                  <a16:creationId xmlns:a16="http://schemas.microsoft.com/office/drawing/2014/main" id="{83F9EE64-2BD4-2F45-B3D4-3D4E46F7D218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Times New Roman" panose="020206030504050203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664F8F-C150-F442-BAC7-664D608D1610}"/>
              </a:ext>
            </a:extLst>
          </p:cNvPr>
          <p:cNvSpPr/>
          <p:nvPr/>
        </p:nvSpPr>
        <p:spPr>
          <a:xfrm>
            <a:off x="2052320" y="235108"/>
            <a:ext cx="6593840" cy="6996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VN" sz="32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970608-9233-B18E-A601-1187CFB8C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615962"/>
              </p:ext>
            </p:extLst>
          </p:nvPr>
        </p:nvGraphicFramePr>
        <p:xfrm>
          <a:off x="1117600" y="1727200"/>
          <a:ext cx="10312400" cy="3188495"/>
        </p:xfrm>
        <a:graphic>
          <a:graphicData uri="http://schemas.openxmlformats.org/drawingml/2006/table">
            <a:tbl>
              <a:tblPr/>
              <a:tblGrid>
                <a:gridCol w="6461760">
                  <a:extLst>
                    <a:ext uri="{9D8B030D-6E8A-4147-A177-3AD203B41FA5}">
                      <a16:colId xmlns:a16="http://schemas.microsoft.com/office/drawing/2014/main" val="607796298"/>
                    </a:ext>
                  </a:extLst>
                </a:gridCol>
                <a:gridCol w="3850640">
                  <a:extLst>
                    <a:ext uri="{9D8B030D-6E8A-4147-A177-3AD203B41FA5}">
                      <a16:colId xmlns:a16="http://schemas.microsoft.com/office/drawing/2014/main" val="1312047608"/>
                    </a:ext>
                  </a:extLst>
                </a:gridCol>
              </a:tblGrid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27705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bảy xăng-ti-mét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 cm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3390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trăm ba mươi tư đề-xi-mét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27930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 dm</a:t>
                      </a:r>
                      <a:r>
                        <a:rPr lang="en-US" sz="28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18879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phẩy tám xăng-ti-mét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2734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416786-CE96-C91E-7138-738BC458DD61}"/>
              </a:ext>
            </a:extLst>
          </p:cNvPr>
          <p:cNvSpPr/>
          <p:nvPr/>
        </p:nvSpPr>
        <p:spPr>
          <a:xfrm>
            <a:off x="8483600" y="3088640"/>
            <a:ext cx="183896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234 d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B6C24-F1B8-C239-F1DD-3207681D3105}"/>
              </a:ext>
            </a:extLst>
          </p:cNvPr>
          <p:cNvSpPr/>
          <p:nvPr/>
        </p:nvSpPr>
        <p:spPr>
          <a:xfrm>
            <a:off x="1696720" y="3708400"/>
            <a:ext cx="558800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-xi-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7816B-E019-A458-2E22-D39753152481}"/>
              </a:ext>
            </a:extLst>
          </p:cNvPr>
          <p:cNvSpPr/>
          <p:nvPr/>
        </p:nvSpPr>
        <p:spPr>
          <a:xfrm>
            <a:off x="8605520" y="4368800"/>
            <a:ext cx="183896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0,8 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9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/>
                <a:cs typeface="Times New Roman" panose="02020603050405020304" pitchFamily="18" charset="0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1号-酷乐潮玩体" panose="00000500000000000000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Times New Roman" panose="020206030504050203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VN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4248-7531-986B-6F1C-5942373C0428}"/>
              </a:ext>
            </a:extLst>
          </p:cNvPr>
          <p:cNvSpPr txBox="1"/>
          <p:nvPr/>
        </p:nvSpPr>
        <p:spPr>
          <a:xfrm>
            <a:off x="1290320" y="1432560"/>
            <a:ext cx="1013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 xếp các hình lập phương có cạnh 1 cm thành các hình bên. Hãy cho biết thể tích của mỗi hình đó.</a:t>
            </a:r>
            <a:endParaRPr 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71F05-D27A-842A-3ABD-9B5C3AC4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" y="2588577"/>
            <a:ext cx="8001000" cy="3286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B6BBC1-41A8-AA00-21E5-D7A4128CE1B0}"/>
              </a:ext>
            </a:extLst>
          </p:cNvPr>
          <p:cNvSpPr/>
          <p:nvPr/>
        </p:nvSpPr>
        <p:spPr>
          <a:xfrm>
            <a:off x="4033520" y="5303520"/>
            <a:ext cx="650240" cy="5384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8AF8C-B128-F45D-7CAF-AEE10A169F82}"/>
              </a:ext>
            </a:extLst>
          </p:cNvPr>
          <p:cNvSpPr/>
          <p:nvPr/>
        </p:nvSpPr>
        <p:spPr>
          <a:xfrm>
            <a:off x="8463280" y="5303520"/>
            <a:ext cx="650240" cy="5384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71129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Medium"/>
                <a:cs typeface="Times New Roman" panose="02020603050405020304" pitchFamily="18" charset="0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31号-酷乐潮玩体" panose="00000500000000000000" pitchFamily="2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Times New Roman" panose="02020603050405020304" pitchFamily="18" charset="0"/>
                <a:ea typeface="字魂131号-酷乐潮玩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D9BFC-D98F-320D-361E-818DB45E160B}"/>
              </a:ext>
            </a:extLst>
          </p:cNvPr>
          <p:cNvSpPr txBox="1"/>
          <p:nvPr/>
        </p:nvSpPr>
        <p:spPr>
          <a:xfrm>
            <a:off x="802640" y="153416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 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16175-5323-A07C-4245-3137EF63047A}"/>
              </a:ext>
            </a:extLst>
          </p:cNvPr>
          <p:cNvSpPr txBox="1"/>
          <p:nvPr/>
        </p:nvSpPr>
        <p:spPr>
          <a:xfrm>
            <a:off x="792480" y="227584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EE232-0910-4353-D6DF-36C94A6575E8}"/>
              </a:ext>
            </a:extLst>
          </p:cNvPr>
          <p:cNvSpPr txBox="1"/>
          <p:nvPr/>
        </p:nvSpPr>
        <p:spPr>
          <a:xfrm>
            <a:off x="833120" y="310896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5 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D9AEE-6781-09F8-9823-F35F8F8D7409}"/>
              </a:ext>
            </a:extLst>
          </p:cNvPr>
          <p:cNvSpPr txBox="1"/>
          <p:nvPr/>
        </p:nvSpPr>
        <p:spPr>
          <a:xfrm>
            <a:off x="6390640" y="1534160"/>
            <a:ext cx="516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1 000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5CEFA-ECC0-D577-C4EA-A9BF8CBCAFC7}"/>
              </a:ext>
            </a:extLst>
          </p:cNvPr>
          <p:cNvSpPr txBox="1"/>
          <p:nvPr/>
        </p:nvSpPr>
        <p:spPr>
          <a:xfrm>
            <a:off x="6431280" y="2286000"/>
            <a:ext cx="549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5 000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26CE3-88DE-0EE6-AB8B-2F6A4B5CD797}"/>
              </a:ext>
            </a:extLst>
          </p:cNvPr>
          <p:cNvSpPr txBox="1"/>
          <p:nvPr/>
        </p:nvSpPr>
        <p:spPr>
          <a:xfrm>
            <a:off x="6451600" y="3129280"/>
            <a:ext cx="52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8 700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A12D97-35A9-0C45-45C4-D6782FFCE132}"/>
              </a:ext>
            </a:extLst>
          </p:cNvPr>
          <p:cNvSpPr/>
          <p:nvPr/>
        </p:nvSpPr>
        <p:spPr>
          <a:xfrm>
            <a:off x="3159760" y="151384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AD4D9B-1DCF-47DD-BB33-F10804A8A2C0}"/>
              </a:ext>
            </a:extLst>
          </p:cNvPr>
          <p:cNvSpPr/>
          <p:nvPr/>
        </p:nvSpPr>
        <p:spPr>
          <a:xfrm>
            <a:off x="3149600" y="2286000"/>
            <a:ext cx="9753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C0B682-81B2-B96E-4FC1-0BD916CB6A6B}"/>
              </a:ext>
            </a:extLst>
          </p:cNvPr>
          <p:cNvSpPr/>
          <p:nvPr/>
        </p:nvSpPr>
        <p:spPr>
          <a:xfrm>
            <a:off x="4358640" y="3139440"/>
            <a:ext cx="8940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7A91C-A07D-5EF2-1E38-596AC9C51C57}"/>
              </a:ext>
            </a:extLst>
          </p:cNvPr>
          <p:cNvSpPr/>
          <p:nvPr/>
        </p:nvSpPr>
        <p:spPr>
          <a:xfrm>
            <a:off x="9042400" y="1584960"/>
            <a:ext cx="9347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C99A2-216C-6E7D-97D3-CFF0F33CA36A}"/>
              </a:ext>
            </a:extLst>
          </p:cNvPr>
          <p:cNvSpPr/>
          <p:nvPr/>
        </p:nvSpPr>
        <p:spPr>
          <a:xfrm>
            <a:off x="9083040" y="2336800"/>
            <a:ext cx="91440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945A10-7D85-7639-9382-76B840AE8937}"/>
              </a:ext>
            </a:extLst>
          </p:cNvPr>
          <p:cNvSpPr/>
          <p:nvPr/>
        </p:nvSpPr>
        <p:spPr>
          <a:xfrm>
            <a:off x="9093200" y="3190240"/>
            <a:ext cx="9347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FC7F7F-5B83-068A-0AFD-0FB9E0DE2707}"/>
              </a:ext>
            </a:extLst>
          </p:cNvPr>
          <p:cNvSpPr/>
          <p:nvPr/>
        </p:nvSpPr>
        <p:spPr>
          <a:xfrm>
            <a:off x="3159760" y="152400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5C150B-7F5C-4550-9C04-8B3153DAEA6C}"/>
              </a:ext>
            </a:extLst>
          </p:cNvPr>
          <p:cNvSpPr/>
          <p:nvPr/>
        </p:nvSpPr>
        <p:spPr>
          <a:xfrm>
            <a:off x="3129280" y="228600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E0DE02-5819-5341-B84C-FE2A3EFF7418}"/>
              </a:ext>
            </a:extLst>
          </p:cNvPr>
          <p:cNvSpPr/>
          <p:nvPr/>
        </p:nvSpPr>
        <p:spPr>
          <a:xfrm>
            <a:off x="4328160" y="313944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5006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8BC833-7DE1-898F-BFD5-D44E64975AEA}"/>
              </a:ext>
            </a:extLst>
          </p:cNvPr>
          <p:cNvSpPr/>
          <p:nvPr/>
        </p:nvSpPr>
        <p:spPr>
          <a:xfrm>
            <a:off x="9011920" y="1574800"/>
            <a:ext cx="9855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05D39-325A-9D0B-E47A-9327E8FC2E4D}"/>
              </a:ext>
            </a:extLst>
          </p:cNvPr>
          <p:cNvSpPr/>
          <p:nvPr/>
        </p:nvSpPr>
        <p:spPr>
          <a:xfrm>
            <a:off x="9072880" y="2346960"/>
            <a:ext cx="9448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7F6C9D-3CF1-D0F2-6E7A-88E88E254105}"/>
              </a:ext>
            </a:extLst>
          </p:cNvPr>
          <p:cNvSpPr/>
          <p:nvPr/>
        </p:nvSpPr>
        <p:spPr>
          <a:xfrm>
            <a:off x="9093200" y="3180080"/>
            <a:ext cx="9448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8,7</a:t>
            </a:r>
          </a:p>
        </p:txBody>
      </p:sp>
    </p:spTree>
    <p:extLst>
      <p:ext uri="{BB962C8B-B14F-4D97-AF65-F5344CB8AC3E}">
        <p14:creationId xmlns:p14="http://schemas.microsoft.com/office/powerpoint/2010/main" val="214121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E186E-3BEF-17B6-5F1A-1D2DCAD25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840" y="1999344"/>
            <a:ext cx="14963190" cy="36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296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#9Slide02 Noi dung dai</vt:lpstr>
      <vt:lpstr>#9Slide02 Tieu de dai</vt:lpstr>
      <vt:lpstr>Arial</vt:lpstr>
      <vt:lpstr>Cambria</vt:lpstr>
      <vt:lpstr>Cambria Math</vt:lpstr>
      <vt:lpstr>Times New Roman</vt:lpstr>
      <vt:lpstr>字魂131号-酷乐潮玩体</vt:lpstr>
      <vt:lpstr>思源黑体 CN</vt:lpstr>
      <vt:lpstr>思源黑体 CN Bold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2025-02-20T04:40:02Z</dcterms:modified>
  <cp:category>10NA</cp:category>
  <cp:version>10NA</cp:version>
</cp:coreProperties>
</file>