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8" r:id="rId2"/>
    <p:sldId id="290" r:id="rId3"/>
    <p:sldId id="289" r:id="rId4"/>
    <p:sldId id="350" r:id="rId5"/>
    <p:sldId id="351" r:id="rId6"/>
    <p:sldId id="346" r:id="rId7"/>
    <p:sldId id="301" r:id="rId8"/>
    <p:sldId id="294" r:id="rId9"/>
    <p:sldId id="352" r:id="rId10"/>
    <p:sldId id="347" r:id="rId11"/>
    <p:sldId id="308" r:id="rId12"/>
    <p:sldId id="348" r:id="rId13"/>
    <p:sldId id="353" r:id="rId14"/>
    <p:sldId id="354" r:id="rId15"/>
    <p:sldId id="349" r:id="rId16"/>
    <p:sldId id="355" r:id="rId17"/>
    <p:sldId id="356" r:id="rId18"/>
    <p:sldId id="343"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4660"/>
  </p:normalViewPr>
  <p:slideViewPr>
    <p:cSldViewPr snapToGrid="0">
      <p:cViewPr varScale="1">
        <p:scale>
          <a:sx n="64" d="100"/>
          <a:sy n="64" d="100"/>
        </p:scale>
        <p:origin x="345" y="24"/>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id="{437644BA-7DBF-34EA-6B52-1DD424BFB0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id="{88AFAA27-B2CB-969C-1165-EF9BF8BC6172}"/>
              </a:ext>
            </a:extLst>
          </p:cNvPr>
          <p:cNvPicPr>
            <a:picLocks noChangeAspect="1"/>
          </p:cNvPicPr>
          <p:nvPr/>
        </p:nvPicPr>
        <p:blipFill>
          <a:blip r:embed="rId8"/>
          <a:stretch>
            <a:fillRect/>
          </a:stretch>
        </p:blipFill>
        <p:spPr>
          <a:xfrm>
            <a:off x="4535304" y="1475194"/>
            <a:ext cx="3147155" cy="997669"/>
          </a:xfrm>
          <a:prstGeom prst="rect">
            <a:avLst/>
          </a:prstGeom>
        </p:spPr>
      </p:pic>
      <p:pic>
        <p:nvPicPr>
          <p:cNvPr id="7" name="Picture 6">
            <a:extLst>
              <a:ext uri="{FF2B5EF4-FFF2-40B4-BE49-F238E27FC236}">
                <a16:creationId xmlns:a16="http://schemas.microsoft.com/office/drawing/2014/main" id="{75A8B503-A290-EADD-2F4F-12D660FCB4FE}"/>
              </a:ext>
            </a:extLst>
          </p:cNvPr>
          <p:cNvPicPr>
            <a:picLocks noChangeAspect="1"/>
          </p:cNvPicPr>
          <p:nvPr/>
        </p:nvPicPr>
        <p:blipFill>
          <a:blip r:embed="rId9"/>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a) </a:t>
            </a:r>
            <a:r>
              <a:rPr lang="en-US" altLang="zh-CN" sz="36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Tìm</a:t>
            </a:r>
            <a:r>
              <a:rPr lang="en-US" altLang="zh-CN"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36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tỉ</a:t>
            </a:r>
            <a:r>
              <a:rPr lang="en-US" altLang="zh-CN"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36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số</a:t>
            </a:r>
            <a:r>
              <a:rPr lang="en-US" altLang="zh-CN"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36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phần</a:t>
            </a:r>
            <a:r>
              <a:rPr lang="en-US" altLang="zh-CN"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36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trăm</a:t>
            </a:r>
            <a:r>
              <a:rPr lang="en-US" altLang="zh-CN"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36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của</a:t>
            </a:r>
            <a:r>
              <a:rPr lang="en-US" altLang="zh-CN"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36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hai</a:t>
            </a:r>
            <a:r>
              <a:rPr lang="en-US" altLang="zh-CN"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36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số</a:t>
            </a:r>
            <a:r>
              <a:rPr lang="en-US" altLang="zh-CN"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36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theo</a:t>
            </a:r>
            <a:r>
              <a:rPr lang="en-US" altLang="zh-CN"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36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mẫu</a:t>
            </a:r>
            <a:r>
              <a:rPr lang="en-US" altLang="zh-CN"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a:t>
            </a:r>
            <a:endParaRPr lang="zh-CN" altLang="en-US" sz="3600" b="1" dirty="0">
              <a:solidFill>
                <a:srgbClr val="002060"/>
              </a:solidFill>
              <a:latin typeface="Times New Roman" panose="02020603050405020304" pitchFamily="18" charset="0"/>
              <a:ea typeface="雷盖体" panose="00000800000000000000" pitchFamily="2" charset="-122"/>
              <a:cs typeface="Times New Roman" panose="02020603050405020304" pitchFamily="18" charset="0"/>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90 </a:t>
            </a:r>
            <a:r>
              <a:rPr lang="en-US" sz="44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60 </a:t>
            </a:r>
            <a:r>
              <a:rPr lang="en-US" sz="44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90 </a:t>
            </a:r>
            <a:r>
              <a:rPr lang="en-US" sz="44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300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Tỉ</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số</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phần</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trăm</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của</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90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và</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300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endParaRPr>
              </a:p>
            </p:txBody>
          </p:sp>
        </mc:Choice>
        <mc:Fallback>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60 </a:t>
            </a:r>
            <a:r>
              <a:rPr lang="en-US" sz="44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400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Tỉ</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số</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phần</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trăm</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 60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và</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 400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là</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endParaRPr>
              </a:p>
            </p:txBody>
          </p:sp>
        </mc:Choice>
        <mc:Fallback>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mj-lt"/>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mj-lt"/>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mj-lt"/>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mj-lt"/>
                <a:ea typeface="Cambria" panose="02040503050406030204" pitchFamily="18" charset="0"/>
                <a:cs typeface="+mn-cs"/>
              </a:rPr>
              <a:t>1</a:t>
            </a:r>
          </a:p>
        </p:txBody>
      </p:sp>
      <p:sp>
        <p:nvSpPr>
          <p:cNvPr id="3" name="TextBox 2">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mj-lt"/>
                <a:ea typeface="Cambria" panose="02040503050406030204" pitchFamily="18" charset="0"/>
              </a:rPr>
              <a:t>Bài giải</a:t>
            </a:r>
            <a:r>
              <a:rPr lang="en-US" sz="3200" b="1" dirty="0">
                <a:latin typeface="+mj-lt"/>
                <a:ea typeface="Cambria" panose="02040503050406030204" pitchFamily="18" charset="0"/>
              </a:rPr>
              <a:t>:</a:t>
            </a:r>
            <a:endParaRPr lang="vi-VN" sz="3200" b="1" dirty="0">
              <a:latin typeface="+mj-lt"/>
              <a:ea typeface="Cambria" panose="02040503050406030204" pitchFamily="18" charset="0"/>
            </a:endParaRPr>
          </a:p>
          <a:p>
            <a:pPr algn="ctr">
              <a:lnSpc>
                <a:spcPct val="150000"/>
              </a:lnSpc>
            </a:pPr>
            <a:r>
              <a:rPr lang="vi-VN" sz="3200" dirty="0">
                <a:latin typeface="+mj-lt"/>
                <a:ea typeface="Cambria" panose="02040503050406030204" pitchFamily="18" charset="0"/>
              </a:rPr>
              <a:t>Tỉ số phần trăm của lượng muối trong nước</a:t>
            </a:r>
            <a:r>
              <a:rPr lang="en-US" sz="3200" dirty="0">
                <a:latin typeface="+mj-lt"/>
                <a:ea typeface="Cambria" panose="02040503050406030204" pitchFamily="18" charset="0"/>
              </a:rPr>
              <a:t> </a:t>
            </a:r>
            <a:r>
              <a:rPr lang="vi-VN" sz="3200" dirty="0">
                <a:latin typeface="+mj-lt"/>
                <a:ea typeface="Cambria" panose="02040503050406030204" pitchFamily="18" charset="0"/>
              </a:rPr>
              <a:t>biển là:</a:t>
            </a:r>
          </a:p>
          <a:p>
            <a:pPr algn="ctr">
              <a:lnSpc>
                <a:spcPct val="150000"/>
              </a:lnSpc>
            </a:pPr>
            <a:r>
              <a:rPr lang="vi-VN" sz="3200" dirty="0">
                <a:latin typeface="+mj-lt"/>
                <a:ea typeface="Cambria" panose="02040503050406030204" pitchFamily="18" charset="0"/>
              </a:rPr>
              <a:t>1,4 : 40 =</a:t>
            </a:r>
            <a:endParaRPr lang="en-US" sz="3200" dirty="0">
              <a:latin typeface="+mj-lt"/>
              <a:ea typeface="Cambria" panose="02040503050406030204" pitchFamily="18" charset="0"/>
            </a:endParaRPr>
          </a:p>
          <a:p>
            <a:pPr algn="ctr">
              <a:lnSpc>
                <a:spcPct val="150000"/>
              </a:lnSpc>
            </a:pPr>
            <a:r>
              <a:rPr lang="en-US" sz="3200" dirty="0">
                <a:latin typeface="+mj-lt"/>
                <a:ea typeface="Cambria" panose="02040503050406030204" pitchFamily="18" charset="0"/>
              </a:rPr>
              <a:t>0,035 =         %</a:t>
            </a:r>
          </a:p>
          <a:p>
            <a:pPr algn="ctr">
              <a:lnSpc>
                <a:spcPct val="150000"/>
              </a:lnSpc>
            </a:pPr>
            <a:r>
              <a:rPr lang="en-US" sz="3200" dirty="0" err="1">
                <a:latin typeface="+mj-lt"/>
                <a:ea typeface="Cambria" panose="02040503050406030204" pitchFamily="18" charset="0"/>
              </a:rPr>
              <a:t>Đáp</a:t>
            </a:r>
            <a:r>
              <a:rPr lang="en-US" sz="3200" dirty="0">
                <a:latin typeface="+mj-lt"/>
                <a:ea typeface="Cambria" panose="02040503050406030204" pitchFamily="18" charset="0"/>
              </a:rPr>
              <a:t> </a:t>
            </a:r>
            <a:r>
              <a:rPr lang="en-US" sz="3200" dirty="0" err="1">
                <a:latin typeface="+mj-lt"/>
                <a:ea typeface="Cambria" panose="02040503050406030204" pitchFamily="18" charset="0"/>
              </a:rPr>
              <a:t>số</a:t>
            </a:r>
            <a:r>
              <a:rPr lang="en-US" sz="3200" dirty="0">
                <a:latin typeface="+mj-lt"/>
                <a:ea typeface="Cambria" panose="02040503050406030204" pitchFamily="18" charset="0"/>
              </a:rPr>
              <a:t>:         %   </a:t>
            </a:r>
          </a:p>
        </p:txBody>
      </p:sp>
      <p:sp>
        <p:nvSpPr>
          <p:cNvPr id="7" name="Rectangle 6">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mj-lt"/>
                <a:ea typeface="Cambria" panose="02040503050406030204" pitchFamily="18" charset="0"/>
              </a:rPr>
              <a:t>?</a:t>
            </a:r>
          </a:p>
        </p:txBody>
      </p:sp>
      <p:sp>
        <p:nvSpPr>
          <p:cNvPr id="9" name="Rectangle 8">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mj-lt"/>
                <a:ea typeface="Cambria" panose="02040503050406030204" pitchFamily="18" charset="0"/>
              </a:rPr>
              <a:t>?</a:t>
            </a:r>
          </a:p>
        </p:txBody>
      </p:sp>
      <p:sp>
        <p:nvSpPr>
          <p:cNvPr id="10" name="Rectangle 9">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mj-lt"/>
                <a:ea typeface="Cambria" panose="02040503050406030204" pitchFamily="18" charset="0"/>
              </a:rPr>
              <a:t>?</a:t>
            </a:r>
          </a:p>
        </p:txBody>
      </p:sp>
      <p:sp>
        <p:nvSpPr>
          <p:cNvPr id="11" name="Rectangle 10">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mj-lt"/>
                <a:ea typeface="Cambria" panose="02040503050406030204" pitchFamily="18" charset="0"/>
              </a:rPr>
              <a:t>0,035</a:t>
            </a:r>
          </a:p>
        </p:txBody>
      </p:sp>
      <p:sp>
        <p:nvSpPr>
          <p:cNvPr id="12" name="Rectangle 11">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mj-lt"/>
                <a:ea typeface="Cambria" panose="02040503050406030204" pitchFamily="18" charset="0"/>
              </a:rPr>
              <a:t>3,5</a:t>
            </a:r>
          </a:p>
        </p:txBody>
      </p:sp>
      <p:sp>
        <p:nvSpPr>
          <p:cNvPr id="13" name="Rectangle 12">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mj-lt"/>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903330" y="2828835"/>
            <a:ext cx="4057521" cy="1200329"/>
          </a:xfrm>
          <a:prstGeom prst="rect">
            <a:avLst/>
          </a:prstGeom>
          <a:noFill/>
        </p:spPr>
        <p:txBody>
          <a:bodyPr wrap="none" lIns="91440" tIns="45720" rIns="91440" bIns="45720">
            <a:spAutoFit/>
          </a:bodyPr>
          <a:lstStyle/>
          <a:p>
            <a:pPr algn="ctr"/>
            <a:r>
              <a:rPr lang="en-US" sz="7200" b="1" dirty="0" err="1">
                <a:ln w="13462">
                  <a:solidFill>
                    <a:schemeClr val="bg1"/>
                  </a:solidFill>
                  <a:prstDash val="solid"/>
                </a:ln>
                <a:solidFill>
                  <a:srgbClr val="EB6363"/>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Vận</a:t>
            </a:r>
            <a:r>
              <a:rPr lang="en-US" sz="7200" b="1" dirty="0">
                <a:ln w="13462">
                  <a:solidFill>
                    <a:schemeClr val="bg1"/>
                  </a:solidFill>
                  <a:prstDash val="solid"/>
                </a:ln>
                <a:solidFill>
                  <a:srgbClr val="EB6363"/>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7200" b="1" dirty="0" err="1">
                <a:ln w="13462">
                  <a:solidFill>
                    <a:schemeClr val="bg1"/>
                  </a:solidFill>
                  <a:prstDash val="solid"/>
                </a:ln>
                <a:solidFill>
                  <a:srgbClr val="EB6363"/>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dụng</a:t>
            </a:r>
            <a:endParaRPr lang="en-US" sz="7200" b="1" cap="none" spc="0" dirty="0">
              <a:ln w="13462">
                <a:solidFill>
                  <a:schemeClr val="bg1"/>
                </a:solidFill>
                <a:prstDash val="solid"/>
              </a:ln>
              <a:solidFill>
                <a:srgbClr val="EB6363"/>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778517"/>
            <a:ext cx="10371996"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mj-lt"/>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mj-lt"/>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mj-lt"/>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mj-lt"/>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2</a:t>
            </a:r>
          </a:p>
        </p:txBody>
      </p:sp>
      <p:pic>
        <p:nvPicPr>
          <p:cNvPr id="7" name="Picture 6">
            <a:extLst>
              <a:ext uri="{FF2B5EF4-FFF2-40B4-BE49-F238E27FC236}">
                <a16:creationId xmlns:a16="http://schemas.microsoft.com/office/drawing/2014/main"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Tỉ</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phần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trăm</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lớp</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5A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đội</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tình</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nguyện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18 : 60 = 0,3 = 30%</a:t>
            </a:r>
          </a:p>
          <a:p>
            <a:pPr algn="ct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Tỉ</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phần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trăm</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lớp</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5B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đội</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tình</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nguyện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15 : 60 = 0,25 = 25%</a:t>
            </a:r>
          </a:p>
          <a:p>
            <a:pPr algn="ct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Đáp</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 30%;</a:t>
            </a:r>
          </a:p>
          <a:p>
            <a:pPr algn="ct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mj-lt"/>
                <a:ea typeface="Cambria" panose="02040503050406030204" pitchFamily="18" charset="0"/>
              </a:rPr>
              <a:t>Nhà em có một vườn cây có 34 cây bưởi và 56 cây cam.</a:t>
            </a:r>
            <a:endParaRPr lang="en-US" sz="3600" dirty="0">
              <a:solidFill>
                <a:schemeClr val="bg1"/>
              </a:solidFill>
              <a:latin typeface="+mj-lt"/>
              <a:ea typeface="Cambria" panose="02040503050406030204" pitchFamily="18" charset="0"/>
            </a:endParaRPr>
          </a:p>
          <a:p>
            <a:r>
              <a:rPr lang="vi-VN" sz="3600" dirty="0">
                <a:solidFill>
                  <a:schemeClr val="bg1"/>
                </a:solidFill>
                <a:latin typeface="+mj-lt"/>
                <a:ea typeface="Cambria" panose="02040503050406030204" pitchFamily="18" charset="0"/>
              </a:rPr>
              <a:t>Tỉ số của số cây bưởi và số cây cam là?</a:t>
            </a:r>
            <a:endParaRPr lang="en-VN" sz="3600" dirty="0">
              <a:solidFill>
                <a:schemeClr val="bg1"/>
              </a:solidFill>
              <a:latin typeface="+mj-lt"/>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mj-lt"/>
                            </a:rPr>
                          </m:ctrlPr>
                        </m:fPr>
                        <m:num>
                          <m:r>
                            <a:rPr lang="nl-NL" sz="7200" i="1">
                              <a:solidFill>
                                <a:srgbClr val="FF0000"/>
                              </a:solidFill>
                              <a:effectLst/>
                              <a:latin typeface="+mj-lt"/>
                              <a:ea typeface="Calibri" panose="020F0502020204030204" pitchFamily="34" charset="0"/>
                              <a:cs typeface="Times New Roman" panose="02020603050405020304" pitchFamily="18" charset="0"/>
                            </a:rPr>
                            <m:t>34</m:t>
                          </m:r>
                        </m:num>
                        <m:den>
                          <m:r>
                            <a:rPr lang="nl-NL" sz="7200" i="1">
                              <a:solidFill>
                                <a:srgbClr val="FF0000"/>
                              </a:solidFill>
                              <a:effectLst/>
                              <a:latin typeface="+mj-lt"/>
                              <a:ea typeface="Calibri" panose="020F0502020204030204" pitchFamily="34" charset="0"/>
                              <a:cs typeface="Times New Roman" panose="02020603050405020304" pitchFamily="18" charset="0"/>
                            </a:rPr>
                            <m:t>56</m:t>
                          </m:r>
                        </m:den>
                      </m:f>
                    </m:oMath>
                  </m:oMathPara>
                </a14:m>
                <a:endParaRPr lang="en-US" sz="7200" dirty="0">
                  <a:solidFill>
                    <a:srgbClr val="FF0000"/>
                  </a:solidFill>
                  <a:latin typeface="+mj-lt"/>
                </a:endParaRPr>
              </a:p>
            </p:txBody>
          </p:sp>
        </mc:Choice>
        <mc:Fallback>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mj-lt"/>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mj-lt"/>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mj-lt"/>
                            </a:rPr>
                          </m:ctrlPr>
                        </m:fPr>
                        <m:num>
                          <m:r>
                            <a:rPr kumimoji="0" lang="en-US" sz="7200" b="0" i="1" u="none" strike="noStrike" kern="1200" cap="none" spc="0" normalizeH="0" baseline="0" noProof="0" smtClean="0">
                              <a:ln>
                                <a:noFill/>
                              </a:ln>
                              <a:solidFill>
                                <a:srgbClr val="FF0000"/>
                              </a:solidFill>
                              <a:effectLst/>
                              <a:uLnTx/>
                              <a:uFillTx/>
                              <a:latin typeface="+mj-lt"/>
                            </a:rPr>
                            <m:t>56</m:t>
                          </m:r>
                        </m:num>
                        <m:den>
                          <m:r>
                            <a:rPr kumimoji="0" lang="en-US" sz="7200" b="0" i="1" u="none" strike="noStrike" kern="1200" cap="none" spc="0" normalizeH="0" baseline="0" noProof="0" smtClean="0">
                              <a:ln>
                                <a:noFill/>
                              </a:ln>
                              <a:solidFill>
                                <a:srgbClr val="FF0000"/>
                              </a:solidFill>
                              <a:effectLst/>
                              <a:uLnTx/>
                              <a:uFillTx/>
                              <a:latin typeface="+mj-lt"/>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mj-lt"/>
                </a:endParaRPr>
              </a:p>
            </p:txBody>
          </p:sp>
        </mc:Choice>
        <mc:Fallback>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mj-lt"/>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mj-lt"/>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mj-lt"/>
                            </a:rPr>
                          </m:ctrlPr>
                        </m:fPr>
                        <m:num>
                          <m:r>
                            <a:rPr kumimoji="0" lang="en-US" sz="7200" b="0" i="1" u="none" strike="noStrike" kern="1200" cap="none" spc="0" normalizeH="0" baseline="0" noProof="0" smtClean="0">
                              <a:ln>
                                <a:noFill/>
                              </a:ln>
                              <a:solidFill>
                                <a:srgbClr val="FF0000"/>
                              </a:solidFill>
                              <a:effectLst/>
                              <a:uLnTx/>
                              <a:uFillTx/>
                              <a:latin typeface="+mj-lt"/>
                            </a:rPr>
                            <m:t>34</m:t>
                          </m:r>
                        </m:num>
                        <m:den>
                          <m:r>
                            <a:rPr kumimoji="0" lang="en-US" sz="7200" b="0" i="1" u="none" strike="noStrike" kern="1200" cap="none" spc="0" normalizeH="0" baseline="0" noProof="0" smtClean="0">
                              <a:ln>
                                <a:noFill/>
                              </a:ln>
                              <a:solidFill>
                                <a:srgbClr val="FF0000"/>
                              </a:solidFill>
                              <a:effectLst/>
                              <a:uLnTx/>
                              <a:uFillTx/>
                              <a:latin typeface="+mj-lt"/>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mj-lt"/>
                </a:endParaRPr>
              </a:p>
            </p:txBody>
          </p:sp>
        </mc:Choice>
        <mc:Fallback>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Ta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có</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thể</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tìm</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tỉ</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số</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phần</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trăm</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của</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số</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bạn</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đạt</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chuẩn</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và</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số</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bạn</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ở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lớp</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như</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en-US" altLang="zh-CN" sz="28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sau</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a:t>
            </a:r>
          </a:p>
        </p:txBody>
      </p:sp>
      <mc:AlternateContent xmlns:mc="http://schemas.openxmlformats.org/markup-compatibility/2006">
        <mc:Choice xmlns:a14="http://schemas.microsoft.com/office/drawing/2010/main" Requires="a14">
          <p:sp>
            <p:nvSpPr>
              <p:cNvPr id="4"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endParaRPr>
              </a:p>
            </p:txBody>
          </p:sp>
        </mc:Choice>
        <mc:Fallback>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37</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vi-VN"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vi-VN"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40 </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vi-VN"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0,925 × 100 </a:t>
            </a:r>
            <a:r>
              <a:rPr lang="en-US"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 </a:t>
            </a:r>
            <a:r>
              <a:rPr lang="vi-VN"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mj-lt"/>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mj-lt"/>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mj-lt"/>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480</Words>
  <Application>Microsoft Office PowerPoint</Application>
  <PresentationFormat>Widescreen</PresentationFormat>
  <Paragraphs>68</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等线</vt:lpstr>
      <vt:lpstr>等线 Light</vt:lpstr>
      <vt:lpstr>Arial</vt:lpstr>
      <vt:lpstr>Cambria Math</vt:lpstr>
      <vt:lpstr>Times New Roman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Administrator</cp:lastModifiedBy>
  <cp:revision>463</cp:revision>
  <dcterms:created xsi:type="dcterms:W3CDTF">2018-02-23T07:21:57Z</dcterms:created>
  <dcterms:modified xsi:type="dcterms:W3CDTF">2025-02-03T12:48:27Z</dcterms:modified>
</cp:coreProperties>
</file>