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58" r:id="rId3"/>
    <p:sldId id="267" r:id="rId4"/>
    <p:sldId id="269" r:id="rId5"/>
    <p:sldId id="294" r:id="rId6"/>
    <p:sldId id="295" r:id="rId7"/>
    <p:sldId id="348" r:id="rId8"/>
    <p:sldId id="296" r:id="rId9"/>
    <p:sldId id="349" r:id="rId10"/>
    <p:sldId id="350" r:id="rId11"/>
    <p:sldId id="351" r:id="rId12"/>
    <p:sldId id="35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D8F8"/>
    <a:srgbClr val="FFFFFF"/>
    <a:srgbClr val="E6E6E6"/>
    <a:srgbClr val="FAF0D5"/>
    <a:srgbClr val="803300"/>
    <a:srgbClr val="10472A"/>
    <a:srgbClr val="ED7D31"/>
    <a:srgbClr val="FFF79A"/>
    <a:srgbClr val="FFFBCB"/>
    <a:srgbClr val="B8D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3" autoAdjust="0"/>
    <p:restoredTop sz="82738" autoAdjust="0"/>
  </p:normalViewPr>
  <p:slideViewPr>
    <p:cSldViewPr snapToGrid="0">
      <p:cViewPr varScale="1">
        <p:scale>
          <a:sx n="64" d="100"/>
          <a:sy n="64" d="100"/>
        </p:scale>
        <p:origin x="79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744D-8257-41D2-AF87-5424FE24F288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2F9A-D3DA-4975-AB80-8CE8E6B9A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7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0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87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56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21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10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695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69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78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2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0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97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0932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11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7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2E25B-8E22-4E75-A4C3-C874B6DF187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628B-BA78-49BB-A22D-FA338B7D8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05D920-AD9C-5D98-5BA0-6DC8998770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697" y="0"/>
            <a:ext cx="1615640" cy="1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03/02/2025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385" y="2360951"/>
            <a:ext cx="6620830" cy="2282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554" y="1259175"/>
            <a:ext cx="2587987" cy="1543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BBFCE1-5800-3BE2-188B-0E077C003B9C}"/>
              </a:ext>
            </a:extLst>
          </p:cNvPr>
          <p:cNvSpPr txBox="1"/>
          <p:nvPr/>
        </p:nvSpPr>
        <p:spPr>
          <a:xfrm>
            <a:off x="5164111" y="4643120"/>
            <a:ext cx="2587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79535" y="5306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/>
              <p:nvPr/>
            </p:nvSpPr>
            <p:spPr>
              <a:xfrm>
                <a:off x="1207779" y="530627"/>
                <a:ext cx="10404686" cy="181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Hiện nay, mẹ hơn con 25 tuổi. Biết sau 2 năm nữa, tuổi con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tuổi mẹ. Hỏi hiện nay, tuổi mẹ là bao nhiêu, tuổi con là bao nhiêu?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9" y="530627"/>
                <a:ext cx="10404686" cy="1817229"/>
              </a:xfrm>
              <a:prstGeom prst="rect">
                <a:avLst/>
              </a:prstGeom>
              <a:blipFill>
                <a:blip r:embed="rId3"/>
                <a:stretch>
                  <a:fillRect l="-1465" t="-4698" r="-1523" b="-7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8E9FC5C-2D60-5EA4-5965-35E8CF3323FF}"/>
              </a:ext>
            </a:extLst>
          </p:cNvPr>
          <p:cNvSpPr txBox="1"/>
          <p:nvPr/>
        </p:nvSpPr>
        <p:spPr>
          <a:xfrm>
            <a:off x="767080" y="26085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3E05B-DA5E-7CAE-0579-DC7AE751EC8C}"/>
              </a:ext>
            </a:extLst>
          </p:cNvPr>
          <p:cNvSpPr txBox="1"/>
          <p:nvPr/>
        </p:nvSpPr>
        <p:spPr>
          <a:xfrm>
            <a:off x="335280" y="3685540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2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nữa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4AD57-AF85-07C5-1B9B-858438552DDC}"/>
              </a:ext>
            </a:extLst>
          </p:cNvPr>
          <p:cNvSpPr txBox="1"/>
          <p:nvPr/>
        </p:nvSpPr>
        <p:spPr>
          <a:xfrm>
            <a:off x="345440" y="4757420"/>
            <a:ext cx="273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nữa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E4942E-B2A6-2A86-2D66-110EE2FBF021}"/>
              </a:ext>
            </a:extLst>
          </p:cNvPr>
          <p:cNvGrpSpPr/>
          <p:nvPr/>
        </p:nvGrpSpPr>
        <p:grpSpPr>
          <a:xfrm>
            <a:off x="3185160" y="3832860"/>
            <a:ext cx="2133600" cy="381000"/>
            <a:chOff x="2971800" y="2400300"/>
            <a:chExt cx="2133600" cy="381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150A85-88AF-C937-85B1-A4D1034F9F5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E2797C-73BB-3D84-999B-D9E2C128FE6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29C8BF-683B-AEB9-E40E-396358193666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A0627F-BEE1-37E7-AD87-A340F011D06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78F0A4-7880-4AD1-AA9B-F3E704DC76D7}"/>
              </a:ext>
            </a:extLst>
          </p:cNvPr>
          <p:cNvGrpSpPr/>
          <p:nvPr/>
        </p:nvGrpSpPr>
        <p:grpSpPr>
          <a:xfrm>
            <a:off x="3185160" y="4747260"/>
            <a:ext cx="6974840" cy="411480"/>
            <a:chOff x="2971800" y="2400300"/>
            <a:chExt cx="6974840" cy="41148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E53CD7-AD36-D552-6C08-C7D9FD23E3D8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2606B6-CE2C-F717-3420-9ED85609E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69748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659751-2184-4BEE-D8D0-8F31CACFFBFE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F9CAF2-2341-9BB6-7C18-076FC20A2B63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F930D66-BEE2-193D-1A3F-72758ACA0479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6B127CA-6CC4-4EB4-6863-31F084648668}"/>
                </a:ext>
              </a:extLst>
            </p:cNvPr>
            <p:cNvCxnSpPr>
              <a:cxnSpLocks/>
            </p:cNvCxnSpPr>
            <p:nvPr/>
          </p:nvCxnSpPr>
          <p:spPr>
            <a:xfrm>
              <a:off x="7213600" y="242062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511DD2A-6AE2-149B-75D0-FDC9C2D90784}"/>
                </a:ext>
              </a:extLst>
            </p:cNvPr>
            <p:cNvCxnSpPr>
              <a:cxnSpLocks/>
            </p:cNvCxnSpPr>
            <p:nvPr/>
          </p:nvCxnSpPr>
          <p:spPr>
            <a:xfrm>
              <a:off x="8168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8F8306A-58E7-9282-06B7-E7A0F35ACA09}"/>
                </a:ext>
              </a:extLst>
            </p:cNvPr>
            <p:cNvCxnSpPr>
              <a:cxnSpLocks/>
            </p:cNvCxnSpPr>
            <p:nvPr/>
          </p:nvCxnSpPr>
          <p:spPr>
            <a:xfrm>
              <a:off x="907288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5708976-2549-442D-111A-5A22656FE40D}"/>
                </a:ext>
              </a:extLst>
            </p:cNvPr>
            <p:cNvCxnSpPr>
              <a:cxnSpLocks/>
            </p:cNvCxnSpPr>
            <p:nvPr/>
          </p:nvCxnSpPr>
          <p:spPr>
            <a:xfrm>
              <a:off x="992632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BEF7E9-F854-3B4F-A74F-63DF285AD255}"/>
              </a:ext>
            </a:extLst>
          </p:cNvPr>
          <p:cNvCxnSpPr>
            <a:cxnSpLocks/>
          </p:cNvCxnSpPr>
          <p:nvPr/>
        </p:nvCxnSpPr>
        <p:spPr>
          <a:xfrm>
            <a:off x="5344160" y="423418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D470EBA-13AA-342B-5C74-0A65563C6535}"/>
              </a:ext>
            </a:extLst>
          </p:cNvPr>
          <p:cNvSpPr/>
          <p:nvPr/>
        </p:nvSpPr>
        <p:spPr>
          <a:xfrm rot="16200000">
            <a:off x="7529830" y="2312670"/>
            <a:ext cx="457200" cy="4701540"/>
          </a:xfrm>
          <a:prstGeom prst="rightBrace">
            <a:avLst>
              <a:gd name="adj1" fmla="val 4079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F38D7-B50A-C4E1-5C98-A07D5F4AF205}"/>
              </a:ext>
            </a:extLst>
          </p:cNvPr>
          <p:cNvSpPr txBox="1"/>
          <p:nvPr/>
        </p:nvSpPr>
        <p:spPr>
          <a:xfrm>
            <a:off x="7112000" y="38735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25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E089351-901B-9F7B-A02F-59E7159FDF38}"/>
              </a:ext>
            </a:extLst>
          </p:cNvPr>
          <p:cNvSpPr/>
          <p:nvPr/>
        </p:nvSpPr>
        <p:spPr>
          <a:xfrm rot="16200000">
            <a:off x="4024630" y="262763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B25951-6733-EE2A-BB64-DD5779152717}"/>
              </a:ext>
            </a:extLst>
          </p:cNvPr>
          <p:cNvSpPr txBox="1"/>
          <p:nvPr/>
        </p:nvSpPr>
        <p:spPr>
          <a:xfrm>
            <a:off x="3850640" y="29489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703EF46-DB80-CC5A-278B-3F301A1D53F6}"/>
              </a:ext>
            </a:extLst>
          </p:cNvPr>
          <p:cNvSpPr/>
          <p:nvPr/>
        </p:nvSpPr>
        <p:spPr>
          <a:xfrm rot="5400000">
            <a:off x="6473190" y="1885950"/>
            <a:ext cx="457200" cy="68554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264EF-5049-9EBB-2FAF-CD7E431FEA32}"/>
              </a:ext>
            </a:extLst>
          </p:cNvPr>
          <p:cNvSpPr txBox="1"/>
          <p:nvPr/>
        </p:nvSpPr>
        <p:spPr>
          <a:xfrm>
            <a:off x="6065520" y="56007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3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6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808843" y="689801"/>
            <a:ext cx="10402314" cy="563231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số phần bằng nhau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2 = 5 (phần)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mẹ sau 2 năm nữa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: 5 × 7 = 35 (tuổi)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mẹ hiện nay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2 = 33 (tuổi)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con hiện nay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– 25 = 8 (tuổi)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Mẹ: 33 tuổi;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Con: 8 tuổi.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58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93E021-CCC6-4259-9953-5F1DC35B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706" y="0"/>
            <a:ext cx="13229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354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96AA6-78FF-4203-A88B-3816BC9F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606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9535" y="300196"/>
            <a:ext cx="11206065" cy="2856679"/>
            <a:chOff x="579535" y="300196"/>
            <a:chExt cx="11206065" cy="2856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/>
                <p:nvPr/>
              </p:nvSpPr>
              <p:spPr>
                <a:xfrm>
                  <a:off x="1345310" y="300196"/>
                  <a:ext cx="10440290" cy="2856679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lần vệ sinh thu gom rác thải, các bạn ở một trường tiểu học đã phân loại rác làm hai loại, loại A gồm giấy, bìa và loại B gồm chai lọ, vỏ hộp. Sau một đợt, cô giáo phụ trách đã cân số rác thải để đưa đi các cơ sở tái chế, có cho biết số ki-lô-gam rác thải loại A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số ki-lô-gam rác thải loại B và ít hơn loại B là 8 kg. Hỏi mỗi loại có bao nhiêu ki-lô-gam rác thải?</a:t>
                  </a:r>
                </a:p>
              </p:txBody>
            </p:sp>
          </mc:Choice>
          <mc:Fallback xmlns="">
            <p:sp>
              <p:nvSpPr>
                <p:cNvPr id="22" name="TextBox 16">
                  <a:extLst>
                    <a:ext uri="{FF2B5EF4-FFF2-40B4-BE49-F238E27FC236}">
                      <a16:creationId xmlns:a16="http://schemas.microsoft.com/office/drawing/2014/main" id="{26DA287F-80C3-BFDD-2792-4403BD974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310" y="300196"/>
                  <a:ext cx="10440290" cy="2856679"/>
                </a:xfrm>
                <a:prstGeom prst="rect">
                  <a:avLst/>
                </a:prstGeom>
                <a:blipFill>
                  <a:blip r:embed="rId3"/>
                  <a:stretch>
                    <a:fillRect l="-1227" t="-1919" r="-1227" b="-5117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Nhóm 7">
              <a:extLst>
                <a:ext uri="{FF2B5EF4-FFF2-40B4-BE49-F238E27FC236}">
                  <a16:creationId xmlns:a16="http://schemas.microsoft.com/office/drawing/2014/main" id="{9489627E-CB62-97BB-1803-93A21401105B}"/>
                </a:ext>
              </a:extLst>
            </p:cNvPr>
            <p:cNvGrpSpPr/>
            <p:nvPr/>
          </p:nvGrpSpPr>
          <p:grpSpPr>
            <a:xfrm>
              <a:off x="579535" y="530627"/>
              <a:ext cx="704966" cy="707886"/>
              <a:chOff x="1169225" y="243763"/>
              <a:chExt cx="704966" cy="707886"/>
            </a:xfrm>
          </p:grpSpPr>
          <p:sp>
            <p:nvSpPr>
              <p:cNvPr id="26" name="Oval 22">
                <a:extLst>
                  <a:ext uri="{FF2B5EF4-FFF2-40B4-BE49-F238E27FC236}">
                    <a16:creationId xmlns:a16="http://schemas.microsoft.com/office/drawing/2014/main" id="{5719930A-368D-12B8-5BF6-1C17D782803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3">
                <a:extLst>
                  <a:ext uri="{FF2B5EF4-FFF2-40B4-BE49-F238E27FC236}">
                    <a16:creationId xmlns:a16="http://schemas.microsoft.com/office/drawing/2014/main" id="{B830302B-6BEF-643E-92B0-D05212792BF4}"/>
                  </a:ext>
                </a:extLst>
              </p:cNvPr>
              <p:cNvSpPr txBox="1"/>
              <p:nvPr/>
            </p:nvSpPr>
            <p:spPr>
              <a:xfrm>
                <a:off x="1240917" y="243763"/>
                <a:ext cx="5565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8CCE2B-1D7E-7308-78D0-A0DAF3199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50" y="2693035"/>
            <a:ext cx="3543300" cy="3829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D6A7B-2117-D366-6BBB-9BE2DF78AB62}"/>
              </a:ext>
            </a:extLst>
          </p:cNvPr>
          <p:cNvSpPr txBox="1"/>
          <p:nvPr/>
        </p:nvSpPr>
        <p:spPr>
          <a:xfrm>
            <a:off x="1356360" y="321818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A5541-0B47-F6ED-4653-028771FA73E3}"/>
              </a:ext>
            </a:extLst>
          </p:cNvPr>
          <p:cNvSpPr txBox="1"/>
          <p:nvPr/>
        </p:nvSpPr>
        <p:spPr>
          <a:xfrm>
            <a:off x="533400" y="417322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894FB-7C6F-A375-AA67-C693AC16421B}"/>
              </a:ext>
            </a:extLst>
          </p:cNvPr>
          <p:cNvSpPr txBox="1"/>
          <p:nvPr/>
        </p:nvSpPr>
        <p:spPr>
          <a:xfrm>
            <a:off x="543560" y="503174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360570-EB78-D960-FBDA-823597C17302}"/>
              </a:ext>
            </a:extLst>
          </p:cNvPr>
          <p:cNvGrpSpPr/>
          <p:nvPr/>
        </p:nvGrpSpPr>
        <p:grpSpPr>
          <a:xfrm>
            <a:off x="3347720" y="4300220"/>
            <a:ext cx="1600200" cy="381000"/>
            <a:chOff x="2971800" y="2400300"/>
            <a:chExt cx="1600200" cy="381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F5C53F-EA21-2588-B463-14E68DF723F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E7A801-AD0B-ECF1-BF80-905E49E1325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5900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98FB2E-D499-A31C-6CF3-BD9F19DFD8A6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FCE21E-909D-1FC8-912B-9EE5075C36E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803240-C6FC-5DE1-13DC-07070EA4A53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4B4F2E-05B0-B8C3-9F76-3DF5007DED38}"/>
              </a:ext>
            </a:extLst>
          </p:cNvPr>
          <p:cNvGrpSpPr/>
          <p:nvPr/>
        </p:nvGrpSpPr>
        <p:grpSpPr>
          <a:xfrm>
            <a:off x="3347720" y="5214620"/>
            <a:ext cx="3672840" cy="462280"/>
            <a:chOff x="2971800" y="2400300"/>
            <a:chExt cx="3672840" cy="4622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5AC7C3-E9F4-94C6-3A92-C5C2017DBB00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94A3C3-C030-409F-A114-11A8DA352116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66268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A44041-037A-C455-041B-0B79975014AA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6A1BA3-992B-58D4-BB4F-087B9709181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45873F-9AF4-461D-CD5B-549B081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D5FA9F6-F0E5-737E-0735-26AB1F340F84}"/>
                </a:ext>
              </a:extLst>
            </p:cNvPr>
            <p:cNvCxnSpPr>
              <a:cxnSpLocks/>
            </p:cNvCxnSpPr>
            <p:nvPr/>
          </p:nvCxnSpPr>
          <p:spPr>
            <a:xfrm>
              <a:off x="5090160" y="242062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C46CAD2-4748-C02B-62C8-01DFFA1D4932}"/>
                </a:ext>
              </a:extLst>
            </p:cNvPr>
            <p:cNvCxnSpPr>
              <a:cxnSpLocks/>
            </p:cNvCxnSpPr>
            <p:nvPr/>
          </p:nvCxnSpPr>
          <p:spPr>
            <a:xfrm>
              <a:off x="5608320" y="244094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68768E0-41F6-8101-F410-5927C373717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0" y="24612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9BCFD-352D-FCE6-31A8-69B1B33F1BFC}"/>
                </a:ext>
              </a:extLst>
            </p:cNvPr>
            <p:cNvCxnSpPr>
              <a:cxnSpLocks/>
            </p:cNvCxnSpPr>
            <p:nvPr/>
          </p:nvCxnSpPr>
          <p:spPr>
            <a:xfrm>
              <a:off x="6644640" y="24815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60F3EE-21AF-BB9C-FBAE-CAC644AD06CA}"/>
              </a:ext>
            </a:extLst>
          </p:cNvPr>
          <p:cNvCxnSpPr>
            <a:cxnSpLocks/>
          </p:cNvCxnSpPr>
          <p:nvPr/>
        </p:nvCxnSpPr>
        <p:spPr>
          <a:xfrm>
            <a:off x="4947920" y="47320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FB608097-C8BB-F58E-F04B-B776C4CCF38E}"/>
              </a:ext>
            </a:extLst>
          </p:cNvPr>
          <p:cNvSpPr/>
          <p:nvPr/>
        </p:nvSpPr>
        <p:spPr>
          <a:xfrm rot="16200000">
            <a:off x="5782310" y="399923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B7DE930-54B6-3982-FDDA-80017458FA19}"/>
              </a:ext>
            </a:extLst>
          </p:cNvPr>
          <p:cNvSpPr txBox="1"/>
          <p:nvPr/>
        </p:nvSpPr>
        <p:spPr>
          <a:xfrm>
            <a:off x="5588000" y="42291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kg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042B25C2-50AC-C3AF-2B7E-A85F8399B41C}"/>
              </a:ext>
            </a:extLst>
          </p:cNvPr>
          <p:cNvSpPr/>
          <p:nvPr/>
        </p:nvSpPr>
        <p:spPr>
          <a:xfrm rot="16200000">
            <a:off x="3948430" y="3293110"/>
            <a:ext cx="457200" cy="158242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F418B2F-4FE7-B67A-C7FD-B088FD2E47EB}"/>
              </a:ext>
            </a:extLst>
          </p:cNvPr>
          <p:cNvSpPr txBox="1"/>
          <p:nvPr/>
        </p:nvSpPr>
        <p:spPr>
          <a:xfrm>
            <a:off x="3962400" y="33553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1A130ABF-D57A-0D33-C368-93F629597C16}"/>
              </a:ext>
            </a:extLst>
          </p:cNvPr>
          <p:cNvSpPr/>
          <p:nvPr/>
        </p:nvSpPr>
        <p:spPr>
          <a:xfrm rot="16200000" flipH="1">
            <a:off x="4903470" y="4060190"/>
            <a:ext cx="579120" cy="363474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515CD9-2975-0F5B-1E1C-7595D7B4E329}"/>
              </a:ext>
            </a:extLst>
          </p:cNvPr>
          <p:cNvSpPr txBox="1"/>
          <p:nvPr/>
        </p:nvSpPr>
        <p:spPr>
          <a:xfrm>
            <a:off x="4612640" y="61899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kg</a:t>
            </a:r>
          </a:p>
        </p:txBody>
      </p:sp>
    </p:spTree>
    <p:extLst>
      <p:ext uri="{BB962C8B-B14F-4D97-AF65-F5344CB8AC3E}">
        <p14:creationId xmlns:p14="http://schemas.microsoft.com/office/powerpoint/2010/main" val="14219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7" grpId="0" animBg="1"/>
      <p:bldP spid="108" grpId="0"/>
      <p:bldP spid="109" grpId="0" animBg="1"/>
      <p:bldP spid="110" grpId="0"/>
      <p:bldP spid="111" grpId="0" animBg="1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331323" y="1075881"/>
            <a:ext cx="10402314" cy="50167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3 = 4 (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: 4 × 3 = 6 (kg)</a:t>
            </a:r>
          </a:p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+ 8 = 14 (kg)</a:t>
            </a:r>
          </a:p>
          <a:p>
            <a:pPr lvl="0" algn="ctr">
              <a:defRPr/>
            </a:pP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6 kg;</a:t>
            </a:r>
          </a:p>
          <a:p>
            <a:pPr lvl="0" algn="ctr">
              <a:defRPr/>
            </a:pP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14 kg.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79535" y="5306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/>
              <p:nvPr/>
            </p:nvSpPr>
            <p:spPr>
              <a:xfrm>
                <a:off x="1228099" y="368067"/>
                <a:ext cx="10404686" cy="198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Một mảnh đất hình chữ nhật có chiều dài hơn chiều rộng 10 m,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+mj-lt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+mj-lt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002060"/>
                            </a:solidFill>
                            <a:latin typeface="+mj-lt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chiều rộng. Tính chu vi và diện tích mảnh đất đó.</a:t>
                </a:r>
                <a:endPara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99" y="368067"/>
                <a:ext cx="10404686" cy="1984582"/>
              </a:xfrm>
              <a:prstGeom prst="rect">
                <a:avLst/>
              </a:prstGeom>
              <a:blipFill>
                <a:blip r:embed="rId3"/>
                <a:stretch>
                  <a:fillRect l="-1757" t="-4908" r="-1816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1E3902-6874-1440-826C-CC208A755920}"/>
              </a:ext>
            </a:extLst>
          </p:cNvPr>
          <p:cNvSpPr txBox="1"/>
          <p:nvPr/>
        </p:nvSpPr>
        <p:spPr>
          <a:xfrm>
            <a:off x="3601720" y="282194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51506C-2BFB-FEFA-5F1F-D354029E8FB7}"/>
              </a:ext>
            </a:extLst>
          </p:cNvPr>
          <p:cNvSpPr txBox="1"/>
          <p:nvPr/>
        </p:nvSpPr>
        <p:spPr>
          <a:xfrm>
            <a:off x="3362960" y="3817620"/>
            <a:ext cx="3571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390EE-98B3-CD66-9FC5-2168B590E15A}"/>
              </a:ext>
            </a:extLst>
          </p:cNvPr>
          <p:cNvSpPr txBox="1"/>
          <p:nvPr/>
        </p:nvSpPr>
        <p:spPr>
          <a:xfrm>
            <a:off x="3434080" y="4808220"/>
            <a:ext cx="350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6043C6-D606-3D54-5579-F628E65053AF}"/>
              </a:ext>
            </a:extLst>
          </p:cNvPr>
          <p:cNvGrpSpPr/>
          <p:nvPr/>
        </p:nvGrpSpPr>
        <p:grpSpPr>
          <a:xfrm>
            <a:off x="6019800" y="4046220"/>
            <a:ext cx="2133600" cy="381000"/>
            <a:chOff x="2971800" y="2400300"/>
            <a:chExt cx="2133600" cy="381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5C0C0-28A0-CAC5-2DD9-E0C97D010D6C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72530C-FC6A-69C0-9D56-4F5070B20EE4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66BD5E-6921-2C71-C2B5-FE7EBA428A86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1F404CE-1BA5-76C5-2BB0-2D1C954664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42ACA-4027-1F1C-68C9-22ABC5F7DACE}"/>
              </a:ext>
            </a:extLst>
          </p:cNvPr>
          <p:cNvGrpSpPr/>
          <p:nvPr/>
        </p:nvGrpSpPr>
        <p:grpSpPr>
          <a:xfrm>
            <a:off x="6019800" y="4960620"/>
            <a:ext cx="3276600" cy="411480"/>
            <a:chOff x="2971800" y="2400300"/>
            <a:chExt cx="3276600" cy="41148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3D975-5CEE-02E8-18A5-61184D68223D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CE54A0-3458-AE21-F91E-4089E8541BA7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1E95DD-1F42-D1FE-FB25-F34A12A3698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900714-9E32-E0F1-1663-1E3C63CC2C39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60EE2AA-60A7-8907-8F53-DBDD0C68F9E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8DF9B6-CF5C-ADC8-F1CE-634060A4E1CE}"/>
              </a:ext>
            </a:extLst>
          </p:cNvPr>
          <p:cNvCxnSpPr>
            <a:cxnSpLocks/>
          </p:cNvCxnSpPr>
          <p:nvPr/>
        </p:nvCxnSpPr>
        <p:spPr>
          <a:xfrm>
            <a:off x="8178800" y="444754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55850E1-5D03-69B3-D8DC-FA532F0F4B9B}"/>
              </a:ext>
            </a:extLst>
          </p:cNvPr>
          <p:cNvSpPr/>
          <p:nvPr/>
        </p:nvSpPr>
        <p:spPr>
          <a:xfrm rot="16200000">
            <a:off x="8515350" y="437515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61E02A-F5D7-FD04-6A3E-7E00179CC219}"/>
              </a:ext>
            </a:extLst>
          </p:cNvPr>
          <p:cNvSpPr txBox="1"/>
          <p:nvPr/>
        </p:nvSpPr>
        <p:spPr>
          <a:xfrm>
            <a:off x="8229600" y="40462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m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B7EF3F3-FE74-BF07-4EF1-CDE61A24E4B8}"/>
              </a:ext>
            </a:extLst>
          </p:cNvPr>
          <p:cNvSpPr/>
          <p:nvPr/>
        </p:nvSpPr>
        <p:spPr>
          <a:xfrm rot="16200000">
            <a:off x="6859270" y="284099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6D95A0-7062-9447-5E41-12733B3494F2}"/>
              </a:ext>
            </a:extLst>
          </p:cNvPr>
          <p:cNvSpPr txBox="1"/>
          <p:nvPr/>
        </p:nvSpPr>
        <p:spPr>
          <a:xfrm>
            <a:off x="6685280" y="316230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93A26D0-9305-F6F6-9436-46C1E14B5A69}"/>
              </a:ext>
            </a:extLst>
          </p:cNvPr>
          <p:cNvSpPr/>
          <p:nvPr/>
        </p:nvSpPr>
        <p:spPr>
          <a:xfrm rot="5400000">
            <a:off x="7448550" y="395859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98082-5305-28A5-5A40-135E10816ED1}"/>
              </a:ext>
            </a:extLst>
          </p:cNvPr>
          <p:cNvSpPr txBox="1"/>
          <p:nvPr/>
        </p:nvSpPr>
        <p:spPr>
          <a:xfrm>
            <a:off x="7162800" y="5712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m</a:t>
            </a:r>
          </a:p>
        </p:txBody>
      </p:sp>
    </p:spTree>
    <p:extLst>
      <p:ext uri="{BB962C8B-B14F-4D97-AF65-F5344CB8AC3E}">
        <p14:creationId xmlns:p14="http://schemas.microsoft.com/office/powerpoint/2010/main" val="68955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727563" y="913321"/>
            <a:ext cx="10402314" cy="52629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2 = 1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 × 2 = 20 (m)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+ 10 = 30 (m)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+ 30) × 2 = 100 (m)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× 30 = 600 (m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vi: 100 m;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600 m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61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579535" y="530627"/>
            <a:ext cx="704966" cy="707886"/>
            <a:chOff x="1169225" y="243763"/>
            <a:chExt cx="704966" cy="707886"/>
          </a:xfrm>
        </p:grpSpPr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24091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/>
              <p:nvPr/>
            </p:nvSpPr>
            <p:spPr>
              <a:xfrm>
                <a:off x="1207779" y="530627"/>
                <a:ext cx="10404686" cy="3293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 đình bác Năm nuôi cá tra ở miền Tây Nam Bộ, sau vụ nuôi cá lần này đã thu hoạch được một lượng lớn cá tra gồm hai loại: loại A và loại B. Tính ra số tấn cá loại A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số tấn cá loại B.</a:t>
                </a:r>
              </a:p>
              <a:p>
                <a:pPr lvl="0" algn="just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Hỏi gia đình bác Năm đã thu hoạch được bao nhiêu tấn cá tra mỗi loại, biết số cá tra loại A nhiều hơn số cá tra loại B là 6 tấn.</a:t>
                </a:r>
              </a:p>
              <a:p>
                <a:pPr lvl="0" algn="just">
                  <a:defRPr/>
                </a:pPr>
                <a:r>
                  <a:rPr lang="vi-V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Biết 1 kg cá tra loại A là 29 500 đồng. Hỏi bác Năm bán hết số cá tra loại A thì thu được bao nhiêu tiền?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644087-6D9C-4217-AA0C-24D61DC22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9" y="530627"/>
                <a:ext cx="10404686" cy="3293081"/>
              </a:xfrm>
              <a:prstGeom prst="rect">
                <a:avLst/>
              </a:prstGeom>
              <a:blipFill>
                <a:blip r:embed="rId3"/>
                <a:stretch>
                  <a:fillRect l="-1172" t="-1852" r="-1230" b="-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DE6C0E-227F-EFE8-6F6A-1B8669241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3461031"/>
            <a:ext cx="3495040" cy="29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C30D6-1E45-858E-B11A-FEE3D8153F5A}"/>
              </a:ext>
            </a:extLst>
          </p:cNvPr>
          <p:cNvSpPr txBox="1"/>
          <p:nvPr/>
        </p:nvSpPr>
        <p:spPr>
          <a:xfrm>
            <a:off x="3916680" y="8001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A6F68-BC91-24A2-D89F-24F18FC469EF}"/>
              </a:ext>
            </a:extLst>
          </p:cNvPr>
          <p:cNvSpPr txBox="1"/>
          <p:nvPr/>
        </p:nvSpPr>
        <p:spPr>
          <a:xfrm>
            <a:off x="3489960" y="20193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CB57-EB26-D8DC-EFBA-5EA42B8D0E21}"/>
              </a:ext>
            </a:extLst>
          </p:cNvPr>
          <p:cNvSpPr txBox="1"/>
          <p:nvPr/>
        </p:nvSpPr>
        <p:spPr>
          <a:xfrm>
            <a:off x="3489960" y="30099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2E5581-CA49-199E-C5BC-3830091C0DC8}"/>
              </a:ext>
            </a:extLst>
          </p:cNvPr>
          <p:cNvGrpSpPr/>
          <p:nvPr/>
        </p:nvGrpSpPr>
        <p:grpSpPr>
          <a:xfrm>
            <a:off x="5623560" y="2247900"/>
            <a:ext cx="2667000" cy="381000"/>
            <a:chOff x="2971800" y="2400300"/>
            <a:chExt cx="2667000" cy="381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EFA6E6-E554-227B-904D-4784A8463E9A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37FF75-1233-794D-4DCF-2E6CB33532E5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D88E1A-7349-9B2A-9DC7-DFF50345D77E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8C012C-C8BB-1370-2F01-8EFFCF0114D5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6534A0-E4EE-8CBA-1F6B-CF4D1871EB24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306368-977B-6EE1-A5D8-115EA24415CA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496A620-766E-3C09-2245-27EEE829D868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6EF942-34D4-BF87-BA28-4AB4D9138942}"/>
              </a:ext>
            </a:extLst>
          </p:cNvPr>
          <p:cNvGrpSpPr/>
          <p:nvPr/>
        </p:nvGrpSpPr>
        <p:grpSpPr>
          <a:xfrm>
            <a:off x="5623560" y="3162300"/>
            <a:ext cx="1082040" cy="381000"/>
            <a:chOff x="2971800" y="2400300"/>
            <a:chExt cx="1082040" cy="381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979FDA0-9A18-EAF9-0F5A-FADA46F7CB6A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E58A9D-12C8-8471-560D-347398A7716B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08204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6FEA19-CE0C-FA28-8DAE-2C71A911EC24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77C7DF-F435-6580-C25C-8AC844C85C50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A5C45B-069C-069F-21D2-EB1831E15D48}"/>
              </a:ext>
            </a:extLst>
          </p:cNvPr>
          <p:cNvCxnSpPr>
            <a:cxnSpLocks/>
          </p:cNvCxnSpPr>
          <p:nvPr/>
        </p:nvCxnSpPr>
        <p:spPr>
          <a:xfrm>
            <a:off x="6695440" y="266954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FDDA6365-8F9D-BF35-DF03-3C86AE630EC8}"/>
              </a:ext>
            </a:extLst>
          </p:cNvPr>
          <p:cNvSpPr/>
          <p:nvPr/>
        </p:nvSpPr>
        <p:spPr>
          <a:xfrm rot="5400000">
            <a:off x="7284720" y="2067560"/>
            <a:ext cx="457200" cy="1493520"/>
          </a:xfrm>
          <a:prstGeom prst="rightBrace">
            <a:avLst>
              <a:gd name="adj1" fmla="val 2523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39736-012F-4D70-436F-EFFB4079AC72}"/>
              </a:ext>
            </a:extLst>
          </p:cNvPr>
          <p:cNvSpPr txBox="1"/>
          <p:nvPr/>
        </p:nvSpPr>
        <p:spPr>
          <a:xfrm>
            <a:off x="6939280" y="29895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tấn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A529DB9-4213-21E5-DF16-1051CA016542}"/>
              </a:ext>
            </a:extLst>
          </p:cNvPr>
          <p:cNvSpPr/>
          <p:nvPr/>
        </p:nvSpPr>
        <p:spPr>
          <a:xfrm rot="16200000">
            <a:off x="6715760" y="726440"/>
            <a:ext cx="457200" cy="2611120"/>
          </a:xfrm>
          <a:prstGeom prst="rightBrace">
            <a:avLst>
              <a:gd name="adj1" fmla="val 40793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6E5651-C63F-B04A-5E7D-924740C78AFD}"/>
              </a:ext>
            </a:extLst>
          </p:cNvPr>
          <p:cNvSpPr txBox="1"/>
          <p:nvPr/>
        </p:nvSpPr>
        <p:spPr>
          <a:xfrm>
            <a:off x="6725920" y="13233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tấn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0E4815B-9E78-9B01-A5AD-117FC398AE5C}"/>
              </a:ext>
            </a:extLst>
          </p:cNvPr>
          <p:cNvSpPr/>
          <p:nvPr/>
        </p:nvSpPr>
        <p:spPr>
          <a:xfrm rot="5400000">
            <a:off x="5953760" y="3246120"/>
            <a:ext cx="457200" cy="1046480"/>
          </a:xfrm>
          <a:prstGeom prst="rightBrace">
            <a:avLst>
              <a:gd name="adj1" fmla="val 2523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A8AB0B-739D-84C8-C141-C9B86497A240}"/>
              </a:ext>
            </a:extLst>
          </p:cNvPr>
          <p:cNvSpPr txBox="1"/>
          <p:nvPr/>
        </p:nvSpPr>
        <p:spPr>
          <a:xfrm>
            <a:off x="5831840" y="3944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tấn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9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 animBg="1"/>
      <p:bldP spid="22" grpId="0"/>
      <p:bldP spid="26" grpId="0" animBg="1"/>
      <p:bldP spid="27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6FCC65D1-A448-4497-8A86-AD0DF1A5A380}"/>
              </a:ext>
            </a:extLst>
          </p:cNvPr>
          <p:cNvSpPr txBox="1"/>
          <p:nvPr/>
        </p:nvSpPr>
        <p:spPr>
          <a:xfrm>
            <a:off x="727563" y="913321"/>
            <a:ext cx="10402314" cy="52629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Hiệu số phần bằng nhau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 – 2 = 3 (phần)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Số cá tra loại A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6 : 3 × 5 = 10 (tấn)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Số cá tra loại B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10 – 6 = 4 (tấn)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Đáp số: 10 tấn cá tra loại A;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4 tấn cá tra loại B.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b) Đổi 10 tấn = 10 000 kg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Bác Năm bán hết số cá tra loại A thì thu được số tiền là: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29 500 × 10 000 = 295 000 000 (đồng)</a:t>
            </a:r>
          </a:p>
          <a:p>
            <a:pPr lvl="0" algn="ctr"/>
            <a:r>
              <a:rPr lang="vi-VN" sz="2800" dirty="0">
                <a:solidFill>
                  <a:srgbClr val="FF0000"/>
                </a:solidFill>
                <a:latin typeface="+mj-lt"/>
              </a:rPr>
              <a:t>Đáp số: 295 000 000 đồng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305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273</TotalTime>
  <Words>711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https://www.hanhtranggiaovien.com/</dc:creator>
  <dc:description>9Slide.vn</dc:description>
  <cp:lastModifiedBy>Administrator</cp:lastModifiedBy>
  <cp:revision>28</cp:revision>
  <dcterms:created xsi:type="dcterms:W3CDTF">2022-11-18T15:12:16Z</dcterms:created>
  <dcterms:modified xsi:type="dcterms:W3CDTF">2025-02-03T12:45:58Z</dcterms:modified>
  <cp:category>9Slide.vn</cp:category>
</cp:coreProperties>
</file>