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320" r:id="rId4"/>
    <p:sldId id="321" r:id="rId5"/>
    <p:sldId id="322" r:id="rId6"/>
    <p:sldId id="323" r:id="rId7"/>
    <p:sldId id="324" r:id="rId8"/>
    <p:sldId id="325" r:id="rId9"/>
    <p:sldId id="326" r:id="rId10"/>
    <p:sldId id="327" r:id="rId11"/>
    <p:sldId id="328" r:id="rId12"/>
    <p:sldId id="269"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65"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30536F-4FBC-F111-7556-C86D7F1111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DA7A7F88-C51D-58F6-6EF3-EA6D2C6176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2C75836-96D6-BBD8-5594-3F4ACE6B696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5" name="Chỗ dành sẵn cho Chân trang 4">
            <a:extLst>
              <a:ext uri="{FF2B5EF4-FFF2-40B4-BE49-F238E27FC236}">
                <a16:creationId xmlns:a16="http://schemas.microsoft.com/office/drawing/2014/main" id="{2104CF6D-38A7-2E0B-DC34-C5C34F890A6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199210E-30FA-036C-D5A3-34A7DDF39B6E}"/>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5334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4E2312-7FE0-BEA6-74A4-8431C0CA2F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09D5C9B-6986-167D-CCB2-DBF8002BA205}"/>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8F92931-8FD6-5F9C-EBDE-91FE1C1D65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5" name="Chỗ dành sẵn cho Chân trang 4">
            <a:extLst>
              <a:ext uri="{FF2B5EF4-FFF2-40B4-BE49-F238E27FC236}">
                <a16:creationId xmlns:a16="http://schemas.microsoft.com/office/drawing/2014/main" id="{049B5DC2-574D-AE35-ADA0-1D655E4BD20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6AB76F-86D4-7B01-AF54-9E14F3ADBE3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03037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A2CB97B-F2F7-5F8C-9B8B-229F5B5D124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6906B44-B39C-6F9B-27D2-026BD152D6C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898642D-9C25-716A-0E72-F0CE7B0FB9F2}"/>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5" name="Chỗ dành sẵn cho Chân trang 4">
            <a:extLst>
              <a:ext uri="{FF2B5EF4-FFF2-40B4-BE49-F238E27FC236}">
                <a16:creationId xmlns:a16="http://schemas.microsoft.com/office/drawing/2014/main" id="{3B75661F-5675-8D1A-E7B0-F53B6993A20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49A17AF-C187-CB38-00D9-EA6DE252D5D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22199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C2CDA3-AEBF-4A1E-79D8-48DB40B6000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E36C581-B683-01FE-15E8-1E649493CC7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FBAEDCB-DE38-7256-8766-448ECEFB12F1}"/>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5" name="Chỗ dành sẵn cho Chân trang 4">
            <a:extLst>
              <a:ext uri="{FF2B5EF4-FFF2-40B4-BE49-F238E27FC236}">
                <a16:creationId xmlns:a16="http://schemas.microsoft.com/office/drawing/2014/main" id="{54410735-FFB9-8CBF-986E-184EC6CD20B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DE2A02B-A423-0B99-8972-EB72C9904958}"/>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68555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D23DF8-16BE-51C2-BB51-49FDE1FB0E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AF53D568-A8FC-DD75-062E-102C6A15714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F338657-82A1-1A0F-3597-F2DF1C40573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5" name="Chỗ dành sẵn cho Chân trang 4">
            <a:extLst>
              <a:ext uri="{FF2B5EF4-FFF2-40B4-BE49-F238E27FC236}">
                <a16:creationId xmlns:a16="http://schemas.microsoft.com/office/drawing/2014/main" id="{10A51949-B185-A609-BE09-8265029684F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349FF5B-BDC0-BCA4-27EA-DA02DE4EB36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647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11373D-58A6-400F-F0C0-DED5DE6542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6E866B-7F9D-DC7F-F9B2-C32BD5B4B181}"/>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020A7A-1A0A-E061-EAEE-8827DC49B370}"/>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969D95E-9201-13B2-C241-87F3EBC8908E}"/>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6" name="Chỗ dành sẵn cho Chân trang 5">
            <a:extLst>
              <a:ext uri="{FF2B5EF4-FFF2-40B4-BE49-F238E27FC236}">
                <a16:creationId xmlns:a16="http://schemas.microsoft.com/office/drawing/2014/main" id="{2FCC4810-1698-C7C0-F938-7538426D56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E7C218C-EC4D-679C-D8AD-3800C95303F9}"/>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04908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31FD06-20B6-4A31-C931-6CAC103D2AAF}"/>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BCE1D019-EC98-FE17-3755-B2598E0B2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8A77E60-D4D2-356A-9043-1FA23E16E6B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832CE94-16DA-FBE5-7228-103A58F5EF1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6F3FEBF-2BD9-D86F-1E1C-7DBC016BF53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489DD7C-6FC1-FF3F-E3C3-F89572DA108A}"/>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8" name="Chỗ dành sẵn cho Chân trang 7">
            <a:extLst>
              <a:ext uri="{FF2B5EF4-FFF2-40B4-BE49-F238E27FC236}">
                <a16:creationId xmlns:a16="http://schemas.microsoft.com/office/drawing/2014/main" id="{CB70C1D4-DCDE-51DE-A0E1-0F2A882A88F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35687847-4883-8359-9D90-0AB83FF1CF32}"/>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91791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3130F8-F456-8346-76D7-E1A74B29574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23DF42FF-E66F-AF37-4F13-93161EC15309}"/>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4" name="Chỗ dành sẵn cho Chân trang 3">
            <a:extLst>
              <a:ext uri="{FF2B5EF4-FFF2-40B4-BE49-F238E27FC236}">
                <a16:creationId xmlns:a16="http://schemas.microsoft.com/office/drawing/2014/main" id="{A0089F2E-D1B9-5538-8CF8-22521FDFB6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A48777DF-D299-E3F7-1F69-0A92FB33DAAB}"/>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261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0192A9-D5DE-6D61-011B-13FB8936F6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3" name="Chỗ dành sẵn cho Chân trang 2">
            <a:extLst>
              <a:ext uri="{FF2B5EF4-FFF2-40B4-BE49-F238E27FC236}">
                <a16:creationId xmlns:a16="http://schemas.microsoft.com/office/drawing/2014/main" id="{C8F687C3-DB2C-0808-84E5-378712B6C07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1ED75EE8-321D-61E9-428A-7283298364FF}"/>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202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3C21DC-A04E-569F-E57E-EBC7AD86A3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7C219B5-8738-3B58-0581-02468CACD7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EB0C3B7-072A-A1D6-1522-E3FD37654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8764A2-1011-7A7E-2694-53965C731B75}"/>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6" name="Chỗ dành sẵn cho Chân trang 5">
            <a:extLst>
              <a:ext uri="{FF2B5EF4-FFF2-40B4-BE49-F238E27FC236}">
                <a16:creationId xmlns:a16="http://schemas.microsoft.com/office/drawing/2014/main" id="{28017AE5-B78E-9E99-422B-1676D10D8D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DCD95E4-656E-05A8-C935-D18D88B30A1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21114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28228E-5A9D-0C19-A5C8-3C29EDAB80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AEF47F4-0E77-8969-DB90-F5B88988C5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8B8FAC5-8253-D0B7-11F0-F20EF955EE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1E5C9E2-ADC9-945A-A012-FC64B550661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03/02/2025</a:t>
            </a:fld>
            <a:endParaRPr lang="vi-VN"/>
          </a:p>
        </p:txBody>
      </p:sp>
      <p:sp>
        <p:nvSpPr>
          <p:cNvPr id="6" name="Chỗ dành sẵn cho Chân trang 5">
            <a:extLst>
              <a:ext uri="{FF2B5EF4-FFF2-40B4-BE49-F238E27FC236}">
                <a16:creationId xmlns:a16="http://schemas.microsoft.com/office/drawing/2014/main" id="{CE2E85C7-40B0-60A4-457F-7FD91CBFEE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12A4B3C-3D38-A6D7-ECB0-5B66796285FA}"/>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55736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34C35250-2FB3-4A6D-4FC3-7EB17D6A9B1C}"/>
              </a:ext>
            </a:extLst>
          </p:cNvPr>
          <p:cNvGrpSpPr/>
          <p:nvPr userDrawn="1"/>
        </p:nvGrpSpPr>
        <p:grpSpPr>
          <a:xfrm>
            <a:off x="0" y="0"/>
            <a:ext cx="12192000" cy="6858000"/>
            <a:chOff x="0" y="0"/>
            <a:chExt cx="18310194" cy="10287000"/>
          </a:xfrm>
        </p:grpSpPr>
        <p:sp>
          <p:nvSpPr>
            <p:cNvPr id="7" name="Freeform 2">
              <a:extLst>
                <a:ext uri="{FF2B5EF4-FFF2-40B4-BE49-F238E27FC236}">
                  <a16:creationId xmlns:a16="http://schemas.microsoft.com/office/drawing/2014/main" id="{55B81296-E331-EFB6-D1A7-CE4DDCC714BC}"/>
                </a:ext>
              </a:extLst>
            </p:cNvPr>
            <p:cNvSpPr/>
            <p:nvPr userDrawn="1"/>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8" name="Group 3">
              <a:extLst>
                <a:ext uri="{FF2B5EF4-FFF2-40B4-BE49-F238E27FC236}">
                  <a16:creationId xmlns:a16="http://schemas.microsoft.com/office/drawing/2014/main" id="{7D9346DD-C095-AC97-320F-53313D9D2575}"/>
                </a:ext>
              </a:extLst>
            </p:cNvPr>
            <p:cNvGrpSpPr/>
            <p:nvPr userDrawn="1"/>
          </p:nvGrpSpPr>
          <p:grpSpPr>
            <a:xfrm>
              <a:off x="672147" y="749521"/>
              <a:ext cx="16965903" cy="8787960"/>
              <a:chOff x="-93907" y="-74100"/>
              <a:chExt cx="4468386" cy="2314524"/>
            </a:xfrm>
          </p:grpSpPr>
          <p:sp>
            <p:nvSpPr>
              <p:cNvPr id="9" name="Freeform 4">
                <a:extLst>
                  <a:ext uri="{FF2B5EF4-FFF2-40B4-BE49-F238E27FC236}">
                    <a16:creationId xmlns:a16="http://schemas.microsoft.com/office/drawing/2014/main" id="{8571274C-9DB4-F503-0826-1A46DA7E5EA6}"/>
                  </a:ext>
                </a:extLst>
              </p:cNvPr>
              <p:cNvSpPr/>
              <p:nvPr/>
            </p:nvSpPr>
            <p:spPr>
              <a:xfrm>
                <a:off x="-93907" y="-74100"/>
                <a:ext cx="4468386" cy="2314524"/>
              </a:xfrm>
              <a:custGeom>
                <a:avLst/>
                <a:gdLst/>
                <a:ahLst/>
                <a:cxnLst/>
                <a:rect l="l" t="t" r="r" b="b"/>
                <a:pathLst>
                  <a:path w="4274726" h="2166324">
                    <a:moveTo>
                      <a:pt x="24327" y="0"/>
                    </a:moveTo>
                    <a:lnTo>
                      <a:pt x="4250399" y="0"/>
                    </a:lnTo>
                    <a:cubicBezTo>
                      <a:pt x="4263834" y="0"/>
                      <a:pt x="4274726" y="10891"/>
                      <a:pt x="4274726" y="24327"/>
                    </a:cubicBezTo>
                    <a:lnTo>
                      <a:pt x="4274726" y="2141998"/>
                    </a:lnTo>
                    <a:cubicBezTo>
                      <a:pt x="4274726" y="2155433"/>
                      <a:pt x="4263834" y="2166324"/>
                      <a:pt x="4250399" y="2166324"/>
                    </a:cubicBezTo>
                    <a:lnTo>
                      <a:pt x="24327" y="2166324"/>
                    </a:lnTo>
                    <a:cubicBezTo>
                      <a:pt x="10891" y="2166324"/>
                      <a:pt x="0" y="2155433"/>
                      <a:pt x="0" y="2141998"/>
                    </a:cubicBezTo>
                    <a:lnTo>
                      <a:pt x="0" y="24327"/>
                    </a:lnTo>
                    <a:cubicBezTo>
                      <a:pt x="0" y="10891"/>
                      <a:pt x="10891" y="0"/>
                      <a:pt x="24327" y="0"/>
                    </a:cubicBezTo>
                    <a:close/>
                  </a:path>
                </a:pathLst>
              </a:custGeom>
              <a:solidFill>
                <a:srgbClr val="FFFFFF"/>
              </a:solidFill>
              <a:ln w="38100" cap="rnd">
                <a:solidFill>
                  <a:srgbClr val="FC8181">
                    <a:alpha val="89804"/>
                  </a:srgbClr>
                </a:solidFill>
                <a:prstDash val="lgDash"/>
                <a:round/>
              </a:ln>
            </p:spPr>
          </p:sp>
          <p:sp>
            <p:nvSpPr>
              <p:cNvPr id="10" name="TextBox 5">
                <a:extLst>
                  <a:ext uri="{FF2B5EF4-FFF2-40B4-BE49-F238E27FC236}">
                    <a16:creationId xmlns:a16="http://schemas.microsoft.com/office/drawing/2014/main" id="{17CE5E0F-573F-7DF9-AB4E-864977B6BEFE}"/>
                  </a:ext>
                </a:extLst>
              </p:cNvPr>
              <p:cNvSpPr txBox="1"/>
              <p:nvPr/>
            </p:nvSpPr>
            <p:spPr>
              <a:xfrm>
                <a:off x="0" y="-28575"/>
                <a:ext cx="4274726" cy="2194899"/>
              </a:xfrm>
              <a:prstGeom prst="rect">
                <a:avLst/>
              </a:prstGeom>
            </p:spPr>
            <p:txBody>
              <a:bodyPr lIns="50800" tIns="50800" rIns="50800" bIns="50800" rtlCol="0" anchor="ctr"/>
              <a:lstStyle/>
              <a:p>
                <a:pPr algn="ctr">
                  <a:lnSpc>
                    <a:spcPts val="3022"/>
                  </a:lnSpc>
                </a:pPr>
                <a:endParaRPr/>
              </a:p>
            </p:txBody>
          </p:sp>
        </p:grpSp>
      </p:grpSp>
      <p:pic>
        <p:nvPicPr>
          <p:cNvPr id="23" name="Picture 22" descr="A round pink label with white text and a black background&#10;&#10;Description automatically generated">
            <a:extLst>
              <a:ext uri="{FF2B5EF4-FFF2-40B4-BE49-F238E27FC236}">
                <a16:creationId xmlns:a16="http://schemas.microsoft.com/office/drawing/2014/main" id="{9EDA2EE9-101C-BCD7-C317-EFE0B346D5A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18860" y="83951"/>
            <a:ext cx="1648769" cy="1648769"/>
          </a:xfrm>
          <a:prstGeom prst="rect">
            <a:avLst/>
          </a:prstGeom>
        </p:spPr>
      </p:pic>
    </p:spTree>
    <p:extLst>
      <p:ext uri="{BB962C8B-B14F-4D97-AF65-F5344CB8AC3E}">
        <p14:creationId xmlns:p14="http://schemas.microsoft.com/office/powerpoint/2010/main" val="300754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10"/>
          <p:cNvSpPr/>
          <p:nvPr/>
        </p:nvSpPr>
        <p:spPr>
          <a:xfrm>
            <a:off x="685800" y="3007360"/>
            <a:ext cx="3398520" cy="273378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2"/>
            <a:stretch>
              <a:fillRect/>
            </a:stretch>
          </a:blipFill>
        </p:spPr>
      </p:sp>
      <p:sp>
        <p:nvSpPr>
          <p:cNvPr id="11" name="Freeform 11"/>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3"/>
            <a:stretch>
              <a:fillRect/>
            </a:stretch>
          </a:blipFill>
        </p:spPr>
      </p:sp>
      <p:pic>
        <p:nvPicPr>
          <p:cNvPr id="18" name="Hình ảnh 17">
            <a:extLst>
              <a:ext uri="{FF2B5EF4-FFF2-40B4-BE49-F238E27FC236}">
                <a16:creationId xmlns:a16="http://schemas.microsoft.com/office/drawing/2014/main" id="{FF46C43A-1A7D-E10A-AC59-8EE5E1D76642}"/>
              </a:ext>
            </a:extLst>
          </p:cNvPr>
          <p:cNvPicPr>
            <a:picLocks noChangeAspect="1"/>
          </p:cNvPicPr>
          <p:nvPr/>
        </p:nvPicPr>
        <p:blipFill>
          <a:blip r:embed="rId4"/>
          <a:stretch>
            <a:fillRect/>
          </a:stretch>
        </p:blipFill>
        <p:spPr>
          <a:xfrm>
            <a:off x="5299325" y="247338"/>
            <a:ext cx="3462425" cy="1506511"/>
          </a:xfrm>
          <a:prstGeom prst="rect">
            <a:avLst/>
          </a:prstGeom>
        </p:spPr>
      </p:pic>
      <p:pic>
        <p:nvPicPr>
          <p:cNvPr id="3" name="Picture 2">
            <a:extLst>
              <a:ext uri="{FF2B5EF4-FFF2-40B4-BE49-F238E27FC236}">
                <a16:creationId xmlns:a16="http://schemas.microsoft.com/office/drawing/2014/main" id="{320CEE92-36AE-2F8B-906F-EC7E0468F1D5}"/>
              </a:ext>
            </a:extLst>
          </p:cNvPr>
          <p:cNvPicPr>
            <a:picLocks noChangeAspect="1"/>
          </p:cNvPicPr>
          <p:nvPr/>
        </p:nvPicPr>
        <p:blipFill>
          <a:blip r:embed="rId5"/>
          <a:stretch>
            <a:fillRect/>
          </a:stretch>
        </p:blipFill>
        <p:spPr>
          <a:xfrm>
            <a:off x="2803779" y="1514007"/>
            <a:ext cx="8779001" cy="3325321"/>
          </a:xfrm>
          <a:prstGeom prst="rect">
            <a:avLst/>
          </a:prstGeom>
        </p:spPr>
      </p:pic>
      <p:pic>
        <p:nvPicPr>
          <p:cNvPr id="5" name="Picture 4">
            <a:extLst>
              <a:ext uri="{FF2B5EF4-FFF2-40B4-BE49-F238E27FC236}">
                <a16:creationId xmlns:a16="http://schemas.microsoft.com/office/drawing/2014/main" id="{152B6BBD-61FE-48D1-49DD-C0B7918A0689}"/>
              </a:ext>
            </a:extLst>
          </p:cNvPr>
          <p:cNvPicPr>
            <a:picLocks noChangeAspect="1"/>
          </p:cNvPicPr>
          <p:nvPr/>
        </p:nvPicPr>
        <p:blipFill>
          <a:blip r:embed="rId6"/>
          <a:stretch>
            <a:fillRect/>
          </a:stretch>
        </p:blipFill>
        <p:spPr>
          <a:xfrm>
            <a:off x="5927242" y="4137096"/>
            <a:ext cx="2707091"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14199F-F8C8-1829-0724-FA30EB0EB7FA}"/>
              </a:ext>
            </a:extLst>
          </p:cNvPr>
          <p:cNvGraphicFramePr>
            <a:graphicFrameLocks noGrp="1"/>
          </p:cNvGraphicFramePr>
          <p:nvPr>
            <p:extLst>
              <p:ext uri="{D42A27DB-BD31-4B8C-83A1-F6EECF244321}">
                <p14:modId xmlns:p14="http://schemas.microsoft.com/office/powerpoint/2010/main" val="1941403722"/>
              </p:ext>
            </p:extLst>
          </p:nvPr>
        </p:nvGraphicFramePr>
        <p:xfrm>
          <a:off x="981856" y="1547654"/>
          <a:ext cx="10702975" cy="1463040"/>
        </p:xfrm>
        <a:graphic>
          <a:graphicData uri="http://schemas.openxmlformats.org/drawingml/2006/table">
            <a:tbl>
              <a:tblPr/>
              <a:tblGrid>
                <a:gridCol w="2638269">
                  <a:extLst>
                    <a:ext uri="{9D8B030D-6E8A-4147-A177-3AD203B41FA5}">
                      <a16:colId xmlns:a16="http://schemas.microsoft.com/office/drawing/2014/main" val="67492560"/>
                    </a:ext>
                  </a:extLst>
                </a:gridCol>
                <a:gridCol w="1642921">
                  <a:extLst>
                    <a:ext uri="{9D8B030D-6E8A-4147-A177-3AD203B41FA5}">
                      <a16:colId xmlns:a16="http://schemas.microsoft.com/office/drawing/2014/main" val="2987753416"/>
                    </a:ext>
                  </a:extLst>
                </a:gridCol>
                <a:gridCol w="2140595">
                  <a:extLst>
                    <a:ext uri="{9D8B030D-6E8A-4147-A177-3AD203B41FA5}">
                      <a16:colId xmlns:a16="http://schemas.microsoft.com/office/drawing/2014/main" val="2529828404"/>
                    </a:ext>
                  </a:extLst>
                </a:gridCol>
                <a:gridCol w="2140595">
                  <a:extLst>
                    <a:ext uri="{9D8B030D-6E8A-4147-A177-3AD203B41FA5}">
                      <a16:colId xmlns:a16="http://schemas.microsoft.com/office/drawing/2014/main" val="2041236464"/>
                    </a:ext>
                  </a:extLst>
                </a:gridCol>
                <a:gridCol w="2140595">
                  <a:extLst>
                    <a:ext uri="{9D8B030D-6E8A-4147-A177-3AD203B41FA5}">
                      <a16:colId xmlns:a16="http://schemas.microsoft.com/office/drawing/2014/main" val="778044504"/>
                    </a:ext>
                  </a:extLst>
                </a:gridCol>
              </a:tblGrid>
              <a:tr h="0">
                <a:tc>
                  <a:txBody>
                    <a:bodyPr/>
                    <a:lstStyle/>
                    <a:p>
                      <a:pPr algn="l"/>
                      <a:r>
                        <a:rPr lang="en-US" sz="2800" b="0" dirty="0" err="1">
                          <a:solidFill>
                            <a:srgbClr val="000000"/>
                          </a:solidFill>
                          <a:effectLst/>
                          <a:latin typeface="Cambria" panose="02040503050406030204" pitchFamily="18" charset="0"/>
                          <a:ea typeface="Cambria" panose="02040503050406030204" pitchFamily="18" charset="0"/>
                        </a:rPr>
                        <a:t>Môn</a:t>
                      </a:r>
                      <a:r>
                        <a:rPr lang="en-US" sz="2800" b="0" dirty="0">
                          <a:solidFill>
                            <a:srgbClr val="000000"/>
                          </a:solidFill>
                          <a:effectLst/>
                          <a:latin typeface="Cambria" panose="02040503050406030204" pitchFamily="18" charset="0"/>
                          <a:ea typeface="Cambria" panose="02040503050406030204" pitchFamily="18" charset="0"/>
                        </a:rPr>
                        <a:t> </a:t>
                      </a:r>
                      <a:r>
                        <a:rPr lang="en-US" sz="2800" b="0" dirty="0" err="1">
                          <a:solidFill>
                            <a:srgbClr val="000000"/>
                          </a:solidFill>
                          <a:effectLst/>
                          <a:latin typeface="Cambria" panose="02040503050406030204" pitchFamily="18" charset="0"/>
                          <a:ea typeface="Cambria" panose="02040503050406030204" pitchFamily="18" charset="0"/>
                        </a:rPr>
                        <a:t>thể</a:t>
                      </a:r>
                      <a:r>
                        <a:rPr lang="en-US" sz="2800" b="0" dirty="0">
                          <a:solidFill>
                            <a:srgbClr val="000000"/>
                          </a:solidFill>
                          <a:effectLst/>
                          <a:latin typeface="Cambria" panose="02040503050406030204" pitchFamily="18" charset="0"/>
                          <a:ea typeface="Cambria" panose="02040503050406030204" pitchFamily="18" charset="0"/>
                        </a:rPr>
                        <a:t> thao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dirty="0" err="1">
                          <a:solidFill>
                            <a:srgbClr val="000000"/>
                          </a:solidFill>
                          <a:effectLst/>
                          <a:latin typeface="Cambria" panose="02040503050406030204" pitchFamily="18" charset="0"/>
                          <a:ea typeface="Cambria" panose="02040503050406030204" pitchFamily="18" charset="0"/>
                        </a:rPr>
                        <a:t>Cờ</a:t>
                      </a:r>
                      <a:r>
                        <a:rPr lang="en-US" sz="2800" b="0" dirty="0">
                          <a:solidFill>
                            <a:srgbClr val="000000"/>
                          </a:solidFill>
                          <a:effectLst/>
                          <a:latin typeface="Cambria" panose="02040503050406030204" pitchFamily="18" charset="0"/>
                          <a:ea typeface="Cambria" panose="02040503050406030204" pitchFamily="18" charset="0"/>
                        </a:rPr>
                        <a:t> </a:t>
                      </a:r>
                      <a:r>
                        <a:rPr lang="en-US" sz="2800" b="0" dirty="0" err="1">
                          <a:solidFill>
                            <a:srgbClr val="000000"/>
                          </a:solidFill>
                          <a:effectLst/>
                          <a:latin typeface="Cambria" panose="02040503050406030204" pitchFamily="18" charset="0"/>
                          <a:ea typeface="Cambria" panose="02040503050406030204" pitchFamily="18" charset="0"/>
                        </a:rPr>
                        <a:t>vua</a:t>
                      </a:r>
                      <a:endParaRPr lang="en-US" sz="2800" b="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a:solidFill>
                            <a:srgbClr val="000000"/>
                          </a:solidFill>
                          <a:effectLst/>
                          <a:latin typeface="Cambria" panose="02040503050406030204" pitchFamily="18" charset="0"/>
                          <a:ea typeface="Cambria" panose="02040503050406030204" pitchFamily="18" charset="0"/>
                        </a:rPr>
                        <a:t>Bóng đá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b="0">
                          <a:solidFill>
                            <a:srgbClr val="000000"/>
                          </a:solidFill>
                          <a:effectLst/>
                          <a:latin typeface="Cambria" panose="02040503050406030204" pitchFamily="18" charset="0"/>
                          <a:ea typeface="Cambria" panose="02040503050406030204" pitchFamily="18" charset="0"/>
                        </a:rPr>
                        <a:t>Bơi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a:solidFill>
                            <a:srgbClr val="000000"/>
                          </a:solidFill>
                          <a:effectLst/>
                          <a:latin typeface="Cambria" panose="02040503050406030204" pitchFamily="18" charset="0"/>
                          <a:ea typeface="Cambria" panose="02040503050406030204" pitchFamily="18" charset="0"/>
                        </a:rPr>
                        <a:t>Võ dân tộc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78262"/>
                  </a:ext>
                </a:extLst>
              </a:tr>
              <a:tr h="0">
                <a:tc>
                  <a:txBody>
                    <a:bodyPr/>
                    <a:lstStyle/>
                    <a:p>
                      <a:pPr algn="just"/>
                      <a:r>
                        <a:rPr lang="vi-VN" sz="2800" b="0" dirty="0">
                          <a:solidFill>
                            <a:srgbClr val="000000"/>
                          </a:solidFill>
                          <a:effectLst/>
                          <a:latin typeface="Cambria" panose="02040503050406030204" pitchFamily="18" charset="0"/>
                          <a:ea typeface="Cambria" panose="02040503050406030204" pitchFamily="18" charset="0"/>
                        </a:rPr>
                        <a:t>Số học sinh ưa thích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a:solidFill>
                            <a:srgbClr val="000000"/>
                          </a:solidFill>
                          <a:effectLst/>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a:solidFill>
                            <a:srgbClr val="000000"/>
                          </a:solidFill>
                          <a:effectLst/>
                          <a:latin typeface="Cambria" panose="02040503050406030204" pitchFamily="18" charset="0"/>
                          <a:ea typeface="Cambria"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847139"/>
                  </a:ext>
                </a:extLst>
              </a:tr>
            </a:tbl>
          </a:graphicData>
        </a:graphic>
      </p:graphicFrame>
      <p:sp>
        <p:nvSpPr>
          <p:cNvPr id="3" name="TextBox 2">
            <a:extLst>
              <a:ext uri="{FF2B5EF4-FFF2-40B4-BE49-F238E27FC236}">
                <a16:creationId xmlns:a16="http://schemas.microsoft.com/office/drawing/2014/main" id="{78E0D21E-106A-B2B5-0E2D-D81B9149489A}"/>
              </a:ext>
            </a:extLst>
          </p:cNvPr>
          <p:cNvSpPr txBox="1"/>
          <p:nvPr/>
        </p:nvSpPr>
        <p:spPr>
          <a:xfrm>
            <a:off x="883920" y="660400"/>
            <a:ext cx="873760" cy="584775"/>
          </a:xfrm>
          <a:prstGeom prst="rect">
            <a:avLst/>
          </a:prstGeom>
          <a:noFill/>
        </p:spPr>
        <p:txBody>
          <a:bodyPr wrap="square" rtlCol="0">
            <a:spAutoFit/>
          </a:bodyPr>
          <a:lstStyle/>
          <a:p>
            <a:r>
              <a:rPr lang="en-US" sz="3200" dirty="0">
                <a:latin typeface="Times New Roman" panose="02020603050405020304" pitchFamily="18" charset="0"/>
                <a:ea typeface="Cambria" panose="02040503050406030204" pitchFamily="18" charset="0"/>
                <a:cs typeface="Times New Roman" panose="02020603050405020304" pitchFamily="18" charset="0"/>
              </a:rPr>
              <a:t>a)</a:t>
            </a:r>
          </a:p>
        </p:txBody>
      </p:sp>
    </p:spTree>
    <p:extLst>
      <p:ext uri="{BB962C8B-B14F-4D97-AF65-F5344CB8AC3E}">
        <p14:creationId xmlns:p14="http://schemas.microsoft.com/office/powerpoint/2010/main" val="17754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DE6DA-C772-6BD1-7056-8A9D9AC61343}"/>
              </a:ext>
            </a:extLst>
          </p:cNvPr>
          <p:cNvSpPr txBox="1"/>
          <p:nvPr/>
        </p:nvSpPr>
        <p:spPr>
          <a:xfrm>
            <a:off x="1148080" y="599440"/>
            <a:ext cx="9164320" cy="5693866"/>
          </a:xfrm>
          <a:prstGeom prst="rect">
            <a:avLst/>
          </a:prstGeom>
          <a:noFill/>
        </p:spPr>
        <p:txBody>
          <a:bodyPr wrap="square" rtlCol="0">
            <a:spAutoFit/>
          </a:bodyPr>
          <a:lstStyle/>
          <a:p>
            <a:pPr algn="ctr"/>
            <a:r>
              <a:rPr lang="vi-VN" sz="2600" dirty="0">
                <a:solidFill>
                  <a:srgbClr val="FF0000"/>
                </a:solidFill>
                <a:latin typeface="+mj-lt"/>
                <a:ea typeface="Cambria" panose="02040503050406030204" pitchFamily="18" charset="0"/>
              </a:rPr>
              <a:t>b)</a:t>
            </a:r>
            <a:r>
              <a:rPr lang="en-US" sz="2600" dirty="0">
                <a:solidFill>
                  <a:srgbClr val="FF0000"/>
                </a:solidFill>
                <a:latin typeface="+mj-lt"/>
                <a:ea typeface="Cambria" panose="02040503050406030204" pitchFamily="18" charset="0"/>
              </a:rPr>
              <a:t> </a:t>
            </a:r>
            <a:r>
              <a:rPr lang="vi-VN" sz="2600" dirty="0">
                <a:solidFill>
                  <a:srgbClr val="FF0000"/>
                </a:solidFill>
                <a:latin typeface="+mj-lt"/>
                <a:ea typeface="Cambria" panose="02040503050406030204" pitchFamily="18" charset="0"/>
              </a:rPr>
              <a:t>Tổng số học sinh được điều tra là:</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6 + 18 + 12 + 12 = 48 (học sinh)</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Tỉ số phần trăm số học sinh ưa thích môn cờ vua và tổng số học sinh được điều tra là:</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6 : 48 = 0,125 = 12,5%</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Tỉ số phần trăm số học sinh ưa thích môn bóng đá và tổng số học sinh được điều tra là:</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18 : 48 = 0,375 = 37,5%</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Tỉ số phần trăm số học sinh ưa thích môn bơi và tổng số học sinh được điều tra là:</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12 : 48 = 0,25 = 25%</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Tỉ số phần trăm số học sinh ưa thích môn võ dân tộc và tổng số học sinh được điều tra là:</a:t>
            </a:r>
            <a:endParaRPr lang="en-US" sz="2600" dirty="0">
              <a:solidFill>
                <a:srgbClr val="FF0000"/>
              </a:solidFill>
              <a:latin typeface="+mj-lt"/>
              <a:ea typeface="Cambria" panose="02040503050406030204" pitchFamily="18" charset="0"/>
            </a:endParaRPr>
          </a:p>
          <a:p>
            <a:pPr algn="ctr"/>
            <a:r>
              <a:rPr lang="vi-VN" sz="2600" dirty="0">
                <a:solidFill>
                  <a:srgbClr val="FF0000"/>
                </a:solidFill>
                <a:latin typeface="+mj-lt"/>
                <a:ea typeface="Cambria" panose="02040503050406030204" pitchFamily="18" charset="0"/>
              </a:rPr>
              <a:t>12 : 48 = 0,25 = 25%</a:t>
            </a:r>
            <a:endParaRPr lang="en-US" sz="2600" dirty="0">
              <a:solidFill>
                <a:srgbClr val="FF0000"/>
              </a:solidFill>
              <a:latin typeface="+mj-lt"/>
              <a:ea typeface="Cambria" panose="02040503050406030204" pitchFamily="18" charset="0"/>
            </a:endParaRPr>
          </a:p>
        </p:txBody>
      </p:sp>
    </p:spTree>
    <p:extLst>
      <p:ext uri="{BB962C8B-B14F-4D97-AF65-F5344CB8AC3E}">
        <p14:creationId xmlns:p14="http://schemas.microsoft.com/office/powerpoint/2010/main" val="26838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FD7F8E96-A2CC-55BF-0F4B-A6A5486277AD}"/>
              </a:ext>
            </a:extLst>
          </p:cNvPr>
          <p:cNvSpPr/>
          <p:nvPr/>
        </p:nvSpPr>
        <p:spPr>
          <a:xfrm>
            <a:off x="9022080" y="3576195"/>
            <a:ext cx="2373497" cy="2534593"/>
          </a:xfrm>
          <a:custGeom>
            <a:avLst/>
            <a:gdLst/>
            <a:ahLst/>
            <a:cxnLst/>
            <a:rect l="l" t="t" r="r" b="b"/>
            <a:pathLst>
              <a:path w="4568533" h="4878614">
                <a:moveTo>
                  <a:pt x="0" y="0"/>
                </a:moveTo>
                <a:lnTo>
                  <a:pt x="4568533" y="0"/>
                </a:lnTo>
                <a:lnTo>
                  <a:pt x="4568533" y="4878614"/>
                </a:lnTo>
                <a:lnTo>
                  <a:pt x="0" y="4878614"/>
                </a:lnTo>
                <a:lnTo>
                  <a:pt x="0" y="0"/>
                </a:lnTo>
                <a:close/>
              </a:path>
            </a:pathLst>
          </a:custGeom>
          <a:blipFill>
            <a:blip r:embed="rId2"/>
            <a:stretch>
              <a:fillRect/>
            </a:stretch>
          </a:blipFill>
        </p:spPr>
      </p:sp>
      <p:sp>
        <p:nvSpPr>
          <p:cNvPr id="12" name="Freeform 10">
            <a:extLst>
              <a:ext uri="{FF2B5EF4-FFF2-40B4-BE49-F238E27FC236}">
                <a16:creationId xmlns:a16="http://schemas.microsoft.com/office/drawing/2014/main" id="{7C88C1FA-B9BF-6045-2943-5B7BC93B5BCC}"/>
              </a:ext>
            </a:extLst>
          </p:cNvPr>
          <p:cNvSpPr/>
          <p:nvPr/>
        </p:nvSpPr>
        <p:spPr>
          <a:xfrm>
            <a:off x="685800" y="3576320"/>
            <a:ext cx="2834464" cy="216482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3"/>
            <a:stretch>
              <a:fillRect/>
            </a:stretch>
          </a:blipFill>
        </p:spPr>
      </p:sp>
      <p:pic>
        <p:nvPicPr>
          <p:cNvPr id="18" name="Hình ảnh 17">
            <a:extLst>
              <a:ext uri="{FF2B5EF4-FFF2-40B4-BE49-F238E27FC236}">
                <a16:creationId xmlns:a16="http://schemas.microsoft.com/office/drawing/2014/main" id="{2A8216CA-A01A-BD4C-7C28-351D4A3B7B37}"/>
              </a:ext>
            </a:extLst>
          </p:cNvPr>
          <p:cNvPicPr>
            <a:picLocks noChangeAspect="1"/>
          </p:cNvPicPr>
          <p:nvPr/>
        </p:nvPicPr>
        <p:blipFill>
          <a:blip r:embed="rId4"/>
          <a:stretch>
            <a:fillRect/>
          </a:stretch>
        </p:blipFill>
        <p:spPr>
          <a:xfrm>
            <a:off x="1608955" y="1896601"/>
            <a:ext cx="8974090" cy="3359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6"/>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2"/>
            <a:stretch>
              <a:fillRect/>
            </a:stretch>
          </a:blipFill>
        </p:spPr>
      </p:sp>
      <p:sp>
        <p:nvSpPr>
          <p:cNvPr id="7" name="Freeform 7"/>
          <p:cNvSpPr/>
          <p:nvPr/>
        </p:nvSpPr>
        <p:spPr>
          <a:xfrm>
            <a:off x="9662083" y="2511873"/>
            <a:ext cx="2654098" cy="2687695"/>
          </a:xfrm>
          <a:custGeom>
            <a:avLst/>
            <a:gdLst/>
            <a:ahLst/>
            <a:cxnLst/>
            <a:rect l="l" t="t" r="r" b="b"/>
            <a:pathLst>
              <a:path w="3981147" h="4031542">
                <a:moveTo>
                  <a:pt x="0" y="0"/>
                </a:moveTo>
                <a:lnTo>
                  <a:pt x="3981147" y="0"/>
                </a:lnTo>
                <a:lnTo>
                  <a:pt x="3981147" y="4031542"/>
                </a:lnTo>
                <a:lnTo>
                  <a:pt x="0" y="4031542"/>
                </a:lnTo>
                <a:lnTo>
                  <a:pt x="0" y="0"/>
                </a:lnTo>
                <a:close/>
              </a:path>
            </a:pathLst>
          </a:custGeom>
          <a:blipFill>
            <a:blip r:embed="rId3"/>
            <a:stretch>
              <a:fillRect/>
            </a:stretch>
          </a:blipFill>
        </p:spPr>
      </p:sp>
      <p:sp>
        <p:nvSpPr>
          <p:cNvPr id="8" name="Freeform 8"/>
          <p:cNvSpPr/>
          <p:nvPr/>
        </p:nvSpPr>
        <p:spPr>
          <a:xfrm>
            <a:off x="824704" y="2448118"/>
            <a:ext cx="2258177" cy="2680329"/>
          </a:xfrm>
          <a:custGeom>
            <a:avLst/>
            <a:gdLst/>
            <a:ahLst/>
            <a:cxnLst/>
            <a:rect l="l" t="t" r="r" b="b"/>
            <a:pathLst>
              <a:path w="3387266" h="4020494">
                <a:moveTo>
                  <a:pt x="0" y="0"/>
                </a:moveTo>
                <a:lnTo>
                  <a:pt x="3387266" y="0"/>
                </a:lnTo>
                <a:lnTo>
                  <a:pt x="3387266" y="4020494"/>
                </a:lnTo>
                <a:lnTo>
                  <a:pt x="0" y="4020494"/>
                </a:lnTo>
                <a:lnTo>
                  <a:pt x="0" y="0"/>
                </a:lnTo>
                <a:close/>
              </a:path>
            </a:pathLst>
          </a:custGeom>
          <a:blipFill>
            <a:blip r:embed="rId4"/>
            <a:stretch>
              <a:fillRect/>
            </a:stretch>
          </a:blipFill>
        </p:spPr>
      </p:sp>
      <p:pic>
        <p:nvPicPr>
          <p:cNvPr id="3" name="Picture 2" descr="A colorful letters and numbers&#10;&#10;Description automatically generated with medium confidence">
            <a:extLst>
              <a:ext uri="{FF2B5EF4-FFF2-40B4-BE49-F238E27FC236}">
                <a16:creationId xmlns:a16="http://schemas.microsoft.com/office/drawing/2014/main" id="{5D403ED9-E81A-9E8A-8D7F-B112943A3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298" y="2655751"/>
            <a:ext cx="6419644" cy="168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91F7CAC-126C-E530-97BD-C0DAC6E8BC08}"/>
              </a:ext>
            </a:extLst>
          </p:cNvPr>
          <p:cNvSpPr/>
          <p:nvPr/>
        </p:nvSpPr>
        <p:spPr>
          <a:xfrm>
            <a:off x="716319" y="859473"/>
            <a:ext cx="553682" cy="715327"/>
          </a:xfrm>
          <a:custGeom>
            <a:avLst/>
            <a:gdLst/>
            <a:ahLst/>
            <a:cxnLst/>
            <a:rect l="l" t="t" r="r" b="b"/>
            <a:pathLst>
              <a:path w="700743" h="1092777">
                <a:moveTo>
                  <a:pt x="0" y="0"/>
                </a:moveTo>
                <a:lnTo>
                  <a:pt x="700743" y="0"/>
                </a:lnTo>
                <a:lnTo>
                  <a:pt x="700743" y="1092777"/>
                </a:lnTo>
                <a:lnTo>
                  <a:pt x="0" y="1092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Hộp Văn bản 2">
            <a:extLst>
              <a:ext uri="{FF2B5EF4-FFF2-40B4-BE49-F238E27FC236}">
                <a16:creationId xmlns:a16="http://schemas.microsoft.com/office/drawing/2014/main" id="{0672D090-23A0-E280-D689-13A846FB03B1}"/>
              </a:ext>
            </a:extLst>
          </p:cNvPr>
          <p:cNvSpPr txBox="1"/>
          <p:nvPr/>
        </p:nvSpPr>
        <p:spPr>
          <a:xfrm>
            <a:off x="1366559" y="767100"/>
            <a:ext cx="9900881" cy="646331"/>
          </a:xfrm>
          <a:prstGeom prst="rect">
            <a:avLst/>
          </a:prstGeom>
          <a:noFill/>
        </p:spPr>
        <p:txBody>
          <a:bodyPr wrap="square" rtlCol="0">
            <a:spAutoFit/>
          </a:bodyPr>
          <a:lstStyle/>
          <a:p>
            <a:pPr algn="ctr"/>
            <a:r>
              <a:rPr lang="en-US" sz="3600" b="1" dirty="0">
                <a:latin typeface="Times New Roman" panose="02020603050405020304" pitchFamily="18" charset="0"/>
                <a:ea typeface="Cambria" panose="02040503050406030204" pitchFamily="18" charset="0"/>
                <a:cs typeface="Times New Roman" panose="02020603050405020304" pitchFamily="18" charset="0"/>
              </a:rPr>
              <a:t>a)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Tìm</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tỉ</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số</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trăm</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hai</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số</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theo</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mẫu</a:t>
            </a:r>
            <a:r>
              <a:rPr lang="en-US" sz="3600" b="1" dirty="0">
                <a:latin typeface="Times New Roman" panose="02020603050405020304" pitchFamily="18" charset="0"/>
                <a:ea typeface="Cambria" panose="02040503050406030204" pitchFamily="18" charset="0"/>
                <a:cs typeface="Times New Roman" panose="02020603050405020304" pitchFamily="18" charset="0"/>
              </a:rPr>
              <a:t>):</a:t>
            </a:r>
            <a:endParaRPr lang="vi-VN" sz="36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3B4374A-BADA-4D27-F407-71D5023367FD}"/>
              </a:ext>
            </a:extLst>
          </p:cNvPr>
          <p:cNvPicPr>
            <a:picLocks noChangeAspect="1"/>
          </p:cNvPicPr>
          <p:nvPr/>
        </p:nvPicPr>
        <p:blipFill>
          <a:blip r:embed="rId4"/>
          <a:stretch>
            <a:fillRect/>
          </a:stretch>
        </p:blipFill>
        <p:spPr>
          <a:xfrm>
            <a:off x="2834957" y="1419542"/>
            <a:ext cx="6562725" cy="828675"/>
          </a:xfrm>
          <a:prstGeom prst="rect">
            <a:avLst/>
          </a:prstGeom>
        </p:spPr>
      </p:pic>
      <p:sp>
        <p:nvSpPr>
          <p:cNvPr id="7" name="Rectangle: Rounded Corners 6">
            <a:extLst>
              <a:ext uri="{FF2B5EF4-FFF2-40B4-BE49-F238E27FC236}">
                <a16:creationId xmlns:a16="http://schemas.microsoft.com/office/drawing/2014/main" id="{DB2D3CFB-C31D-FCDA-F680-02317EEC8794}"/>
              </a:ext>
            </a:extLst>
          </p:cNvPr>
          <p:cNvSpPr/>
          <p:nvPr/>
        </p:nvSpPr>
        <p:spPr>
          <a:xfrm>
            <a:off x="975360" y="27127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27 </a:t>
            </a:r>
            <a:r>
              <a:rPr lang="en-US" sz="4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41</a:t>
            </a:r>
          </a:p>
        </p:txBody>
      </p:sp>
      <p:sp>
        <p:nvSpPr>
          <p:cNvPr id="8" name="Rectangle: Rounded Corners 7">
            <a:extLst>
              <a:ext uri="{FF2B5EF4-FFF2-40B4-BE49-F238E27FC236}">
                <a16:creationId xmlns:a16="http://schemas.microsoft.com/office/drawing/2014/main" id="{607FB38B-9CD9-8172-3934-D16D441BEFA4}"/>
              </a:ext>
            </a:extLst>
          </p:cNvPr>
          <p:cNvSpPr/>
          <p:nvPr/>
        </p:nvSpPr>
        <p:spPr>
          <a:xfrm>
            <a:off x="5374640" y="273304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71 </a:t>
            </a:r>
            <a:r>
              <a:rPr lang="en-US" sz="4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33</a:t>
            </a:r>
          </a:p>
        </p:txBody>
      </p:sp>
      <p:pic>
        <p:nvPicPr>
          <p:cNvPr id="10" name="Picture 9">
            <a:extLst>
              <a:ext uri="{FF2B5EF4-FFF2-40B4-BE49-F238E27FC236}">
                <a16:creationId xmlns:a16="http://schemas.microsoft.com/office/drawing/2014/main" id="{8CD7215D-7246-E13F-462D-C4F9BFE26B47}"/>
              </a:ext>
            </a:extLst>
          </p:cNvPr>
          <p:cNvPicPr>
            <a:picLocks noChangeAspect="1"/>
          </p:cNvPicPr>
          <p:nvPr/>
        </p:nvPicPr>
        <p:blipFill>
          <a:blip r:embed="rId5"/>
          <a:stretch>
            <a:fillRect/>
          </a:stretch>
        </p:blipFill>
        <p:spPr>
          <a:xfrm>
            <a:off x="8656950" y="2326640"/>
            <a:ext cx="3019112" cy="3932872"/>
          </a:xfrm>
          <a:prstGeom prst="rect">
            <a:avLst/>
          </a:prstGeom>
        </p:spPr>
      </p:pic>
      <p:sp>
        <p:nvSpPr>
          <p:cNvPr id="11" name="TextBox 10">
            <a:extLst>
              <a:ext uri="{FF2B5EF4-FFF2-40B4-BE49-F238E27FC236}">
                <a16:creationId xmlns:a16="http://schemas.microsoft.com/office/drawing/2014/main" id="{C1C07B25-13E9-F18C-0A3F-B289A72433D4}"/>
              </a:ext>
            </a:extLst>
          </p:cNvPr>
          <p:cNvSpPr txBox="1"/>
          <p:nvPr/>
        </p:nvSpPr>
        <p:spPr>
          <a:xfrm>
            <a:off x="1005840" y="4084320"/>
            <a:ext cx="7091680" cy="1824795"/>
          </a:xfrm>
          <a:prstGeom prst="rect">
            <a:avLst/>
          </a:prstGeom>
          <a:noFill/>
        </p:spPr>
        <p:txBody>
          <a:bodyPr wrap="square" rtlCol="0">
            <a:spAutoFit/>
          </a:bodyPr>
          <a:lstStyle/>
          <a:p>
            <a:pPr>
              <a:lnSpc>
                <a:spcPct val="150000"/>
              </a:lnSpc>
            </a:pPr>
            <a:r>
              <a:rPr lang="pt-BR"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27 : 41 = 0,6585… = 65,85%</a:t>
            </a:r>
          </a:p>
          <a:p>
            <a:pPr>
              <a:lnSpc>
                <a:spcPct val="150000"/>
              </a:lnSpc>
            </a:pPr>
            <a:r>
              <a:rPr lang="pt-BR"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71 : 33 = 2,1515… = 215,15</a:t>
            </a:r>
            <a:endPar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597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down)">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13666-E29D-41BD-44C6-4DACF11AF640}"/>
              </a:ext>
            </a:extLst>
          </p:cNvPr>
          <p:cNvSpPr txBox="1"/>
          <p:nvPr/>
        </p:nvSpPr>
        <p:spPr>
          <a:xfrm>
            <a:off x="1432560" y="883920"/>
            <a:ext cx="8646160" cy="2800767"/>
          </a:xfrm>
          <a:prstGeom prst="rect">
            <a:avLst/>
          </a:prstGeom>
          <a:noFill/>
        </p:spPr>
        <p:txBody>
          <a:bodyPr wrap="square" rtlCol="0">
            <a:spAutoFit/>
          </a:bodyPr>
          <a:lstStyle/>
          <a:p>
            <a:r>
              <a:rPr lang="en-US" sz="4400" b="1" dirty="0">
                <a:latin typeface="Times New Roman" panose="02020603050405020304" pitchFamily="18" charset="0"/>
                <a:ea typeface="Cambria" panose="02040503050406030204" pitchFamily="18" charset="0"/>
                <a:cs typeface="Times New Roman" panose="02020603050405020304" pitchFamily="18" charset="0"/>
              </a:rPr>
              <a:t>b)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trả</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đúng</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p>
          <a:p>
            <a:r>
              <a:rPr lang="en-US" sz="4400" dirty="0" err="1">
                <a:latin typeface="Times New Roman" panose="02020603050405020304" pitchFamily="18" charset="0"/>
                <a:ea typeface="Cambria" panose="02040503050406030204" pitchFamily="18" charset="0"/>
                <a:cs typeface="Times New Roman" panose="02020603050405020304" pitchFamily="18" charset="0"/>
              </a:rPr>
              <a:t>Tỉ</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số</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trăm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41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73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r>
              <a:rPr lang="en-US" sz="4400" dirty="0">
                <a:latin typeface="Times New Roman" panose="02020603050405020304" pitchFamily="18" charset="0"/>
                <a:ea typeface="Cambria" panose="02040503050406030204" pitchFamily="18" charset="0"/>
                <a:cs typeface="Times New Roman" panose="02020603050405020304" pitchFamily="18" charset="0"/>
              </a:rPr>
              <a:t>A. 0,5616%    B. 5,616%    C. 56,16%       D. 561,6%</a:t>
            </a:r>
          </a:p>
        </p:txBody>
      </p:sp>
      <p:sp>
        <p:nvSpPr>
          <p:cNvPr id="5" name="TextBox 4">
            <a:extLst>
              <a:ext uri="{FF2B5EF4-FFF2-40B4-BE49-F238E27FC236}">
                <a16:creationId xmlns:a16="http://schemas.microsoft.com/office/drawing/2014/main" id="{0102925F-CF0C-27C1-D7D8-2952CFA01AB0}"/>
              </a:ext>
            </a:extLst>
          </p:cNvPr>
          <p:cNvSpPr txBox="1"/>
          <p:nvPr/>
        </p:nvSpPr>
        <p:spPr>
          <a:xfrm>
            <a:off x="2448560" y="4053840"/>
            <a:ext cx="8006080" cy="769441"/>
          </a:xfrm>
          <a:prstGeom prst="rect">
            <a:avLst/>
          </a:prstGeom>
          <a:noFill/>
        </p:spPr>
        <p:txBody>
          <a:bodyPr wrap="square" rtlCol="0">
            <a:spAutoFit/>
          </a:bodyPr>
          <a:lstStyle/>
          <a:p>
            <a:r>
              <a:rPr lang="pt-BR"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41 : 73 = 0,5616… = 56,16%</a:t>
            </a:r>
            <a:endPar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EE96ECD8-04AF-A905-D4F1-1BACE85AB1EE}"/>
              </a:ext>
            </a:extLst>
          </p:cNvPr>
          <p:cNvSpPr/>
          <p:nvPr/>
        </p:nvSpPr>
        <p:spPr>
          <a:xfrm>
            <a:off x="1422400" y="3007360"/>
            <a:ext cx="609600" cy="62992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160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366559" y="767100"/>
            <a:ext cx="4536401" cy="646331"/>
          </a:xfrm>
          <a:prstGeom prst="rect">
            <a:avLst/>
          </a:prstGeom>
          <a:noFill/>
        </p:spPr>
        <p:txBody>
          <a:bodyPr wrap="square" rtlCol="0">
            <a:spAutoFit/>
          </a:bodyPr>
          <a:lstStyle/>
          <a:p>
            <a:pPr lvl="0" algn="ct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Tính</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theo</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mẫu</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1137920" y="82296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a:t>
            </a:r>
          </a:p>
        </p:txBody>
      </p:sp>
      <p:pic>
        <p:nvPicPr>
          <p:cNvPr id="9" name="Picture 8">
            <a:extLst>
              <a:ext uri="{FF2B5EF4-FFF2-40B4-BE49-F238E27FC236}">
                <a16:creationId xmlns:a16="http://schemas.microsoft.com/office/drawing/2014/main" id="{E9E6B2CE-F6D2-A00C-0D30-7C8AB4370E31}"/>
              </a:ext>
            </a:extLst>
          </p:cNvPr>
          <p:cNvPicPr>
            <a:picLocks noChangeAspect="1"/>
          </p:cNvPicPr>
          <p:nvPr/>
        </p:nvPicPr>
        <p:blipFill>
          <a:blip r:embed="rId2"/>
          <a:stretch>
            <a:fillRect/>
          </a:stretch>
        </p:blipFill>
        <p:spPr>
          <a:xfrm>
            <a:off x="824230" y="1637347"/>
            <a:ext cx="11010900" cy="1266825"/>
          </a:xfrm>
          <a:prstGeom prst="rect">
            <a:avLst/>
          </a:prstGeom>
        </p:spPr>
      </p:pic>
      <p:graphicFrame>
        <p:nvGraphicFramePr>
          <p:cNvPr id="13" name="Table 12">
            <a:extLst>
              <a:ext uri="{FF2B5EF4-FFF2-40B4-BE49-F238E27FC236}">
                <a16:creationId xmlns:a16="http://schemas.microsoft.com/office/drawing/2014/main" id="{46CBF3CA-DACB-DB5B-B68E-7C5B70A1095F}"/>
              </a:ext>
            </a:extLst>
          </p:cNvPr>
          <p:cNvGraphicFramePr>
            <a:graphicFrameLocks noGrp="1"/>
          </p:cNvGraphicFramePr>
          <p:nvPr>
            <p:extLst>
              <p:ext uri="{D42A27DB-BD31-4B8C-83A1-F6EECF244321}">
                <p14:modId xmlns:p14="http://schemas.microsoft.com/office/powerpoint/2010/main" val="2420813469"/>
              </p:ext>
            </p:extLst>
          </p:nvPr>
        </p:nvGraphicFramePr>
        <p:xfrm>
          <a:off x="817880" y="3513614"/>
          <a:ext cx="10937241" cy="1036320"/>
        </p:xfrm>
        <a:graphic>
          <a:graphicData uri="http://schemas.openxmlformats.org/drawingml/2006/table">
            <a:tbl>
              <a:tblPr/>
              <a:tblGrid>
                <a:gridCol w="2809240">
                  <a:extLst>
                    <a:ext uri="{9D8B030D-6E8A-4147-A177-3AD203B41FA5}">
                      <a16:colId xmlns:a16="http://schemas.microsoft.com/office/drawing/2014/main" val="3897191914"/>
                    </a:ext>
                  </a:extLst>
                </a:gridCol>
                <a:gridCol w="4185920">
                  <a:extLst>
                    <a:ext uri="{9D8B030D-6E8A-4147-A177-3AD203B41FA5}">
                      <a16:colId xmlns:a16="http://schemas.microsoft.com/office/drawing/2014/main" val="3080148550"/>
                    </a:ext>
                  </a:extLst>
                </a:gridCol>
                <a:gridCol w="3942081">
                  <a:extLst>
                    <a:ext uri="{9D8B030D-6E8A-4147-A177-3AD203B41FA5}">
                      <a16:colId xmlns:a16="http://schemas.microsoft.com/office/drawing/2014/main" val="1717127955"/>
                    </a:ext>
                  </a:extLst>
                </a:gridCol>
              </a:tblGrid>
              <a:tr h="0">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a) 57% + 43,5%</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   100,5% – 57%</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   100,5% – 43,5%</a:t>
                      </a:r>
                    </a:p>
                  </a:txBody>
                  <a:tcPr anchor="ctr">
                    <a:lnL>
                      <a:noFill/>
                    </a:lnL>
                    <a:lnR>
                      <a:noFill/>
                    </a:lnR>
                    <a:lnT>
                      <a:noFill/>
                    </a:lnT>
                    <a:lnB>
                      <a:noFill/>
                    </a:lnB>
                    <a:noFill/>
                  </a:tcPr>
                </a:tc>
                <a:extLst>
                  <a:ext uri="{0D108BD9-81ED-4DB2-BD59-A6C34878D82A}">
                    <a16:rowId xmlns:a16="http://schemas.microsoft.com/office/drawing/2014/main" val="2687515316"/>
                  </a:ext>
                </a:extLst>
              </a:tr>
              <a:tr h="0">
                <a:tc>
                  <a:txBody>
                    <a:bodyPr/>
                    <a:lstStyle/>
                    <a:p>
                      <a:pPr algn="just"/>
                      <a:r>
                        <a:rPr lang="en-US" sz="2800" b="1">
                          <a:solidFill>
                            <a:srgbClr val="000000"/>
                          </a:solidFill>
                          <a:effectLst/>
                          <a:latin typeface="Cambria" panose="02040503050406030204" pitchFamily="18" charset="0"/>
                          <a:ea typeface="Cambria" panose="02040503050406030204" pitchFamily="18" charset="0"/>
                        </a:rPr>
                        <a:t>b) 12% × 6</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   72% : 6</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   72% : 12</a:t>
                      </a:r>
                    </a:p>
                  </a:txBody>
                  <a:tcPr anchor="ctr">
                    <a:lnL>
                      <a:noFill/>
                    </a:lnL>
                    <a:lnR>
                      <a:noFill/>
                    </a:lnR>
                    <a:lnT>
                      <a:noFill/>
                    </a:lnT>
                    <a:lnB>
                      <a:noFill/>
                    </a:lnB>
                    <a:noFill/>
                  </a:tcPr>
                </a:tc>
                <a:extLst>
                  <a:ext uri="{0D108BD9-81ED-4DB2-BD59-A6C34878D82A}">
                    <a16:rowId xmlns:a16="http://schemas.microsoft.com/office/drawing/2014/main" val="1361568145"/>
                  </a:ext>
                </a:extLst>
              </a:tr>
            </a:tbl>
          </a:graphicData>
        </a:graphic>
      </p:graphicFrame>
    </p:spTree>
    <p:extLst>
      <p:ext uri="{BB962C8B-B14F-4D97-AF65-F5344CB8AC3E}">
        <p14:creationId xmlns:p14="http://schemas.microsoft.com/office/powerpoint/2010/main" val="294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0046CC-ED81-5126-3989-26F517010148}"/>
              </a:ext>
            </a:extLst>
          </p:cNvPr>
          <p:cNvSpPr txBox="1"/>
          <p:nvPr/>
        </p:nvSpPr>
        <p:spPr>
          <a:xfrm>
            <a:off x="762000" y="802640"/>
            <a:ext cx="5953760" cy="646331"/>
          </a:xfrm>
          <a:prstGeom prst="rect">
            <a:avLst/>
          </a:prstGeom>
          <a:noFill/>
        </p:spPr>
        <p:txBody>
          <a:bodyPr wrap="square" rtlCol="0">
            <a:spAutoFit/>
          </a:bodyPr>
          <a:lstStyle/>
          <a:p>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 57% + 43,5% = 100,5%</a:t>
            </a:r>
            <a:endPar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C20E87D-A10C-42CE-E46D-747FE427D5F3}"/>
              </a:ext>
            </a:extLst>
          </p:cNvPr>
          <p:cNvSpPr txBox="1"/>
          <p:nvPr/>
        </p:nvSpPr>
        <p:spPr>
          <a:xfrm>
            <a:off x="802640" y="1656080"/>
            <a:ext cx="595376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100,5% – 57% = 43,5%</a:t>
            </a:r>
          </a:p>
        </p:txBody>
      </p:sp>
      <p:sp>
        <p:nvSpPr>
          <p:cNvPr id="4" name="TextBox 3">
            <a:extLst>
              <a:ext uri="{FF2B5EF4-FFF2-40B4-BE49-F238E27FC236}">
                <a16:creationId xmlns:a16="http://schemas.microsoft.com/office/drawing/2014/main" id="{78CE62EA-6DFC-9F73-7F9A-68353E1DBFF0}"/>
              </a:ext>
            </a:extLst>
          </p:cNvPr>
          <p:cNvSpPr txBox="1"/>
          <p:nvPr/>
        </p:nvSpPr>
        <p:spPr>
          <a:xfrm>
            <a:off x="833120" y="2489200"/>
            <a:ext cx="595376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100,5% – 43,5% = 57%</a:t>
            </a:r>
          </a:p>
        </p:txBody>
      </p:sp>
      <p:sp>
        <p:nvSpPr>
          <p:cNvPr id="5" name="TextBox 4">
            <a:extLst>
              <a:ext uri="{FF2B5EF4-FFF2-40B4-BE49-F238E27FC236}">
                <a16:creationId xmlns:a16="http://schemas.microsoft.com/office/drawing/2014/main" id="{9F4BE20D-1FAE-CA95-D918-1FA66D44DAEB}"/>
              </a:ext>
            </a:extLst>
          </p:cNvPr>
          <p:cNvSpPr txBox="1"/>
          <p:nvPr/>
        </p:nvSpPr>
        <p:spPr>
          <a:xfrm>
            <a:off x="5608320" y="3332480"/>
            <a:ext cx="595376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 12% × 6 = 72%</a:t>
            </a:r>
          </a:p>
        </p:txBody>
      </p:sp>
      <p:sp>
        <p:nvSpPr>
          <p:cNvPr id="6" name="TextBox 5">
            <a:extLst>
              <a:ext uri="{FF2B5EF4-FFF2-40B4-BE49-F238E27FC236}">
                <a16:creationId xmlns:a16="http://schemas.microsoft.com/office/drawing/2014/main" id="{0F0D727B-8DE2-23CF-269C-07448D741687}"/>
              </a:ext>
            </a:extLst>
          </p:cNvPr>
          <p:cNvSpPr txBox="1"/>
          <p:nvPr/>
        </p:nvSpPr>
        <p:spPr>
          <a:xfrm>
            <a:off x="5638800" y="4165600"/>
            <a:ext cx="595376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72% : 6 = 12%</a:t>
            </a:r>
          </a:p>
        </p:txBody>
      </p:sp>
      <p:sp>
        <p:nvSpPr>
          <p:cNvPr id="7" name="TextBox 6">
            <a:extLst>
              <a:ext uri="{FF2B5EF4-FFF2-40B4-BE49-F238E27FC236}">
                <a16:creationId xmlns:a16="http://schemas.microsoft.com/office/drawing/2014/main" id="{7F1D4F07-0E6E-FC62-5D4E-A9B758867CA9}"/>
              </a:ext>
            </a:extLst>
          </p:cNvPr>
          <p:cNvSpPr txBox="1"/>
          <p:nvPr/>
        </p:nvSpPr>
        <p:spPr>
          <a:xfrm>
            <a:off x="5730240" y="5069840"/>
            <a:ext cx="595376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72% : 12 = 6%</a:t>
            </a:r>
          </a:p>
        </p:txBody>
      </p:sp>
    </p:spTree>
    <p:extLst>
      <p:ext uri="{BB962C8B-B14F-4D97-AF65-F5344CB8AC3E}">
        <p14:creationId xmlns:p14="http://schemas.microsoft.com/office/powerpoint/2010/main" val="22164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5016758"/>
          </a:xfrm>
          <a:prstGeom prst="rect">
            <a:avLst/>
          </a:prstGeom>
          <a:noFill/>
        </p:spPr>
        <p:txBody>
          <a:bodyPr wrap="square" rtlCol="0">
            <a:spAutoFit/>
          </a:bodyPr>
          <a:lstStyle/>
          <a:p>
            <a:pPr lvl="0" algn="just"/>
            <a:r>
              <a:rPr lang="vi-VN" sz="3200" dirty="0">
                <a:solidFill>
                  <a:prstClr val="black"/>
                </a:solidFill>
                <a:latin typeface="+mj-lt"/>
                <a:ea typeface="Cambria" panose="02040503050406030204" pitchFamily="18" charset="0"/>
              </a:rPr>
              <a:t>Hưởng ứng Tết trồng cây, nhà trường đã tổ chức một đợt trồng cây xung quanh trường. Theo kế hoạch, trong thời gian quy định thì nhà trường phải trồng được 600 cây. Đến nửa thời gian đó, nhà trường đã trồng được 360 cây và đến hết thời gian quy định, nhà trường đã trồng được tất cả 690 cây. Hỏi:</a:t>
            </a:r>
          </a:p>
          <a:p>
            <a:pPr lvl="0" algn="just"/>
            <a:r>
              <a:rPr lang="vi-VN" sz="3200" dirty="0">
                <a:solidFill>
                  <a:prstClr val="black"/>
                </a:solidFill>
                <a:latin typeface="+mj-lt"/>
                <a:ea typeface="Cambria" panose="02040503050406030204" pitchFamily="18" charset="0"/>
              </a:rPr>
              <a:t>a) Đến hết nửa thời gian quy định, nhà trường đã thực hiện được bao nhiêu phần trăm kế hoạch?</a:t>
            </a:r>
          </a:p>
          <a:p>
            <a:pPr lvl="0" algn="just"/>
            <a:r>
              <a:rPr lang="vi-VN" sz="3200" dirty="0">
                <a:solidFill>
                  <a:prstClr val="black"/>
                </a:solidFill>
                <a:latin typeface="+mj-lt"/>
                <a:ea typeface="Cambria" panose="02040503050406030204" pitchFamily="18" charset="0"/>
              </a:rPr>
              <a:t>b) Đến hết thời gian quy định, nhà trường đã vượt kế hoạch bao nhiêu phần trăm?</a:t>
            </a:r>
            <a:endParaRPr kumimoji="0" lang="vi-VN" sz="3200" i="0"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3</a:t>
            </a:r>
          </a:p>
        </p:txBody>
      </p:sp>
    </p:spTree>
    <p:extLst>
      <p:ext uri="{BB962C8B-B14F-4D97-AF65-F5344CB8AC3E}">
        <p14:creationId xmlns:p14="http://schemas.microsoft.com/office/powerpoint/2010/main" val="30648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17FAF-B5E3-E47E-8A5E-E7B266D5C151}"/>
              </a:ext>
            </a:extLst>
          </p:cNvPr>
          <p:cNvSpPr txBox="1"/>
          <p:nvPr/>
        </p:nvSpPr>
        <p:spPr>
          <a:xfrm>
            <a:off x="1158240" y="1056640"/>
            <a:ext cx="9276080" cy="4832092"/>
          </a:xfrm>
          <a:prstGeom prst="rect">
            <a:avLst/>
          </a:prstGeom>
          <a:noFill/>
        </p:spPr>
        <p:txBody>
          <a:bodyPr wrap="square" rtlCol="0">
            <a:spAutoFit/>
          </a:bodyPr>
          <a:lstStyle/>
          <a:p>
            <a:pPr marL="342900" indent="-342900" algn="ctr">
              <a:buAutoNum type="alphaLcParenR"/>
            </a:pPr>
            <a:r>
              <a:rPr lang="vi-VN" sz="2800" dirty="0">
                <a:solidFill>
                  <a:srgbClr val="FF0000"/>
                </a:solidFill>
                <a:latin typeface="+mj-lt"/>
                <a:ea typeface="Cambria" panose="02040503050406030204" pitchFamily="18" charset="0"/>
              </a:rPr>
              <a:t>Đến hết nửa thời gian quy định, nhà trường đã thực hiện được số phần trăm kế hoạch là:</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360 : 600 = 0,6 = 60%</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b) Đến hết thời gian quy định, nhà trường đã thực hiện số phần trăm kế hoạch là:</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690 : 600 = 1,15 = 115%</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Đến hết thời gian quy định, nhà trường đã vượt kế hoạch số phần trăm là:</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115% - 100% = 15%</a:t>
            </a:r>
            <a:endParaRPr lang="en-US" sz="2800" dirty="0">
              <a:solidFill>
                <a:srgbClr val="FF0000"/>
              </a:solidFill>
              <a:latin typeface="+mj-lt"/>
              <a:ea typeface="Cambria" panose="02040503050406030204" pitchFamily="18" charset="0"/>
            </a:endParaRPr>
          </a:p>
          <a:p>
            <a:pPr algn="ctr"/>
            <a:r>
              <a:rPr lang="vi-VN" sz="2800" dirty="0">
                <a:solidFill>
                  <a:srgbClr val="FF0000"/>
                </a:solidFill>
                <a:latin typeface="+mj-lt"/>
                <a:ea typeface="Cambria" panose="02040503050406030204" pitchFamily="18" charset="0"/>
              </a:rPr>
              <a:t>Đáp số: a) 60%</a:t>
            </a:r>
            <a:endParaRPr lang="en-US" sz="2800" dirty="0">
              <a:solidFill>
                <a:srgbClr val="FF0000"/>
              </a:solidFill>
              <a:latin typeface="+mj-lt"/>
              <a:ea typeface="Cambria" panose="02040503050406030204" pitchFamily="18" charset="0"/>
            </a:endParaRPr>
          </a:p>
          <a:p>
            <a:pPr algn="ctr"/>
            <a:r>
              <a:rPr lang="en-US" sz="2800" dirty="0">
                <a:solidFill>
                  <a:srgbClr val="FF0000"/>
                </a:solidFill>
                <a:latin typeface="+mj-lt"/>
                <a:ea typeface="Cambria" panose="02040503050406030204" pitchFamily="18" charset="0"/>
              </a:rPr>
              <a:t>                </a:t>
            </a:r>
            <a:r>
              <a:rPr lang="vi-VN" sz="2800" dirty="0">
                <a:solidFill>
                  <a:srgbClr val="FF0000"/>
                </a:solidFill>
                <a:latin typeface="+mj-lt"/>
                <a:ea typeface="Cambria" panose="02040503050406030204" pitchFamily="18" charset="0"/>
              </a:rPr>
              <a:t>b) 15%</a:t>
            </a:r>
            <a:endParaRPr lang="en-US" sz="2800" dirty="0">
              <a:solidFill>
                <a:srgbClr val="FF0000"/>
              </a:solidFill>
              <a:latin typeface="+mj-lt"/>
              <a:ea typeface="Cambria" panose="02040503050406030204" pitchFamily="18" charset="0"/>
            </a:endParaRPr>
          </a:p>
        </p:txBody>
      </p:sp>
    </p:spTree>
    <p:extLst>
      <p:ext uri="{BB962C8B-B14F-4D97-AF65-F5344CB8AC3E}">
        <p14:creationId xmlns:p14="http://schemas.microsoft.com/office/powerpoint/2010/main" val="23155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954107"/>
          </a:xfrm>
          <a:prstGeom prst="rect">
            <a:avLst/>
          </a:prstGeom>
          <a:noFill/>
        </p:spPr>
        <p:txBody>
          <a:bodyPr wrap="square" rtlCol="0">
            <a:spAutoFit/>
          </a:bodyPr>
          <a:lstStyle/>
          <a:p>
            <a:pPr lvl="0" algn="just"/>
            <a:r>
              <a:rPr lang="vi-VN" sz="2800" dirty="0">
                <a:solidFill>
                  <a:prstClr val="black"/>
                </a:solidFill>
                <a:latin typeface="+mj-lt"/>
                <a:ea typeface="Cambria" panose="02040503050406030204" pitchFamily="18" charset="0"/>
              </a:rPr>
              <a:t>Biểu đồ dưới đây cho biết kết quả điều tra về sở thích bốn môn thể thao của một số học sinh.</a:t>
            </a:r>
            <a:endParaRPr kumimoji="0" lang="vi-VN" sz="2800" b="0" i="0"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4</a:t>
            </a:r>
          </a:p>
        </p:txBody>
      </p:sp>
      <p:sp>
        <p:nvSpPr>
          <p:cNvPr id="2" name="Hộp Văn bản 2">
            <a:extLst>
              <a:ext uri="{FF2B5EF4-FFF2-40B4-BE49-F238E27FC236}">
                <a16:creationId xmlns:a16="http://schemas.microsoft.com/office/drawing/2014/main" id="{DA9AEE20-1EAE-0663-994A-0B72DC6160FA}"/>
              </a:ext>
            </a:extLst>
          </p:cNvPr>
          <p:cNvSpPr txBox="1"/>
          <p:nvPr/>
        </p:nvSpPr>
        <p:spPr>
          <a:xfrm>
            <a:off x="1168400" y="1468140"/>
            <a:ext cx="10261600" cy="523220"/>
          </a:xfrm>
          <a:prstGeom prst="rect">
            <a:avLst/>
          </a:prstGeom>
          <a:noFill/>
        </p:spPr>
        <p:txBody>
          <a:bodyPr wrap="square" rtlCol="0">
            <a:spAutoFit/>
          </a:bodyPr>
          <a:lstStyle/>
          <a:p>
            <a:pPr lvl="0" algn="ctr"/>
            <a:r>
              <a:rPr lang="vi-VN" sz="2800" b="1" dirty="0">
                <a:solidFill>
                  <a:prstClr val="black"/>
                </a:solidFill>
                <a:latin typeface="+mj-lt"/>
                <a:ea typeface="Cambria" panose="02040503050406030204" pitchFamily="18" charset="0"/>
              </a:rPr>
              <a:t>SỐ HỌC SINH ƯA THÍCH BỐN MÔN THỂ THAO</a:t>
            </a:r>
            <a:endParaRPr kumimoji="0" lang="vi-VN" sz="2800" b="1" i="0"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pic>
        <p:nvPicPr>
          <p:cNvPr id="6" name="Picture 5">
            <a:extLst>
              <a:ext uri="{FF2B5EF4-FFF2-40B4-BE49-F238E27FC236}">
                <a16:creationId xmlns:a16="http://schemas.microsoft.com/office/drawing/2014/main" id="{67DB196D-C2DE-ADFB-B60F-10F1250EBF03}"/>
              </a:ext>
            </a:extLst>
          </p:cNvPr>
          <p:cNvPicPr>
            <a:picLocks noChangeAspect="1"/>
          </p:cNvPicPr>
          <p:nvPr/>
        </p:nvPicPr>
        <p:blipFill>
          <a:blip r:embed="rId2"/>
          <a:stretch>
            <a:fillRect/>
          </a:stretch>
        </p:blipFill>
        <p:spPr>
          <a:xfrm>
            <a:off x="3210560" y="1977073"/>
            <a:ext cx="5999797" cy="3152436"/>
          </a:xfrm>
          <a:prstGeom prst="rect">
            <a:avLst/>
          </a:prstGeom>
        </p:spPr>
      </p:pic>
      <p:sp>
        <p:nvSpPr>
          <p:cNvPr id="7" name="Hộp Văn bản 2">
            <a:extLst>
              <a:ext uri="{FF2B5EF4-FFF2-40B4-BE49-F238E27FC236}">
                <a16:creationId xmlns:a16="http://schemas.microsoft.com/office/drawing/2014/main" id="{469C4513-66A4-7C64-348D-FC2567C2883D}"/>
              </a:ext>
            </a:extLst>
          </p:cNvPr>
          <p:cNvSpPr txBox="1"/>
          <p:nvPr/>
        </p:nvSpPr>
        <p:spPr>
          <a:xfrm>
            <a:off x="833120" y="5013980"/>
            <a:ext cx="10261600" cy="1384995"/>
          </a:xfrm>
          <a:prstGeom prst="rect">
            <a:avLst/>
          </a:prstGeom>
          <a:noFill/>
        </p:spPr>
        <p:txBody>
          <a:bodyPr wrap="square" rtlCol="0">
            <a:spAutoFit/>
          </a:bodyPr>
          <a:lstStyle/>
          <a:p>
            <a:pPr lvl="0" algn="just"/>
            <a:r>
              <a:rPr lang="vi-VN" sz="2800" dirty="0">
                <a:solidFill>
                  <a:prstClr val="black"/>
                </a:solidFill>
                <a:latin typeface="+mj-lt"/>
                <a:ea typeface="Cambria" panose="02040503050406030204" pitchFamily="18" charset="0"/>
              </a:rPr>
              <a:t>a) Mỗi môn thể thao có bao nhiêu học sinh ưa thích?</a:t>
            </a:r>
          </a:p>
          <a:p>
            <a:pPr lvl="0" algn="just"/>
            <a:r>
              <a:rPr lang="vi-VN" sz="2800" dirty="0">
                <a:solidFill>
                  <a:prstClr val="black"/>
                </a:solidFill>
                <a:latin typeface="+mj-lt"/>
                <a:ea typeface="Cambria" panose="02040503050406030204" pitchFamily="18" charset="0"/>
              </a:rPr>
              <a:t>b) Tìm tỉ số phần trăm của số học sinh ưa thích mỗi môn và tổng số học sinh được điều tra.</a:t>
            </a:r>
            <a:endParaRPr kumimoji="0" lang="vi-VN" sz="2800" b="0" i="0" u="none" strike="noStrike" kern="1200" cap="none" spc="0" normalizeH="0" baseline="0" noProof="0" dirty="0">
              <a:ln>
                <a:noFill/>
              </a:ln>
              <a:solidFill>
                <a:prstClr val="black"/>
              </a:solidFill>
              <a:effectLst/>
              <a:uLnTx/>
              <a:uFillTx/>
              <a:latin typeface="+mj-lt"/>
              <a:ea typeface="Cambria" panose="02040503050406030204" pitchFamily="18" charset="0"/>
            </a:endParaRPr>
          </a:p>
        </p:txBody>
      </p:sp>
    </p:spTree>
    <p:extLst>
      <p:ext uri="{BB962C8B-B14F-4D97-AF65-F5344CB8AC3E}">
        <p14:creationId xmlns:p14="http://schemas.microsoft.com/office/powerpoint/2010/main" val="6596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7"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617</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Minh Hanh Ngo</dc:creator>
  <cp:lastModifiedBy>Administrator</cp:lastModifiedBy>
  <cp:revision>25</cp:revision>
  <dcterms:created xsi:type="dcterms:W3CDTF">2023-10-28T12:58:05Z</dcterms:created>
  <dcterms:modified xsi:type="dcterms:W3CDTF">2025-02-03T12:51:16Z</dcterms:modified>
</cp:coreProperties>
</file>